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71" r:id="rId6"/>
    <p:sldId id="376" r:id="rId7"/>
    <p:sldId id="290" r:id="rId8"/>
    <p:sldId id="325" r:id="rId9"/>
    <p:sldId id="335" r:id="rId10"/>
    <p:sldId id="382" r:id="rId11"/>
    <p:sldId id="381" r:id="rId12"/>
    <p:sldId id="380" r:id="rId13"/>
    <p:sldId id="373" r:id="rId14"/>
    <p:sldId id="378" r:id="rId15"/>
    <p:sldId id="379" r:id="rId16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2568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orient="horz" pos="4110">
          <p15:clr>
            <a:srgbClr val="A4A3A4"/>
          </p15:clr>
        </p15:guide>
        <p15:guide id="9" orient="horz" pos="1366">
          <p15:clr>
            <a:srgbClr val="A4A3A4"/>
          </p15:clr>
        </p15:guide>
        <p15:guide id="10" orient="horz" pos="1457">
          <p15:clr>
            <a:srgbClr val="A4A3A4"/>
          </p15:clr>
        </p15:guide>
        <p15:guide id="11" pos="534">
          <p15:clr>
            <a:srgbClr val="A4A3A4"/>
          </p15:clr>
        </p15:guide>
        <p15:guide id="12" pos="2258">
          <p15:clr>
            <a:srgbClr val="A4A3A4"/>
          </p15:clr>
        </p15:guide>
        <p15:guide id="13" pos="2372">
          <p15:clr>
            <a:srgbClr val="A4A3A4"/>
          </p15:clr>
        </p15:guide>
        <p15:guide id="14" pos="4095">
          <p15:clr>
            <a:srgbClr val="A4A3A4"/>
          </p15:clr>
        </p15:guide>
        <p15:guide id="15" pos="4209">
          <p15:clr>
            <a:srgbClr val="A4A3A4"/>
          </p15:clr>
        </p15:guide>
        <p15:guide id="16" pos="5932">
          <p15:clr>
            <a:srgbClr val="A4A3A4"/>
          </p15:clr>
        </p15:guide>
        <p15:guide id="17" pos="3176">
          <p15:clr>
            <a:srgbClr val="A4A3A4"/>
          </p15:clr>
        </p15:guide>
        <p15:guide id="18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B99"/>
    <a:srgbClr val="CBAAA7"/>
    <a:srgbClr val="0066CC"/>
    <a:srgbClr val="5A9BBE"/>
    <a:srgbClr val="DFE9E4"/>
    <a:srgbClr val="E4EEF4"/>
    <a:srgbClr val="D0DED7"/>
    <a:srgbClr val="738C82"/>
    <a:srgbClr val="B1C7BC"/>
    <a:srgbClr val="83A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2" autoAdjust="0"/>
    <p:restoredTop sz="98315" autoAdjust="0"/>
  </p:normalViewPr>
  <p:slideViewPr>
    <p:cSldViewPr showGuides="1">
      <p:cViewPr>
        <p:scale>
          <a:sx n="80" d="100"/>
          <a:sy n="80" d="100"/>
        </p:scale>
        <p:origin x="-984" y="-216"/>
      </p:cViewPr>
      <p:guideLst>
        <p:guide orient="horz" pos="300"/>
        <p:guide orient="horz" pos="2478"/>
        <p:guide orient="horz" pos="3884"/>
        <p:guide orient="horz" pos="799"/>
        <p:guide orient="horz" pos="1117"/>
        <p:guide orient="horz" pos="2568"/>
        <p:guide orient="horz" pos="4020"/>
        <p:guide orient="horz" pos="4110"/>
        <p:guide orient="horz" pos="1366"/>
        <p:guide orient="horz" pos="1457"/>
        <p:guide pos="534"/>
        <p:guide pos="2258"/>
        <p:guide pos="2372"/>
        <p:guide pos="4095"/>
        <p:guide pos="4209"/>
        <p:guide pos="5932"/>
        <p:guide pos="3176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17AD-F830-46DE-A731-F0D4A3A38BC2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AABA-7A32-4ABE-9BB0-A3D06EC9C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75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27211A-5A74-4510-9DC4-19D3AEB06727}" type="datetimeFigureOut">
              <a:rPr lang="de-DE" smtClean="0"/>
              <a:pPr/>
              <a:t>13.05.2019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2907E51-0352-412E-92CA-4540EF2611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52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7E51-0352-412E-92CA-4540EF2611E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3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7E51-0352-412E-92CA-4540EF2611E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3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94A0B-B183-45F9-8022-C2EDCC55F51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9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7" descr="IMG_5300_bearb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b="384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8"/>
          <p:cNvSpPr>
            <a:spLocks noChangeArrowheads="1"/>
          </p:cNvSpPr>
          <p:nvPr userDrawn="1"/>
        </p:nvSpPr>
        <p:spPr bwMode="gray">
          <a:xfrm>
            <a:off x="0" y="1771650"/>
            <a:ext cx="9415463" cy="46101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de-DE" sz="1800">
              <a:latin typeface="+mn-lt"/>
            </a:endParaRP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4113866" y="5372101"/>
            <a:ext cx="4780897" cy="555624"/>
            <a:chOff x="4619625" y="4029075"/>
            <a:chExt cx="3592513" cy="417513"/>
          </a:xfrm>
        </p:grpSpPr>
        <p:sp>
          <p:nvSpPr>
            <p:cNvPr id="1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4622800" y="4032250"/>
              <a:ext cx="358616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34"/>
            <p:cNvSpPr>
              <a:spLocks noEditPoints="1"/>
            </p:cNvSpPr>
            <p:nvPr userDrawn="1"/>
          </p:nvSpPr>
          <p:spPr bwMode="auto">
            <a:xfrm>
              <a:off x="4619625" y="4265613"/>
              <a:ext cx="92075" cy="138113"/>
            </a:xfrm>
            <a:custGeom>
              <a:avLst/>
              <a:gdLst>
                <a:gd name="T0" fmla="*/ 0 w 28"/>
                <a:gd name="T1" fmla="*/ 0 h 42"/>
                <a:gd name="T2" fmla="*/ 15 w 28"/>
                <a:gd name="T3" fmla="*/ 0 h 42"/>
                <a:gd name="T4" fmla="*/ 27 w 28"/>
                <a:gd name="T5" fmla="*/ 11 h 42"/>
                <a:gd name="T6" fmla="*/ 22 w 28"/>
                <a:gd name="T7" fmla="*/ 20 h 42"/>
                <a:gd name="T8" fmla="*/ 28 w 28"/>
                <a:gd name="T9" fmla="*/ 31 h 42"/>
                <a:gd name="T10" fmla="*/ 17 w 28"/>
                <a:gd name="T11" fmla="*/ 42 h 42"/>
                <a:gd name="T12" fmla="*/ 0 w 28"/>
                <a:gd name="T13" fmla="*/ 42 h 42"/>
                <a:gd name="T14" fmla="*/ 0 w 28"/>
                <a:gd name="T15" fmla="*/ 0 h 42"/>
                <a:gd name="T16" fmla="*/ 14 w 28"/>
                <a:gd name="T17" fmla="*/ 4 h 42"/>
                <a:gd name="T18" fmla="*/ 5 w 28"/>
                <a:gd name="T19" fmla="*/ 4 h 42"/>
                <a:gd name="T20" fmla="*/ 5 w 28"/>
                <a:gd name="T21" fmla="*/ 18 h 42"/>
                <a:gd name="T22" fmla="*/ 14 w 28"/>
                <a:gd name="T23" fmla="*/ 18 h 42"/>
                <a:gd name="T24" fmla="*/ 22 w 28"/>
                <a:gd name="T25" fmla="*/ 11 h 42"/>
                <a:gd name="T26" fmla="*/ 14 w 28"/>
                <a:gd name="T27" fmla="*/ 4 h 42"/>
                <a:gd name="T28" fmla="*/ 15 w 28"/>
                <a:gd name="T29" fmla="*/ 22 h 42"/>
                <a:gd name="T30" fmla="*/ 5 w 28"/>
                <a:gd name="T31" fmla="*/ 22 h 42"/>
                <a:gd name="T32" fmla="*/ 5 w 28"/>
                <a:gd name="T33" fmla="*/ 38 h 42"/>
                <a:gd name="T34" fmla="*/ 15 w 28"/>
                <a:gd name="T35" fmla="*/ 38 h 42"/>
                <a:gd name="T36" fmla="*/ 23 w 28"/>
                <a:gd name="T37" fmla="*/ 30 h 42"/>
                <a:gd name="T38" fmla="*/ 15 w 28"/>
                <a:gd name="T3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7" y="5"/>
                    <a:pt x="27" y="11"/>
                  </a:cubicBezTo>
                  <a:cubicBezTo>
                    <a:pt x="27" y="14"/>
                    <a:pt x="26" y="18"/>
                    <a:pt x="22" y="20"/>
                  </a:cubicBezTo>
                  <a:cubicBezTo>
                    <a:pt x="27" y="22"/>
                    <a:pt x="28" y="27"/>
                    <a:pt x="28" y="31"/>
                  </a:cubicBezTo>
                  <a:cubicBezTo>
                    <a:pt x="28" y="37"/>
                    <a:pt x="23" y="42"/>
                    <a:pt x="1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  <a:moveTo>
                    <a:pt x="1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9" y="18"/>
                    <a:pt x="22" y="16"/>
                    <a:pt x="22" y="11"/>
                  </a:cubicBezTo>
                  <a:cubicBezTo>
                    <a:pt x="22" y="7"/>
                    <a:pt x="20" y="4"/>
                    <a:pt x="14" y="4"/>
                  </a:cubicBezTo>
                  <a:close/>
                  <a:moveTo>
                    <a:pt x="1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8"/>
                    <a:pt x="23" y="34"/>
                    <a:pt x="23" y="30"/>
                  </a:cubicBezTo>
                  <a:cubicBezTo>
                    <a:pt x="23" y="26"/>
                    <a:pt x="21" y="22"/>
                    <a:pt x="15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35"/>
            <p:cNvSpPr>
              <a:spLocks noEditPoints="1"/>
            </p:cNvSpPr>
            <p:nvPr userDrawn="1"/>
          </p:nvSpPr>
          <p:spPr bwMode="auto">
            <a:xfrm>
              <a:off x="4730750" y="4305300"/>
              <a:ext cx="88900" cy="98425"/>
            </a:xfrm>
            <a:custGeom>
              <a:avLst/>
              <a:gdLst>
                <a:gd name="T0" fmla="*/ 23 w 27"/>
                <a:gd name="T1" fmla="*/ 26 h 30"/>
                <a:gd name="T2" fmla="*/ 27 w 27"/>
                <a:gd name="T3" fmla="*/ 26 h 30"/>
                <a:gd name="T4" fmla="*/ 27 w 27"/>
                <a:gd name="T5" fmla="*/ 29 h 30"/>
                <a:gd name="T6" fmla="*/ 22 w 27"/>
                <a:gd name="T7" fmla="*/ 30 h 30"/>
                <a:gd name="T8" fmla="*/ 18 w 27"/>
                <a:gd name="T9" fmla="*/ 26 h 30"/>
                <a:gd name="T10" fmla="*/ 18 w 27"/>
                <a:gd name="T11" fmla="*/ 26 h 30"/>
                <a:gd name="T12" fmla="*/ 8 w 27"/>
                <a:gd name="T13" fmla="*/ 30 h 30"/>
                <a:gd name="T14" fmla="*/ 0 w 27"/>
                <a:gd name="T15" fmla="*/ 22 h 30"/>
                <a:gd name="T16" fmla="*/ 11 w 27"/>
                <a:gd name="T17" fmla="*/ 13 h 30"/>
                <a:gd name="T18" fmla="*/ 18 w 27"/>
                <a:gd name="T19" fmla="*/ 12 h 30"/>
                <a:gd name="T20" fmla="*/ 18 w 27"/>
                <a:gd name="T21" fmla="*/ 11 h 30"/>
                <a:gd name="T22" fmla="*/ 12 w 27"/>
                <a:gd name="T23" fmla="*/ 4 h 30"/>
                <a:gd name="T24" fmla="*/ 3 w 27"/>
                <a:gd name="T25" fmla="*/ 6 h 30"/>
                <a:gd name="T26" fmla="*/ 2 w 27"/>
                <a:gd name="T27" fmla="*/ 2 h 30"/>
                <a:gd name="T28" fmla="*/ 13 w 27"/>
                <a:gd name="T29" fmla="*/ 0 h 30"/>
                <a:gd name="T30" fmla="*/ 23 w 27"/>
                <a:gd name="T31" fmla="*/ 10 h 30"/>
                <a:gd name="T32" fmla="*/ 23 w 27"/>
                <a:gd name="T33" fmla="*/ 26 h 30"/>
                <a:gd name="T34" fmla="*/ 11 w 27"/>
                <a:gd name="T35" fmla="*/ 16 h 30"/>
                <a:gd name="T36" fmla="*/ 5 w 27"/>
                <a:gd name="T37" fmla="*/ 21 h 30"/>
                <a:gd name="T38" fmla="*/ 10 w 27"/>
                <a:gd name="T39" fmla="*/ 26 h 30"/>
                <a:gd name="T40" fmla="*/ 18 w 27"/>
                <a:gd name="T41" fmla="*/ 23 h 30"/>
                <a:gd name="T42" fmla="*/ 18 w 27"/>
                <a:gd name="T43" fmla="*/ 16 h 30"/>
                <a:gd name="T44" fmla="*/ 11 w 27"/>
                <a:gd name="T4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0">
                  <a:moveTo>
                    <a:pt x="23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4" y="30"/>
                    <a:pt x="22" y="30"/>
                  </a:cubicBezTo>
                  <a:cubicBezTo>
                    <a:pt x="20" y="30"/>
                    <a:pt x="18" y="30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30"/>
                    <a:pt x="10" y="30"/>
                    <a:pt x="8" y="30"/>
                  </a:cubicBezTo>
                  <a:cubicBezTo>
                    <a:pt x="1" y="30"/>
                    <a:pt x="0" y="25"/>
                    <a:pt x="0" y="22"/>
                  </a:cubicBezTo>
                  <a:cubicBezTo>
                    <a:pt x="0" y="17"/>
                    <a:pt x="3" y="13"/>
                    <a:pt x="11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6"/>
                    <a:pt x="17" y="4"/>
                    <a:pt x="12" y="4"/>
                  </a:cubicBezTo>
                  <a:cubicBezTo>
                    <a:pt x="9" y="4"/>
                    <a:pt x="6" y="4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19" y="0"/>
                    <a:pt x="23" y="2"/>
                    <a:pt x="23" y="10"/>
                  </a:cubicBezTo>
                  <a:lnTo>
                    <a:pt x="23" y="26"/>
                  </a:lnTo>
                  <a:close/>
                  <a:moveTo>
                    <a:pt x="11" y="16"/>
                  </a:moveTo>
                  <a:cubicBezTo>
                    <a:pt x="7" y="16"/>
                    <a:pt x="5" y="18"/>
                    <a:pt x="5" y="21"/>
                  </a:cubicBezTo>
                  <a:cubicBezTo>
                    <a:pt x="5" y="25"/>
                    <a:pt x="6" y="26"/>
                    <a:pt x="10" y="26"/>
                  </a:cubicBezTo>
                  <a:cubicBezTo>
                    <a:pt x="13" y="26"/>
                    <a:pt x="16" y="25"/>
                    <a:pt x="18" y="23"/>
                  </a:cubicBezTo>
                  <a:cubicBezTo>
                    <a:pt x="18" y="16"/>
                    <a:pt x="18" y="16"/>
                    <a:pt x="18" y="1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36"/>
            <p:cNvSpPr>
              <a:spLocks/>
            </p:cNvSpPr>
            <p:nvPr userDrawn="1"/>
          </p:nvSpPr>
          <p:spPr bwMode="auto">
            <a:xfrm>
              <a:off x="4837113" y="4305300"/>
              <a:ext cx="77788" cy="98425"/>
            </a:xfrm>
            <a:custGeom>
              <a:avLst/>
              <a:gdLst>
                <a:gd name="T0" fmla="*/ 20 w 24"/>
                <a:gd name="T1" fmla="*/ 30 h 30"/>
                <a:gd name="T2" fmla="*/ 20 w 24"/>
                <a:gd name="T3" fmla="*/ 10 h 30"/>
                <a:gd name="T4" fmla="*/ 14 w 24"/>
                <a:gd name="T5" fmla="*/ 4 h 30"/>
                <a:gd name="T6" fmla="*/ 5 w 24"/>
                <a:gd name="T7" fmla="*/ 7 h 30"/>
                <a:gd name="T8" fmla="*/ 5 w 24"/>
                <a:gd name="T9" fmla="*/ 30 h 30"/>
                <a:gd name="T10" fmla="*/ 0 w 24"/>
                <a:gd name="T11" fmla="*/ 30 h 30"/>
                <a:gd name="T12" fmla="*/ 0 w 24"/>
                <a:gd name="T13" fmla="*/ 0 h 30"/>
                <a:gd name="T14" fmla="*/ 5 w 24"/>
                <a:gd name="T15" fmla="*/ 0 h 30"/>
                <a:gd name="T16" fmla="*/ 5 w 24"/>
                <a:gd name="T17" fmla="*/ 3 h 30"/>
                <a:gd name="T18" fmla="*/ 6 w 24"/>
                <a:gd name="T19" fmla="*/ 3 h 30"/>
                <a:gd name="T20" fmla="*/ 16 w 24"/>
                <a:gd name="T21" fmla="*/ 0 h 30"/>
                <a:gd name="T22" fmla="*/ 24 w 24"/>
                <a:gd name="T23" fmla="*/ 9 h 30"/>
                <a:gd name="T24" fmla="*/ 24 w 24"/>
                <a:gd name="T25" fmla="*/ 30 h 30"/>
                <a:gd name="T26" fmla="*/ 20 w 24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0" y="3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6"/>
                    <a:pt x="19" y="4"/>
                    <a:pt x="14" y="4"/>
                  </a:cubicBezTo>
                  <a:cubicBezTo>
                    <a:pt x="12" y="4"/>
                    <a:pt x="8" y="5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4" y="0"/>
                    <a:pt x="24" y="5"/>
                    <a:pt x="24" y="9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7"/>
            <p:cNvSpPr>
              <a:spLocks/>
            </p:cNvSpPr>
            <p:nvPr userDrawn="1"/>
          </p:nvSpPr>
          <p:spPr bwMode="auto">
            <a:xfrm>
              <a:off x="4941888" y="4262438"/>
              <a:ext cx="74613" cy="141288"/>
            </a:xfrm>
            <a:custGeom>
              <a:avLst/>
              <a:gdLst>
                <a:gd name="T0" fmla="*/ 5 w 23"/>
                <a:gd name="T1" fmla="*/ 26 h 43"/>
                <a:gd name="T2" fmla="*/ 17 w 23"/>
                <a:gd name="T3" fmla="*/ 13 h 43"/>
                <a:gd name="T4" fmla="*/ 22 w 23"/>
                <a:gd name="T5" fmla="*/ 13 h 43"/>
                <a:gd name="T6" fmla="*/ 11 w 23"/>
                <a:gd name="T7" fmla="*/ 25 h 43"/>
                <a:gd name="T8" fmla="*/ 13 w 23"/>
                <a:gd name="T9" fmla="*/ 27 h 43"/>
                <a:gd name="T10" fmla="*/ 23 w 23"/>
                <a:gd name="T11" fmla="*/ 43 h 43"/>
                <a:gd name="T12" fmla="*/ 18 w 23"/>
                <a:gd name="T13" fmla="*/ 43 h 43"/>
                <a:gd name="T14" fmla="*/ 8 w 23"/>
                <a:gd name="T15" fmla="*/ 28 h 43"/>
                <a:gd name="T16" fmla="*/ 5 w 23"/>
                <a:gd name="T17" fmla="*/ 31 h 43"/>
                <a:gd name="T18" fmla="*/ 5 w 23"/>
                <a:gd name="T19" fmla="*/ 43 h 43"/>
                <a:gd name="T20" fmla="*/ 0 w 23"/>
                <a:gd name="T21" fmla="*/ 43 h 43"/>
                <a:gd name="T22" fmla="*/ 0 w 23"/>
                <a:gd name="T23" fmla="*/ 0 h 43"/>
                <a:gd name="T24" fmla="*/ 5 w 23"/>
                <a:gd name="T25" fmla="*/ 0 h 43"/>
                <a:gd name="T26" fmla="*/ 5 w 23"/>
                <a:gd name="T27" fmla="*/ 19 h 43"/>
                <a:gd name="T28" fmla="*/ 4 w 23"/>
                <a:gd name="T29" fmla="*/ 25 h 43"/>
                <a:gd name="T30" fmla="*/ 5 w 23"/>
                <a:gd name="T3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3">
                  <a:moveTo>
                    <a:pt x="5" y="26"/>
                  </a:moveTo>
                  <a:cubicBezTo>
                    <a:pt x="9" y="21"/>
                    <a:pt x="13" y="17"/>
                    <a:pt x="17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7"/>
                    <a:pt x="15" y="21"/>
                    <a:pt x="11" y="25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4" y="38"/>
                    <a:pt x="11" y="33"/>
                    <a:pt x="8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8"/>
            <p:cNvSpPr>
              <a:spLocks noEditPoints="1"/>
            </p:cNvSpPr>
            <p:nvPr userDrawn="1"/>
          </p:nvSpPr>
          <p:spPr bwMode="auto">
            <a:xfrm>
              <a:off x="5080000" y="4305300"/>
              <a:ext cx="92075" cy="98425"/>
            </a:xfrm>
            <a:custGeom>
              <a:avLst/>
              <a:gdLst>
                <a:gd name="T0" fmla="*/ 24 w 28"/>
                <a:gd name="T1" fmla="*/ 26 h 30"/>
                <a:gd name="T2" fmla="*/ 28 w 28"/>
                <a:gd name="T3" fmla="*/ 26 h 30"/>
                <a:gd name="T4" fmla="*/ 28 w 28"/>
                <a:gd name="T5" fmla="*/ 29 h 30"/>
                <a:gd name="T6" fmla="*/ 23 w 28"/>
                <a:gd name="T7" fmla="*/ 30 h 30"/>
                <a:gd name="T8" fmla="*/ 19 w 28"/>
                <a:gd name="T9" fmla="*/ 26 h 30"/>
                <a:gd name="T10" fmla="*/ 19 w 28"/>
                <a:gd name="T11" fmla="*/ 26 h 30"/>
                <a:gd name="T12" fmla="*/ 9 w 28"/>
                <a:gd name="T13" fmla="*/ 30 h 30"/>
                <a:gd name="T14" fmla="*/ 0 w 28"/>
                <a:gd name="T15" fmla="*/ 22 h 30"/>
                <a:gd name="T16" fmla="*/ 12 w 28"/>
                <a:gd name="T17" fmla="*/ 13 h 30"/>
                <a:gd name="T18" fmla="*/ 19 w 28"/>
                <a:gd name="T19" fmla="*/ 12 h 30"/>
                <a:gd name="T20" fmla="*/ 19 w 28"/>
                <a:gd name="T21" fmla="*/ 11 h 30"/>
                <a:gd name="T22" fmla="*/ 13 w 28"/>
                <a:gd name="T23" fmla="*/ 4 h 30"/>
                <a:gd name="T24" fmla="*/ 4 w 28"/>
                <a:gd name="T25" fmla="*/ 6 h 30"/>
                <a:gd name="T26" fmla="*/ 3 w 28"/>
                <a:gd name="T27" fmla="*/ 2 h 30"/>
                <a:gd name="T28" fmla="*/ 14 w 28"/>
                <a:gd name="T29" fmla="*/ 0 h 30"/>
                <a:gd name="T30" fmla="*/ 24 w 28"/>
                <a:gd name="T31" fmla="*/ 10 h 30"/>
                <a:gd name="T32" fmla="*/ 24 w 28"/>
                <a:gd name="T33" fmla="*/ 26 h 30"/>
                <a:gd name="T34" fmla="*/ 12 w 28"/>
                <a:gd name="T35" fmla="*/ 16 h 30"/>
                <a:gd name="T36" fmla="*/ 6 w 28"/>
                <a:gd name="T37" fmla="*/ 21 h 30"/>
                <a:gd name="T38" fmla="*/ 11 w 28"/>
                <a:gd name="T39" fmla="*/ 26 h 30"/>
                <a:gd name="T40" fmla="*/ 19 w 28"/>
                <a:gd name="T41" fmla="*/ 23 h 30"/>
                <a:gd name="T42" fmla="*/ 19 w 28"/>
                <a:gd name="T43" fmla="*/ 16 h 30"/>
                <a:gd name="T44" fmla="*/ 12 w 28"/>
                <a:gd name="T4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0">
                  <a:moveTo>
                    <a:pt x="24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0"/>
                    <a:pt x="25" y="30"/>
                    <a:pt x="23" y="30"/>
                  </a:cubicBezTo>
                  <a:cubicBezTo>
                    <a:pt x="21" y="30"/>
                    <a:pt x="19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5" y="30"/>
                    <a:pt x="11" y="30"/>
                    <a:pt x="9" y="30"/>
                  </a:cubicBezTo>
                  <a:cubicBezTo>
                    <a:pt x="2" y="30"/>
                    <a:pt x="0" y="25"/>
                    <a:pt x="0" y="22"/>
                  </a:cubicBezTo>
                  <a:cubicBezTo>
                    <a:pt x="0" y="17"/>
                    <a:pt x="4" y="13"/>
                    <a:pt x="12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6"/>
                    <a:pt x="18" y="4"/>
                    <a:pt x="13" y="4"/>
                  </a:cubicBezTo>
                  <a:cubicBezTo>
                    <a:pt x="10" y="4"/>
                    <a:pt x="7" y="4"/>
                    <a:pt x="4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0" y="0"/>
                    <a:pt x="24" y="2"/>
                    <a:pt x="24" y="10"/>
                  </a:cubicBezTo>
                  <a:lnTo>
                    <a:pt x="24" y="26"/>
                  </a:lnTo>
                  <a:close/>
                  <a:moveTo>
                    <a:pt x="12" y="16"/>
                  </a:moveTo>
                  <a:cubicBezTo>
                    <a:pt x="8" y="16"/>
                    <a:pt x="6" y="18"/>
                    <a:pt x="6" y="21"/>
                  </a:cubicBezTo>
                  <a:cubicBezTo>
                    <a:pt x="6" y="25"/>
                    <a:pt x="7" y="26"/>
                    <a:pt x="11" y="26"/>
                  </a:cubicBezTo>
                  <a:cubicBezTo>
                    <a:pt x="14" y="26"/>
                    <a:pt x="16" y="25"/>
                    <a:pt x="19" y="23"/>
                  </a:cubicBezTo>
                  <a:cubicBezTo>
                    <a:pt x="19" y="16"/>
                    <a:pt x="19" y="16"/>
                    <a:pt x="19" y="16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9"/>
            <p:cNvSpPr>
              <a:spLocks/>
            </p:cNvSpPr>
            <p:nvPr userDrawn="1"/>
          </p:nvSpPr>
          <p:spPr bwMode="auto">
            <a:xfrm>
              <a:off x="5187950" y="4305300"/>
              <a:ext cx="74613" cy="98425"/>
            </a:xfrm>
            <a:custGeom>
              <a:avLst/>
              <a:gdLst>
                <a:gd name="T0" fmla="*/ 0 w 23"/>
                <a:gd name="T1" fmla="*/ 21 h 30"/>
                <a:gd name="T2" fmla="*/ 0 w 23"/>
                <a:gd name="T3" fmla="*/ 0 h 30"/>
                <a:gd name="T4" fmla="*/ 5 w 23"/>
                <a:gd name="T5" fmla="*/ 0 h 30"/>
                <a:gd name="T6" fmla="*/ 5 w 23"/>
                <a:gd name="T7" fmla="*/ 20 h 30"/>
                <a:gd name="T8" fmla="*/ 10 w 23"/>
                <a:gd name="T9" fmla="*/ 26 h 30"/>
                <a:gd name="T10" fmla="*/ 18 w 23"/>
                <a:gd name="T11" fmla="*/ 23 h 30"/>
                <a:gd name="T12" fmla="*/ 18 w 23"/>
                <a:gd name="T13" fmla="*/ 0 h 30"/>
                <a:gd name="T14" fmla="*/ 23 w 23"/>
                <a:gd name="T15" fmla="*/ 0 h 30"/>
                <a:gd name="T16" fmla="*/ 23 w 23"/>
                <a:gd name="T17" fmla="*/ 30 h 30"/>
                <a:gd name="T18" fmla="*/ 18 w 23"/>
                <a:gd name="T19" fmla="*/ 30 h 30"/>
                <a:gd name="T20" fmla="*/ 18 w 23"/>
                <a:gd name="T21" fmla="*/ 26 h 30"/>
                <a:gd name="T22" fmla="*/ 18 w 23"/>
                <a:gd name="T23" fmla="*/ 26 h 30"/>
                <a:gd name="T24" fmla="*/ 8 w 23"/>
                <a:gd name="T25" fmla="*/ 30 h 30"/>
                <a:gd name="T26" fmla="*/ 0 w 23"/>
                <a:gd name="T2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0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5" y="26"/>
                    <a:pt x="10" y="26"/>
                  </a:cubicBezTo>
                  <a:cubicBezTo>
                    <a:pt x="12" y="26"/>
                    <a:pt x="16" y="25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30"/>
                    <a:pt x="10" y="30"/>
                    <a:pt x="8" y="30"/>
                  </a:cubicBezTo>
                  <a:cubicBezTo>
                    <a:pt x="0" y="30"/>
                    <a:pt x="0" y="25"/>
                    <a:pt x="0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0"/>
            <p:cNvSpPr>
              <a:spLocks/>
            </p:cNvSpPr>
            <p:nvPr userDrawn="1"/>
          </p:nvSpPr>
          <p:spPr bwMode="auto">
            <a:xfrm>
              <a:off x="5283200" y="4305300"/>
              <a:ext cx="71438" cy="98425"/>
            </a:xfrm>
            <a:custGeom>
              <a:avLst/>
              <a:gdLst>
                <a:gd name="T0" fmla="*/ 2 w 22"/>
                <a:gd name="T1" fmla="*/ 24 h 30"/>
                <a:gd name="T2" fmla="*/ 11 w 22"/>
                <a:gd name="T3" fmla="*/ 26 h 30"/>
                <a:gd name="T4" fmla="*/ 17 w 22"/>
                <a:gd name="T5" fmla="*/ 22 h 30"/>
                <a:gd name="T6" fmla="*/ 11 w 22"/>
                <a:gd name="T7" fmla="*/ 17 h 30"/>
                <a:gd name="T8" fmla="*/ 1 w 22"/>
                <a:gd name="T9" fmla="*/ 8 h 30"/>
                <a:gd name="T10" fmla="*/ 12 w 22"/>
                <a:gd name="T11" fmla="*/ 0 h 30"/>
                <a:gd name="T12" fmla="*/ 21 w 22"/>
                <a:gd name="T13" fmla="*/ 2 h 30"/>
                <a:gd name="T14" fmla="*/ 19 w 22"/>
                <a:gd name="T15" fmla="*/ 5 h 30"/>
                <a:gd name="T16" fmla="*/ 12 w 22"/>
                <a:gd name="T17" fmla="*/ 4 h 30"/>
                <a:gd name="T18" fmla="*/ 6 w 22"/>
                <a:gd name="T19" fmla="*/ 8 h 30"/>
                <a:gd name="T20" fmla="*/ 12 w 22"/>
                <a:gd name="T21" fmla="*/ 13 h 30"/>
                <a:gd name="T22" fmla="*/ 22 w 22"/>
                <a:gd name="T23" fmla="*/ 22 h 30"/>
                <a:gd name="T24" fmla="*/ 10 w 22"/>
                <a:gd name="T25" fmla="*/ 30 h 30"/>
                <a:gd name="T26" fmla="*/ 0 w 22"/>
                <a:gd name="T27" fmla="*/ 28 h 30"/>
                <a:gd name="T28" fmla="*/ 2 w 22"/>
                <a:gd name="T2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2" y="24"/>
                  </a:moveTo>
                  <a:cubicBezTo>
                    <a:pt x="5" y="26"/>
                    <a:pt x="9" y="26"/>
                    <a:pt x="11" y="26"/>
                  </a:cubicBezTo>
                  <a:cubicBezTo>
                    <a:pt x="14" y="26"/>
                    <a:pt x="17" y="25"/>
                    <a:pt x="17" y="22"/>
                  </a:cubicBezTo>
                  <a:cubicBezTo>
                    <a:pt x="17" y="19"/>
                    <a:pt x="14" y="18"/>
                    <a:pt x="11" y="17"/>
                  </a:cubicBezTo>
                  <a:cubicBezTo>
                    <a:pt x="6" y="15"/>
                    <a:pt x="1" y="13"/>
                    <a:pt x="1" y="8"/>
                  </a:cubicBezTo>
                  <a:cubicBezTo>
                    <a:pt x="1" y="2"/>
                    <a:pt x="6" y="0"/>
                    <a:pt x="12" y="0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4"/>
                    <a:pt x="12" y="4"/>
                  </a:cubicBezTo>
                  <a:cubicBezTo>
                    <a:pt x="9" y="4"/>
                    <a:pt x="6" y="5"/>
                    <a:pt x="6" y="8"/>
                  </a:cubicBezTo>
                  <a:cubicBezTo>
                    <a:pt x="6" y="11"/>
                    <a:pt x="10" y="12"/>
                    <a:pt x="12" y="13"/>
                  </a:cubicBezTo>
                  <a:cubicBezTo>
                    <a:pt x="17" y="14"/>
                    <a:pt x="22" y="15"/>
                    <a:pt x="22" y="22"/>
                  </a:cubicBezTo>
                  <a:cubicBezTo>
                    <a:pt x="22" y="28"/>
                    <a:pt x="17" y="30"/>
                    <a:pt x="10" y="30"/>
                  </a:cubicBezTo>
                  <a:cubicBezTo>
                    <a:pt x="7" y="30"/>
                    <a:pt x="3" y="29"/>
                    <a:pt x="0" y="28"/>
                  </a:cubicBez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41"/>
            <p:cNvSpPr>
              <a:spLocks/>
            </p:cNvSpPr>
            <p:nvPr userDrawn="1"/>
          </p:nvSpPr>
          <p:spPr bwMode="auto">
            <a:xfrm>
              <a:off x="5421313" y="4265613"/>
              <a:ext cx="104775" cy="138113"/>
            </a:xfrm>
            <a:custGeom>
              <a:avLst/>
              <a:gdLst>
                <a:gd name="T0" fmla="*/ 33 w 66"/>
                <a:gd name="T1" fmla="*/ 75 h 87"/>
                <a:gd name="T2" fmla="*/ 37 w 66"/>
                <a:gd name="T3" fmla="*/ 58 h 87"/>
                <a:gd name="T4" fmla="*/ 53 w 66"/>
                <a:gd name="T5" fmla="*/ 0 h 87"/>
                <a:gd name="T6" fmla="*/ 66 w 66"/>
                <a:gd name="T7" fmla="*/ 0 h 87"/>
                <a:gd name="T8" fmla="*/ 39 w 66"/>
                <a:gd name="T9" fmla="*/ 87 h 87"/>
                <a:gd name="T10" fmla="*/ 27 w 66"/>
                <a:gd name="T11" fmla="*/ 87 h 87"/>
                <a:gd name="T12" fmla="*/ 0 w 66"/>
                <a:gd name="T13" fmla="*/ 0 h 87"/>
                <a:gd name="T14" fmla="*/ 10 w 66"/>
                <a:gd name="T15" fmla="*/ 0 h 87"/>
                <a:gd name="T16" fmla="*/ 27 w 66"/>
                <a:gd name="T17" fmla="*/ 58 h 87"/>
                <a:gd name="T18" fmla="*/ 33 w 66"/>
                <a:gd name="T19" fmla="*/ 75 h 87"/>
                <a:gd name="T20" fmla="*/ 33 w 66"/>
                <a:gd name="T21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7">
                  <a:moveTo>
                    <a:pt x="33" y="75"/>
                  </a:moveTo>
                  <a:lnTo>
                    <a:pt x="37" y="58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39" y="87"/>
                  </a:lnTo>
                  <a:lnTo>
                    <a:pt x="27" y="8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7" y="58"/>
                  </a:lnTo>
                  <a:lnTo>
                    <a:pt x="33" y="75"/>
                  </a:lnTo>
                  <a:lnTo>
                    <a:pt x="33" y="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42"/>
            <p:cNvSpPr>
              <a:spLocks noEditPoints="1"/>
            </p:cNvSpPr>
            <p:nvPr userDrawn="1"/>
          </p:nvSpPr>
          <p:spPr bwMode="auto">
            <a:xfrm>
              <a:off x="5526088" y="4305300"/>
              <a:ext cx="82550" cy="98425"/>
            </a:xfrm>
            <a:custGeom>
              <a:avLst/>
              <a:gdLst>
                <a:gd name="T0" fmla="*/ 25 w 25"/>
                <a:gd name="T1" fmla="*/ 14 h 30"/>
                <a:gd name="T2" fmla="*/ 25 w 25"/>
                <a:gd name="T3" fmla="*/ 16 h 30"/>
                <a:gd name="T4" fmla="*/ 5 w 25"/>
                <a:gd name="T5" fmla="*/ 16 h 30"/>
                <a:gd name="T6" fmla="*/ 14 w 25"/>
                <a:gd name="T7" fmla="*/ 26 h 30"/>
                <a:gd name="T8" fmla="*/ 23 w 25"/>
                <a:gd name="T9" fmla="*/ 24 h 30"/>
                <a:gd name="T10" fmla="*/ 24 w 25"/>
                <a:gd name="T11" fmla="*/ 27 h 30"/>
                <a:gd name="T12" fmla="*/ 13 w 25"/>
                <a:gd name="T13" fmla="*/ 30 h 30"/>
                <a:gd name="T14" fmla="*/ 0 w 25"/>
                <a:gd name="T15" fmla="*/ 15 h 30"/>
                <a:gd name="T16" fmla="*/ 13 w 25"/>
                <a:gd name="T17" fmla="*/ 0 h 30"/>
                <a:gd name="T18" fmla="*/ 25 w 25"/>
                <a:gd name="T19" fmla="*/ 14 h 30"/>
                <a:gd name="T20" fmla="*/ 5 w 25"/>
                <a:gd name="T21" fmla="*/ 13 h 30"/>
                <a:gd name="T22" fmla="*/ 20 w 25"/>
                <a:gd name="T23" fmla="*/ 13 h 30"/>
                <a:gd name="T24" fmla="*/ 13 w 25"/>
                <a:gd name="T25" fmla="*/ 3 h 30"/>
                <a:gd name="T26" fmla="*/ 5 w 25"/>
                <a:gd name="T27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5" y="14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22"/>
                    <a:pt x="7" y="26"/>
                    <a:pt x="14" y="26"/>
                  </a:cubicBezTo>
                  <a:cubicBezTo>
                    <a:pt x="17" y="26"/>
                    <a:pt x="20" y="26"/>
                    <a:pt x="23" y="2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1" y="29"/>
                    <a:pt x="17" y="30"/>
                    <a:pt x="13" y="30"/>
                  </a:cubicBezTo>
                  <a:cubicBezTo>
                    <a:pt x="3" y="30"/>
                    <a:pt x="0" y="23"/>
                    <a:pt x="0" y="15"/>
                  </a:cubicBezTo>
                  <a:cubicBezTo>
                    <a:pt x="0" y="10"/>
                    <a:pt x="2" y="0"/>
                    <a:pt x="13" y="0"/>
                  </a:cubicBezTo>
                  <a:cubicBezTo>
                    <a:pt x="25" y="0"/>
                    <a:pt x="25" y="10"/>
                    <a:pt x="25" y="14"/>
                  </a:cubicBezTo>
                  <a:close/>
                  <a:moveTo>
                    <a:pt x="5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7"/>
                    <a:pt x="19" y="3"/>
                    <a:pt x="13" y="3"/>
                  </a:cubicBezTo>
                  <a:cubicBezTo>
                    <a:pt x="8" y="3"/>
                    <a:pt x="6" y="8"/>
                    <a:pt x="5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43"/>
            <p:cNvSpPr>
              <a:spLocks/>
            </p:cNvSpPr>
            <p:nvPr userDrawn="1"/>
          </p:nvSpPr>
          <p:spPr bwMode="auto">
            <a:xfrm>
              <a:off x="5630863" y="4305300"/>
              <a:ext cx="55563" cy="98425"/>
            </a:xfrm>
            <a:custGeom>
              <a:avLst/>
              <a:gdLst>
                <a:gd name="T0" fmla="*/ 5 w 17"/>
                <a:gd name="T1" fmla="*/ 4 h 30"/>
                <a:gd name="T2" fmla="*/ 15 w 17"/>
                <a:gd name="T3" fmla="*/ 0 h 30"/>
                <a:gd name="T4" fmla="*/ 17 w 17"/>
                <a:gd name="T5" fmla="*/ 1 h 30"/>
                <a:gd name="T6" fmla="*/ 15 w 17"/>
                <a:gd name="T7" fmla="*/ 6 h 30"/>
                <a:gd name="T8" fmla="*/ 5 w 17"/>
                <a:gd name="T9" fmla="*/ 7 h 30"/>
                <a:gd name="T10" fmla="*/ 5 w 17"/>
                <a:gd name="T11" fmla="*/ 30 h 30"/>
                <a:gd name="T12" fmla="*/ 0 w 17"/>
                <a:gd name="T13" fmla="*/ 30 h 30"/>
                <a:gd name="T14" fmla="*/ 0 w 17"/>
                <a:gd name="T15" fmla="*/ 0 h 30"/>
                <a:gd name="T16" fmla="*/ 5 w 17"/>
                <a:gd name="T17" fmla="*/ 0 h 30"/>
                <a:gd name="T18" fmla="*/ 5 w 17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0">
                  <a:moveTo>
                    <a:pt x="5" y="4"/>
                  </a:moveTo>
                  <a:cubicBezTo>
                    <a:pt x="8" y="2"/>
                    <a:pt x="12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2" y="6"/>
                    <a:pt x="8" y="6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44"/>
            <p:cNvSpPr>
              <a:spLocks noEditPoints="1"/>
            </p:cNvSpPr>
            <p:nvPr userDrawn="1"/>
          </p:nvSpPr>
          <p:spPr bwMode="auto">
            <a:xfrm>
              <a:off x="5692775" y="4305300"/>
              <a:ext cx="92075" cy="98425"/>
            </a:xfrm>
            <a:custGeom>
              <a:avLst/>
              <a:gdLst>
                <a:gd name="T0" fmla="*/ 23 w 28"/>
                <a:gd name="T1" fmla="*/ 26 h 30"/>
                <a:gd name="T2" fmla="*/ 27 w 28"/>
                <a:gd name="T3" fmla="*/ 26 h 30"/>
                <a:gd name="T4" fmla="*/ 28 w 28"/>
                <a:gd name="T5" fmla="*/ 29 h 30"/>
                <a:gd name="T6" fmla="*/ 23 w 28"/>
                <a:gd name="T7" fmla="*/ 30 h 30"/>
                <a:gd name="T8" fmla="*/ 19 w 28"/>
                <a:gd name="T9" fmla="*/ 26 h 30"/>
                <a:gd name="T10" fmla="*/ 19 w 28"/>
                <a:gd name="T11" fmla="*/ 26 h 30"/>
                <a:gd name="T12" fmla="*/ 8 w 28"/>
                <a:gd name="T13" fmla="*/ 30 h 30"/>
                <a:gd name="T14" fmla="*/ 0 w 28"/>
                <a:gd name="T15" fmla="*/ 22 h 30"/>
                <a:gd name="T16" fmla="*/ 11 w 28"/>
                <a:gd name="T17" fmla="*/ 13 h 30"/>
                <a:gd name="T18" fmla="*/ 19 w 28"/>
                <a:gd name="T19" fmla="*/ 12 h 30"/>
                <a:gd name="T20" fmla="*/ 19 w 28"/>
                <a:gd name="T21" fmla="*/ 11 h 30"/>
                <a:gd name="T22" fmla="*/ 12 w 28"/>
                <a:gd name="T23" fmla="*/ 4 h 30"/>
                <a:gd name="T24" fmla="*/ 3 w 28"/>
                <a:gd name="T25" fmla="*/ 6 h 30"/>
                <a:gd name="T26" fmla="*/ 2 w 28"/>
                <a:gd name="T27" fmla="*/ 2 h 30"/>
                <a:gd name="T28" fmla="*/ 13 w 28"/>
                <a:gd name="T29" fmla="*/ 0 h 30"/>
                <a:gd name="T30" fmla="*/ 23 w 28"/>
                <a:gd name="T31" fmla="*/ 10 h 30"/>
                <a:gd name="T32" fmla="*/ 23 w 28"/>
                <a:gd name="T33" fmla="*/ 26 h 30"/>
                <a:gd name="T34" fmla="*/ 11 w 28"/>
                <a:gd name="T35" fmla="*/ 16 h 30"/>
                <a:gd name="T36" fmla="*/ 5 w 28"/>
                <a:gd name="T37" fmla="*/ 21 h 30"/>
                <a:gd name="T38" fmla="*/ 11 w 28"/>
                <a:gd name="T39" fmla="*/ 26 h 30"/>
                <a:gd name="T40" fmla="*/ 19 w 28"/>
                <a:gd name="T41" fmla="*/ 23 h 30"/>
                <a:gd name="T42" fmla="*/ 19 w 28"/>
                <a:gd name="T43" fmla="*/ 16 h 30"/>
                <a:gd name="T44" fmla="*/ 11 w 28"/>
                <a:gd name="T4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0">
                  <a:moveTo>
                    <a:pt x="23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6" y="30"/>
                    <a:pt x="24" y="30"/>
                    <a:pt x="23" y="30"/>
                  </a:cubicBezTo>
                  <a:cubicBezTo>
                    <a:pt x="20" y="30"/>
                    <a:pt x="19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30"/>
                    <a:pt x="10" y="30"/>
                    <a:pt x="8" y="30"/>
                  </a:cubicBezTo>
                  <a:cubicBezTo>
                    <a:pt x="2" y="30"/>
                    <a:pt x="0" y="25"/>
                    <a:pt x="0" y="22"/>
                  </a:cubicBezTo>
                  <a:cubicBezTo>
                    <a:pt x="0" y="17"/>
                    <a:pt x="4" y="13"/>
                    <a:pt x="1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6"/>
                    <a:pt x="17" y="4"/>
                    <a:pt x="12" y="4"/>
                  </a:cubicBezTo>
                  <a:cubicBezTo>
                    <a:pt x="9" y="4"/>
                    <a:pt x="6" y="4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10" y="0"/>
                    <a:pt x="13" y="0"/>
                  </a:cubicBezTo>
                  <a:cubicBezTo>
                    <a:pt x="20" y="0"/>
                    <a:pt x="23" y="2"/>
                    <a:pt x="23" y="10"/>
                  </a:cubicBezTo>
                  <a:lnTo>
                    <a:pt x="23" y="26"/>
                  </a:lnTo>
                  <a:close/>
                  <a:moveTo>
                    <a:pt x="11" y="16"/>
                  </a:moveTo>
                  <a:cubicBezTo>
                    <a:pt x="7" y="16"/>
                    <a:pt x="5" y="18"/>
                    <a:pt x="5" y="21"/>
                  </a:cubicBezTo>
                  <a:cubicBezTo>
                    <a:pt x="5" y="25"/>
                    <a:pt x="7" y="26"/>
                    <a:pt x="11" y="26"/>
                  </a:cubicBezTo>
                  <a:cubicBezTo>
                    <a:pt x="13" y="26"/>
                    <a:pt x="16" y="25"/>
                    <a:pt x="19" y="23"/>
                  </a:cubicBezTo>
                  <a:cubicBezTo>
                    <a:pt x="19" y="16"/>
                    <a:pt x="19" y="16"/>
                    <a:pt x="19" y="1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45"/>
            <p:cNvSpPr>
              <a:spLocks/>
            </p:cNvSpPr>
            <p:nvPr userDrawn="1"/>
          </p:nvSpPr>
          <p:spPr bwMode="auto">
            <a:xfrm>
              <a:off x="5802313" y="4305300"/>
              <a:ext cx="77788" cy="98425"/>
            </a:xfrm>
            <a:custGeom>
              <a:avLst/>
              <a:gdLst>
                <a:gd name="T0" fmla="*/ 19 w 24"/>
                <a:gd name="T1" fmla="*/ 30 h 30"/>
                <a:gd name="T2" fmla="*/ 19 w 24"/>
                <a:gd name="T3" fmla="*/ 10 h 30"/>
                <a:gd name="T4" fmla="*/ 14 w 24"/>
                <a:gd name="T5" fmla="*/ 4 h 30"/>
                <a:gd name="T6" fmla="*/ 5 w 24"/>
                <a:gd name="T7" fmla="*/ 7 h 30"/>
                <a:gd name="T8" fmla="*/ 5 w 24"/>
                <a:gd name="T9" fmla="*/ 30 h 30"/>
                <a:gd name="T10" fmla="*/ 0 w 24"/>
                <a:gd name="T11" fmla="*/ 30 h 30"/>
                <a:gd name="T12" fmla="*/ 0 w 24"/>
                <a:gd name="T13" fmla="*/ 0 h 30"/>
                <a:gd name="T14" fmla="*/ 5 w 24"/>
                <a:gd name="T15" fmla="*/ 0 h 30"/>
                <a:gd name="T16" fmla="*/ 5 w 24"/>
                <a:gd name="T17" fmla="*/ 3 h 30"/>
                <a:gd name="T18" fmla="*/ 5 w 24"/>
                <a:gd name="T19" fmla="*/ 3 h 30"/>
                <a:gd name="T20" fmla="*/ 15 w 24"/>
                <a:gd name="T21" fmla="*/ 0 h 30"/>
                <a:gd name="T22" fmla="*/ 24 w 24"/>
                <a:gd name="T23" fmla="*/ 9 h 30"/>
                <a:gd name="T24" fmla="*/ 24 w 24"/>
                <a:gd name="T25" fmla="*/ 30 h 30"/>
                <a:gd name="T26" fmla="*/ 19 w 24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19" y="3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6"/>
                    <a:pt x="18" y="4"/>
                    <a:pt x="14" y="4"/>
                  </a:cubicBezTo>
                  <a:cubicBezTo>
                    <a:pt x="11" y="4"/>
                    <a:pt x="7" y="5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2" y="0"/>
                    <a:pt x="15" y="0"/>
                  </a:cubicBezTo>
                  <a:cubicBezTo>
                    <a:pt x="23" y="0"/>
                    <a:pt x="24" y="5"/>
                    <a:pt x="24" y="9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46"/>
            <p:cNvSpPr>
              <a:spLocks/>
            </p:cNvSpPr>
            <p:nvPr userDrawn="1"/>
          </p:nvSpPr>
          <p:spPr bwMode="auto">
            <a:xfrm>
              <a:off x="5897563" y="4281488"/>
              <a:ext cx="61913" cy="122238"/>
            </a:xfrm>
            <a:custGeom>
              <a:avLst/>
              <a:gdLst>
                <a:gd name="T0" fmla="*/ 9 w 19"/>
                <a:gd name="T1" fmla="*/ 0 h 37"/>
                <a:gd name="T2" fmla="*/ 9 w 19"/>
                <a:gd name="T3" fmla="*/ 7 h 37"/>
                <a:gd name="T4" fmla="*/ 18 w 19"/>
                <a:gd name="T5" fmla="*/ 7 h 37"/>
                <a:gd name="T6" fmla="*/ 18 w 19"/>
                <a:gd name="T7" fmla="*/ 11 h 37"/>
                <a:gd name="T8" fmla="*/ 9 w 19"/>
                <a:gd name="T9" fmla="*/ 11 h 37"/>
                <a:gd name="T10" fmla="*/ 9 w 19"/>
                <a:gd name="T11" fmla="*/ 28 h 37"/>
                <a:gd name="T12" fmla="*/ 13 w 19"/>
                <a:gd name="T13" fmla="*/ 33 h 37"/>
                <a:gd name="T14" fmla="*/ 18 w 19"/>
                <a:gd name="T15" fmla="*/ 32 h 37"/>
                <a:gd name="T16" fmla="*/ 19 w 19"/>
                <a:gd name="T17" fmla="*/ 35 h 37"/>
                <a:gd name="T18" fmla="*/ 12 w 19"/>
                <a:gd name="T19" fmla="*/ 37 h 37"/>
                <a:gd name="T20" fmla="*/ 4 w 19"/>
                <a:gd name="T21" fmla="*/ 30 h 37"/>
                <a:gd name="T22" fmla="*/ 4 w 19"/>
                <a:gd name="T23" fmla="*/ 11 h 37"/>
                <a:gd name="T24" fmla="*/ 0 w 19"/>
                <a:gd name="T25" fmla="*/ 11 h 37"/>
                <a:gd name="T26" fmla="*/ 0 w 19"/>
                <a:gd name="T27" fmla="*/ 8 h 37"/>
                <a:gd name="T28" fmla="*/ 4 w 19"/>
                <a:gd name="T29" fmla="*/ 7 h 37"/>
                <a:gd name="T30" fmla="*/ 6 w 19"/>
                <a:gd name="T31" fmla="*/ 0 h 37"/>
                <a:gd name="T32" fmla="*/ 9 w 1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9" y="0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9" y="33"/>
                    <a:pt x="13" y="33"/>
                  </a:cubicBezTo>
                  <a:cubicBezTo>
                    <a:pt x="14" y="33"/>
                    <a:pt x="16" y="33"/>
                    <a:pt x="18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7"/>
                    <a:pt x="14" y="37"/>
                    <a:pt x="12" y="37"/>
                  </a:cubicBezTo>
                  <a:cubicBezTo>
                    <a:pt x="6" y="37"/>
                    <a:pt x="4" y="35"/>
                    <a:pt x="4" y="3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47"/>
            <p:cNvSpPr>
              <a:spLocks/>
            </p:cNvSpPr>
            <p:nvPr userDrawn="1"/>
          </p:nvSpPr>
          <p:spPr bwMode="auto">
            <a:xfrm>
              <a:off x="5969000" y="4305300"/>
              <a:ext cx="138113" cy="98425"/>
            </a:xfrm>
            <a:custGeom>
              <a:avLst/>
              <a:gdLst>
                <a:gd name="T0" fmla="*/ 64 w 87"/>
                <a:gd name="T1" fmla="*/ 52 h 62"/>
                <a:gd name="T2" fmla="*/ 68 w 87"/>
                <a:gd name="T3" fmla="*/ 33 h 62"/>
                <a:gd name="T4" fmla="*/ 77 w 87"/>
                <a:gd name="T5" fmla="*/ 0 h 62"/>
                <a:gd name="T6" fmla="*/ 87 w 87"/>
                <a:gd name="T7" fmla="*/ 0 h 62"/>
                <a:gd name="T8" fmla="*/ 68 w 87"/>
                <a:gd name="T9" fmla="*/ 62 h 62"/>
                <a:gd name="T10" fmla="*/ 58 w 87"/>
                <a:gd name="T11" fmla="*/ 62 h 62"/>
                <a:gd name="T12" fmla="*/ 48 w 87"/>
                <a:gd name="T13" fmla="*/ 33 h 62"/>
                <a:gd name="T14" fmla="*/ 44 w 87"/>
                <a:gd name="T15" fmla="*/ 12 h 62"/>
                <a:gd name="T16" fmla="*/ 42 w 87"/>
                <a:gd name="T17" fmla="*/ 12 h 62"/>
                <a:gd name="T18" fmla="*/ 37 w 87"/>
                <a:gd name="T19" fmla="*/ 33 h 62"/>
                <a:gd name="T20" fmla="*/ 29 w 87"/>
                <a:gd name="T21" fmla="*/ 62 h 62"/>
                <a:gd name="T22" fmla="*/ 17 w 87"/>
                <a:gd name="T23" fmla="*/ 62 h 62"/>
                <a:gd name="T24" fmla="*/ 0 w 87"/>
                <a:gd name="T25" fmla="*/ 0 h 62"/>
                <a:gd name="T26" fmla="*/ 11 w 87"/>
                <a:gd name="T27" fmla="*/ 0 h 62"/>
                <a:gd name="T28" fmla="*/ 19 w 87"/>
                <a:gd name="T29" fmla="*/ 33 h 62"/>
                <a:gd name="T30" fmla="*/ 23 w 87"/>
                <a:gd name="T31" fmla="*/ 52 h 62"/>
                <a:gd name="T32" fmla="*/ 23 w 87"/>
                <a:gd name="T33" fmla="*/ 52 h 62"/>
                <a:gd name="T34" fmla="*/ 29 w 87"/>
                <a:gd name="T35" fmla="*/ 31 h 62"/>
                <a:gd name="T36" fmla="*/ 37 w 87"/>
                <a:gd name="T37" fmla="*/ 0 h 62"/>
                <a:gd name="T38" fmla="*/ 48 w 87"/>
                <a:gd name="T39" fmla="*/ 0 h 62"/>
                <a:gd name="T40" fmla="*/ 58 w 87"/>
                <a:gd name="T41" fmla="*/ 33 h 62"/>
                <a:gd name="T42" fmla="*/ 62 w 87"/>
                <a:gd name="T43" fmla="*/ 52 h 62"/>
                <a:gd name="T44" fmla="*/ 64 w 87"/>
                <a:gd name="T4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62">
                  <a:moveTo>
                    <a:pt x="64" y="52"/>
                  </a:moveTo>
                  <a:lnTo>
                    <a:pt x="68" y="33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68" y="62"/>
                  </a:lnTo>
                  <a:lnTo>
                    <a:pt x="58" y="62"/>
                  </a:lnTo>
                  <a:lnTo>
                    <a:pt x="48" y="33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7" y="33"/>
                  </a:lnTo>
                  <a:lnTo>
                    <a:pt x="29" y="62"/>
                  </a:lnTo>
                  <a:lnTo>
                    <a:pt x="17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9" y="3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9" y="31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8" y="33"/>
                  </a:lnTo>
                  <a:lnTo>
                    <a:pt x="62" y="52"/>
                  </a:lnTo>
                  <a:lnTo>
                    <a:pt x="64" y="5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8"/>
            <p:cNvSpPr>
              <a:spLocks noEditPoints="1"/>
            </p:cNvSpPr>
            <p:nvPr userDrawn="1"/>
          </p:nvSpPr>
          <p:spPr bwMode="auto">
            <a:xfrm>
              <a:off x="6116638" y="4305300"/>
              <a:ext cx="85725" cy="98425"/>
            </a:xfrm>
            <a:custGeom>
              <a:avLst/>
              <a:gdLst>
                <a:gd name="T0" fmla="*/ 13 w 26"/>
                <a:gd name="T1" fmla="*/ 30 h 30"/>
                <a:gd name="T2" fmla="*/ 0 w 26"/>
                <a:gd name="T3" fmla="*/ 15 h 30"/>
                <a:gd name="T4" fmla="*/ 13 w 26"/>
                <a:gd name="T5" fmla="*/ 0 h 30"/>
                <a:gd name="T6" fmla="*/ 26 w 26"/>
                <a:gd name="T7" fmla="*/ 15 h 30"/>
                <a:gd name="T8" fmla="*/ 13 w 26"/>
                <a:gd name="T9" fmla="*/ 30 h 30"/>
                <a:gd name="T10" fmla="*/ 13 w 26"/>
                <a:gd name="T11" fmla="*/ 4 h 30"/>
                <a:gd name="T12" fmla="*/ 5 w 26"/>
                <a:gd name="T13" fmla="*/ 15 h 30"/>
                <a:gd name="T14" fmla="*/ 13 w 26"/>
                <a:gd name="T15" fmla="*/ 26 h 30"/>
                <a:gd name="T16" fmla="*/ 21 w 26"/>
                <a:gd name="T17" fmla="*/ 15 h 30"/>
                <a:gd name="T18" fmla="*/ 13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3" y="30"/>
                  </a:moveTo>
                  <a:cubicBezTo>
                    <a:pt x="3" y="30"/>
                    <a:pt x="0" y="23"/>
                    <a:pt x="0" y="15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3" y="0"/>
                    <a:pt x="26" y="7"/>
                    <a:pt x="26" y="15"/>
                  </a:cubicBezTo>
                  <a:cubicBezTo>
                    <a:pt x="26" y="23"/>
                    <a:pt x="23" y="30"/>
                    <a:pt x="13" y="30"/>
                  </a:cubicBezTo>
                  <a:close/>
                  <a:moveTo>
                    <a:pt x="13" y="4"/>
                  </a:moveTo>
                  <a:cubicBezTo>
                    <a:pt x="7" y="4"/>
                    <a:pt x="5" y="10"/>
                    <a:pt x="5" y="15"/>
                  </a:cubicBezTo>
                  <a:cubicBezTo>
                    <a:pt x="5" y="21"/>
                    <a:pt x="6" y="26"/>
                    <a:pt x="13" y="26"/>
                  </a:cubicBezTo>
                  <a:cubicBezTo>
                    <a:pt x="20" y="26"/>
                    <a:pt x="21" y="21"/>
                    <a:pt x="21" y="15"/>
                  </a:cubicBezTo>
                  <a:cubicBezTo>
                    <a:pt x="21" y="10"/>
                    <a:pt x="20" y="4"/>
                    <a:pt x="13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9"/>
            <p:cNvSpPr>
              <a:spLocks/>
            </p:cNvSpPr>
            <p:nvPr userDrawn="1"/>
          </p:nvSpPr>
          <p:spPr bwMode="auto">
            <a:xfrm>
              <a:off x="6226175" y="4305300"/>
              <a:ext cx="55563" cy="98425"/>
            </a:xfrm>
            <a:custGeom>
              <a:avLst/>
              <a:gdLst>
                <a:gd name="T0" fmla="*/ 5 w 17"/>
                <a:gd name="T1" fmla="*/ 4 h 30"/>
                <a:gd name="T2" fmla="*/ 15 w 17"/>
                <a:gd name="T3" fmla="*/ 0 h 30"/>
                <a:gd name="T4" fmla="*/ 17 w 17"/>
                <a:gd name="T5" fmla="*/ 1 h 30"/>
                <a:gd name="T6" fmla="*/ 15 w 17"/>
                <a:gd name="T7" fmla="*/ 6 h 30"/>
                <a:gd name="T8" fmla="*/ 5 w 17"/>
                <a:gd name="T9" fmla="*/ 7 h 30"/>
                <a:gd name="T10" fmla="*/ 5 w 17"/>
                <a:gd name="T11" fmla="*/ 30 h 30"/>
                <a:gd name="T12" fmla="*/ 0 w 17"/>
                <a:gd name="T13" fmla="*/ 30 h 30"/>
                <a:gd name="T14" fmla="*/ 0 w 17"/>
                <a:gd name="T15" fmla="*/ 0 h 30"/>
                <a:gd name="T16" fmla="*/ 5 w 17"/>
                <a:gd name="T17" fmla="*/ 0 h 30"/>
                <a:gd name="T18" fmla="*/ 4 w 17"/>
                <a:gd name="T19" fmla="*/ 4 h 30"/>
                <a:gd name="T20" fmla="*/ 5 w 17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0">
                  <a:moveTo>
                    <a:pt x="5" y="4"/>
                  </a:moveTo>
                  <a:cubicBezTo>
                    <a:pt x="8" y="2"/>
                    <a:pt x="12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2" y="6"/>
                    <a:pt x="8" y="6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0"/>
            <p:cNvSpPr>
              <a:spLocks/>
            </p:cNvSpPr>
            <p:nvPr userDrawn="1"/>
          </p:nvSpPr>
          <p:spPr bwMode="auto">
            <a:xfrm>
              <a:off x="6291263" y="4281488"/>
              <a:ext cx="65088" cy="122238"/>
            </a:xfrm>
            <a:custGeom>
              <a:avLst/>
              <a:gdLst>
                <a:gd name="T0" fmla="*/ 9 w 20"/>
                <a:gd name="T1" fmla="*/ 0 h 37"/>
                <a:gd name="T2" fmla="*/ 9 w 20"/>
                <a:gd name="T3" fmla="*/ 7 h 37"/>
                <a:gd name="T4" fmla="*/ 18 w 20"/>
                <a:gd name="T5" fmla="*/ 7 h 37"/>
                <a:gd name="T6" fmla="*/ 18 w 20"/>
                <a:gd name="T7" fmla="*/ 11 h 37"/>
                <a:gd name="T8" fmla="*/ 9 w 20"/>
                <a:gd name="T9" fmla="*/ 11 h 37"/>
                <a:gd name="T10" fmla="*/ 9 w 20"/>
                <a:gd name="T11" fmla="*/ 28 h 37"/>
                <a:gd name="T12" fmla="*/ 13 w 20"/>
                <a:gd name="T13" fmla="*/ 33 h 37"/>
                <a:gd name="T14" fmla="*/ 19 w 20"/>
                <a:gd name="T15" fmla="*/ 32 h 37"/>
                <a:gd name="T16" fmla="*/ 20 w 20"/>
                <a:gd name="T17" fmla="*/ 35 h 37"/>
                <a:gd name="T18" fmla="*/ 12 w 20"/>
                <a:gd name="T19" fmla="*/ 37 h 37"/>
                <a:gd name="T20" fmla="*/ 4 w 20"/>
                <a:gd name="T21" fmla="*/ 30 h 37"/>
                <a:gd name="T22" fmla="*/ 4 w 20"/>
                <a:gd name="T23" fmla="*/ 11 h 37"/>
                <a:gd name="T24" fmla="*/ 0 w 20"/>
                <a:gd name="T25" fmla="*/ 11 h 37"/>
                <a:gd name="T26" fmla="*/ 0 w 20"/>
                <a:gd name="T27" fmla="*/ 8 h 37"/>
                <a:gd name="T28" fmla="*/ 5 w 20"/>
                <a:gd name="T29" fmla="*/ 7 h 37"/>
                <a:gd name="T30" fmla="*/ 6 w 20"/>
                <a:gd name="T31" fmla="*/ 0 h 37"/>
                <a:gd name="T32" fmla="*/ 9 w 20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7">
                  <a:moveTo>
                    <a:pt x="9" y="0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0" y="33"/>
                    <a:pt x="13" y="33"/>
                  </a:cubicBezTo>
                  <a:cubicBezTo>
                    <a:pt x="15" y="33"/>
                    <a:pt x="17" y="33"/>
                    <a:pt x="19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7" y="37"/>
                    <a:pt x="15" y="37"/>
                    <a:pt x="12" y="37"/>
                  </a:cubicBezTo>
                  <a:cubicBezTo>
                    <a:pt x="7" y="37"/>
                    <a:pt x="4" y="35"/>
                    <a:pt x="4" y="3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51"/>
            <p:cNvSpPr>
              <a:spLocks/>
            </p:cNvSpPr>
            <p:nvPr userDrawn="1"/>
          </p:nvSpPr>
          <p:spPr bwMode="auto">
            <a:xfrm>
              <a:off x="6370638" y="4305300"/>
              <a:ext cx="74613" cy="98425"/>
            </a:xfrm>
            <a:custGeom>
              <a:avLst/>
              <a:gdLst>
                <a:gd name="T0" fmla="*/ 0 w 23"/>
                <a:gd name="T1" fmla="*/ 21 h 30"/>
                <a:gd name="T2" fmla="*/ 0 w 23"/>
                <a:gd name="T3" fmla="*/ 0 h 30"/>
                <a:gd name="T4" fmla="*/ 5 w 23"/>
                <a:gd name="T5" fmla="*/ 0 h 30"/>
                <a:gd name="T6" fmla="*/ 5 w 23"/>
                <a:gd name="T7" fmla="*/ 20 h 30"/>
                <a:gd name="T8" fmla="*/ 10 w 23"/>
                <a:gd name="T9" fmla="*/ 26 h 30"/>
                <a:gd name="T10" fmla="*/ 19 w 23"/>
                <a:gd name="T11" fmla="*/ 23 h 30"/>
                <a:gd name="T12" fmla="*/ 19 w 23"/>
                <a:gd name="T13" fmla="*/ 0 h 30"/>
                <a:gd name="T14" fmla="*/ 23 w 23"/>
                <a:gd name="T15" fmla="*/ 0 h 30"/>
                <a:gd name="T16" fmla="*/ 23 w 23"/>
                <a:gd name="T17" fmla="*/ 30 h 30"/>
                <a:gd name="T18" fmla="*/ 19 w 23"/>
                <a:gd name="T19" fmla="*/ 30 h 30"/>
                <a:gd name="T20" fmla="*/ 19 w 23"/>
                <a:gd name="T21" fmla="*/ 26 h 30"/>
                <a:gd name="T22" fmla="*/ 18 w 23"/>
                <a:gd name="T23" fmla="*/ 26 h 30"/>
                <a:gd name="T24" fmla="*/ 8 w 23"/>
                <a:gd name="T25" fmla="*/ 30 h 30"/>
                <a:gd name="T26" fmla="*/ 0 w 23"/>
                <a:gd name="T2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0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5" y="26"/>
                    <a:pt x="10" y="26"/>
                  </a:cubicBezTo>
                  <a:cubicBezTo>
                    <a:pt x="12" y="26"/>
                    <a:pt x="16" y="25"/>
                    <a:pt x="19" y="2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5" y="30"/>
                    <a:pt x="11" y="30"/>
                    <a:pt x="8" y="30"/>
                  </a:cubicBezTo>
                  <a:cubicBezTo>
                    <a:pt x="0" y="30"/>
                    <a:pt x="0" y="25"/>
                    <a:pt x="0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52"/>
            <p:cNvSpPr>
              <a:spLocks/>
            </p:cNvSpPr>
            <p:nvPr userDrawn="1"/>
          </p:nvSpPr>
          <p:spPr bwMode="auto">
            <a:xfrm>
              <a:off x="6469063" y="4305300"/>
              <a:ext cx="77788" cy="98425"/>
            </a:xfrm>
            <a:custGeom>
              <a:avLst/>
              <a:gdLst>
                <a:gd name="T0" fmla="*/ 19 w 24"/>
                <a:gd name="T1" fmla="*/ 30 h 30"/>
                <a:gd name="T2" fmla="*/ 19 w 24"/>
                <a:gd name="T3" fmla="*/ 10 h 30"/>
                <a:gd name="T4" fmla="*/ 14 w 24"/>
                <a:gd name="T5" fmla="*/ 4 h 30"/>
                <a:gd name="T6" fmla="*/ 5 w 24"/>
                <a:gd name="T7" fmla="*/ 7 h 30"/>
                <a:gd name="T8" fmla="*/ 5 w 24"/>
                <a:gd name="T9" fmla="*/ 30 h 30"/>
                <a:gd name="T10" fmla="*/ 0 w 24"/>
                <a:gd name="T11" fmla="*/ 30 h 30"/>
                <a:gd name="T12" fmla="*/ 0 w 24"/>
                <a:gd name="T13" fmla="*/ 0 h 30"/>
                <a:gd name="T14" fmla="*/ 5 w 24"/>
                <a:gd name="T15" fmla="*/ 0 h 30"/>
                <a:gd name="T16" fmla="*/ 5 w 24"/>
                <a:gd name="T17" fmla="*/ 3 h 30"/>
                <a:gd name="T18" fmla="*/ 5 w 24"/>
                <a:gd name="T19" fmla="*/ 3 h 30"/>
                <a:gd name="T20" fmla="*/ 16 w 24"/>
                <a:gd name="T21" fmla="*/ 0 h 30"/>
                <a:gd name="T22" fmla="*/ 24 w 24"/>
                <a:gd name="T23" fmla="*/ 9 h 30"/>
                <a:gd name="T24" fmla="*/ 24 w 24"/>
                <a:gd name="T25" fmla="*/ 30 h 30"/>
                <a:gd name="T26" fmla="*/ 19 w 24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19" y="3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6"/>
                    <a:pt x="19" y="4"/>
                    <a:pt x="14" y="4"/>
                  </a:cubicBezTo>
                  <a:cubicBezTo>
                    <a:pt x="12" y="4"/>
                    <a:pt x="8" y="5"/>
                    <a:pt x="5" y="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24" y="0"/>
                    <a:pt x="24" y="5"/>
                    <a:pt x="24" y="9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3"/>
            <p:cNvSpPr>
              <a:spLocks noEditPoints="1"/>
            </p:cNvSpPr>
            <p:nvPr userDrawn="1"/>
          </p:nvSpPr>
          <p:spPr bwMode="auto">
            <a:xfrm>
              <a:off x="6567488" y="4305300"/>
              <a:ext cx="92075" cy="141288"/>
            </a:xfrm>
            <a:custGeom>
              <a:avLst/>
              <a:gdLst>
                <a:gd name="T0" fmla="*/ 5 w 28"/>
                <a:gd name="T1" fmla="*/ 18 h 43"/>
                <a:gd name="T2" fmla="*/ 1 w 28"/>
                <a:gd name="T3" fmla="*/ 10 h 43"/>
                <a:gd name="T4" fmla="*/ 13 w 28"/>
                <a:gd name="T5" fmla="*/ 0 h 43"/>
                <a:gd name="T6" fmla="*/ 19 w 28"/>
                <a:gd name="T7" fmla="*/ 0 h 43"/>
                <a:gd name="T8" fmla="*/ 28 w 28"/>
                <a:gd name="T9" fmla="*/ 0 h 43"/>
                <a:gd name="T10" fmla="*/ 28 w 28"/>
                <a:gd name="T11" fmla="*/ 3 h 43"/>
                <a:gd name="T12" fmla="*/ 24 w 28"/>
                <a:gd name="T13" fmla="*/ 3 h 43"/>
                <a:gd name="T14" fmla="*/ 24 w 28"/>
                <a:gd name="T15" fmla="*/ 4 h 43"/>
                <a:gd name="T16" fmla="*/ 26 w 28"/>
                <a:gd name="T17" fmla="*/ 10 h 43"/>
                <a:gd name="T18" fmla="*/ 13 w 28"/>
                <a:gd name="T19" fmla="*/ 20 h 43"/>
                <a:gd name="T20" fmla="*/ 10 w 28"/>
                <a:gd name="T21" fmla="*/ 20 h 43"/>
                <a:gd name="T22" fmla="*/ 5 w 28"/>
                <a:gd name="T23" fmla="*/ 22 h 43"/>
                <a:gd name="T24" fmla="*/ 8 w 28"/>
                <a:gd name="T25" fmla="*/ 24 h 43"/>
                <a:gd name="T26" fmla="*/ 16 w 28"/>
                <a:gd name="T27" fmla="*/ 24 h 43"/>
                <a:gd name="T28" fmla="*/ 27 w 28"/>
                <a:gd name="T29" fmla="*/ 33 h 43"/>
                <a:gd name="T30" fmla="*/ 13 w 28"/>
                <a:gd name="T31" fmla="*/ 43 h 43"/>
                <a:gd name="T32" fmla="*/ 0 w 28"/>
                <a:gd name="T33" fmla="*/ 34 h 43"/>
                <a:gd name="T34" fmla="*/ 4 w 28"/>
                <a:gd name="T35" fmla="*/ 27 h 43"/>
                <a:gd name="T36" fmla="*/ 1 w 28"/>
                <a:gd name="T37" fmla="*/ 23 h 43"/>
                <a:gd name="T38" fmla="*/ 5 w 28"/>
                <a:gd name="T39" fmla="*/ 18 h 43"/>
                <a:gd name="T40" fmla="*/ 9 w 28"/>
                <a:gd name="T41" fmla="*/ 28 h 43"/>
                <a:gd name="T42" fmla="*/ 5 w 28"/>
                <a:gd name="T43" fmla="*/ 33 h 43"/>
                <a:gd name="T44" fmla="*/ 14 w 28"/>
                <a:gd name="T45" fmla="*/ 39 h 43"/>
                <a:gd name="T46" fmla="*/ 22 w 28"/>
                <a:gd name="T47" fmla="*/ 33 h 43"/>
                <a:gd name="T48" fmla="*/ 15 w 28"/>
                <a:gd name="T49" fmla="*/ 28 h 43"/>
                <a:gd name="T50" fmla="*/ 9 w 28"/>
                <a:gd name="T51" fmla="*/ 28 h 43"/>
                <a:gd name="T52" fmla="*/ 14 w 28"/>
                <a:gd name="T53" fmla="*/ 3 h 43"/>
                <a:gd name="T54" fmla="*/ 6 w 28"/>
                <a:gd name="T55" fmla="*/ 10 h 43"/>
                <a:gd name="T56" fmla="*/ 13 w 28"/>
                <a:gd name="T57" fmla="*/ 17 h 43"/>
                <a:gd name="T58" fmla="*/ 21 w 28"/>
                <a:gd name="T59" fmla="*/ 10 h 43"/>
                <a:gd name="T60" fmla="*/ 14 w 28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43">
                  <a:moveTo>
                    <a:pt x="5" y="18"/>
                  </a:moveTo>
                  <a:cubicBezTo>
                    <a:pt x="3" y="17"/>
                    <a:pt x="1" y="14"/>
                    <a:pt x="1" y="10"/>
                  </a:cubicBezTo>
                  <a:cubicBezTo>
                    <a:pt x="1" y="3"/>
                    <a:pt x="8" y="0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6"/>
                    <a:pt x="21" y="20"/>
                    <a:pt x="1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5" y="21"/>
                    <a:pt x="5" y="22"/>
                  </a:cubicBezTo>
                  <a:cubicBezTo>
                    <a:pt x="5" y="24"/>
                    <a:pt x="7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3" y="24"/>
                    <a:pt x="27" y="28"/>
                    <a:pt x="27" y="33"/>
                  </a:cubicBezTo>
                  <a:cubicBezTo>
                    <a:pt x="27" y="39"/>
                    <a:pt x="22" y="43"/>
                    <a:pt x="13" y="43"/>
                  </a:cubicBezTo>
                  <a:cubicBezTo>
                    <a:pt x="3" y="43"/>
                    <a:pt x="0" y="39"/>
                    <a:pt x="0" y="34"/>
                  </a:cubicBezTo>
                  <a:cubicBezTo>
                    <a:pt x="0" y="31"/>
                    <a:pt x="2" y="28"/>
                    <a:pt x="4" y="27"/>
                  </a:cubicBezTo>
                  <a:cubicBezTo>
                    <a:pt x="2" y="27"/>
                    <a:pt x="1" y="25"/>
                    <a:pt x="1" y="23"/>
                  </a:cubicBezTo>
                  <a:cubicBezTo>
                    <a:pt x="1" y="20"/>
                    <a:pt x="3" y="18"/>
                    <a:pt x="5" y="18"/>
                  </a:cubicBezTo>
                  <a:close/>
                  <a:moveTo>
                    <a:pt x="9" y="28"/>
                  </a:moveTo>
                  <a:cubicBezTo>
                    <a:pt x="7" y="29"/>
                    <a:pt x="5" y="31"/>
                    <a:pt x="5" y="33"/>
                  </a:cubicBezTo>
                  <a:cubicBezTo>
                    <a:pt x="5" y="36"/>
                    <a:pt x="7" y="39"/>
                    <a:pt x="14" y="39"/>
                  </a:cubicBezTo>
                  <a:cubicBezTo>
                    <a:pt x="19" y="39"/>
                    <a:pt x="22" y="37"/>
                    <a:pt x="22" y="33"/>
                  </a:cubicBezTo>
                  <a:cubicBezTo>
                    <a:pt x="22" y="31"/>
                    <a:pt x="21" y="28"/>
                    <a:pt x="15" y="28"/>
                  </a:cubicBezTo>
                  <a:lnTo>
                    <a:pt x="9" y="28"/>
                  </a:lnTo>
                  <a:close/>
                  <a:moveTo>
                    <a:pt x="14" y="3"/>
                  </a:moveTo>
                  <a:cubicBezTo>
                    <a:pt x="9" y="3"/>
                    <a:pt x="6" y="6"/>
                    <a:pt x="6" y="10"/>
                  </a:cubicBezTo>
                  <a:cubicBezTo>
                    <a:pt x="6" y="14"/>
                    <a:pt x="9" y="17"/>
                    <a:pt x="13" y="17"/>
                  </a:cubicBezTo>
                  <a:cubicBezTo>
                    <a:pt x="17" y="17"/>
                    <a:pt x="21" y="15"/>
                    <a:pt x="21" y="10"/>
                  </a:cubicBezTo>
                  <a:cubicBezTo>
                    <a:pt x="21" y="7"/>
                    <a:pt x="19" y="3"/>
                    <a:pt x="14" y="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54"/>
            <p:cNvSpPr>
              <a:spLocks/>
            </p:cNvSpPr>
            <p:nvPr userDrawn="1"/>
          </p:nvSpPr>
          <p:spPr bwMode="auto">
            <a:xfrm>
              <a:off x="7489825" y="4032250"/>
              <a:ext cx="223838" cy="371475"/>
            </a:xfrm>
            <a:custGeom>
              <a:avLst/>
              <a:gdLst>
                <a:gd name="T0" fmla="*/ 15 w 68"/>
                <a:gd name="T1" fmla="*/ 113 h 113"/>
                <a:gd name="T2" fmla="*/ 24 w 68"/>
                <a:gd name="T3" fmla="*/ 105 h 113"/>
                <a:gd name="T4" fmla="*/ 24 w 68"/>
                <a:gd name="T5" fmla="*/ 32 h 113"/>
                <a:gd name="T6" fmla="*/ 33 w 68"/>
                <a:gd name="T7" fmla="*/ 22 h 113"/>
                <a:gd name="T8" fmla="*/ 60 w 68"/>
                <a:gd name="T9" fmla="*/ 22 h 113"/>
                <a:gd name="T10" fmla="*/ 68 w 68"/>
                <a:gd name="T11" fmla="*/ 14 h 113"/>
                <a:gd name="T12" fmla="*/ 68 w 68"/>
                <a:gd name="T13" fmla="*/ 8 h 113"/>
                <a:gd name="T14" fmla="*/ 60 w 68"/>
                <a:gd name="T15" fmla="*/ 0 h 113"/>
                <a:gd name="T16" fmla="*/ 25 w 68"/>
                <a:gd name="T17" fmla="*/ 0 h 113"/>
                <a:gd name="T18" fmla="*/ 0 w 68"/>
                <a:gd name="T19" fmla="*/ 28 h 113"/>
                <a:gd name="T20" fmla="*/ 0 w 68"/>
                <a:gd name="T21" fmla="*/ 105 h 113"/>
                <a:gd name="T22" fmla="*/ 9 w 68"/>
                <a:gd name="T23" fmla="*/ 113 h 113"/>
                <a:gd name="T24" fmla="*/ 15 w 6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13">
                  <a:moveTo>
                    <a:pt x="15" y="113"/>
                  </a:moveTo>
                  <a:cubicBezTo>
                    <a:pt x="22" y="113"/>
                    <a:pt x="24" y="111"/>
                    <a:pt x="24" y="10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7"/>
                    <a:pt x="28" y="22"/>
                    <a:pt x="33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6" y="22"/>
                    <a:pt x="68" y="20"/>
                    <a:pt x="68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2"/>
                    <a:pt x="66" y="0"/>
                    <a:pt x="6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0"/>
                    <a:pt x="0" y="2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2" y="113"/>
                    <a:pt x="9" y="113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55"/>
            <p:cNvSpPr>
              <a:spLocks/>
            </p:cNvSpPr>
            <p:nvPr userDrawn="1"/>
          </p:nvSpPr>
          <p:spPr bwMode="auto">
            <a:xfrm>
              <a:off x="7594600" y="4189413"/>
              <a:ext cx="95250" cy="73025"/>
            </a:xfrm>
            <a:custGeom>
              <a:avLst/>
              <a:gdLst>
                <a:gd name="T0" fmla="*/ 21 w 29"/>
                <a:gd name="T1" fmla="*/ 0 h 22"/>
                <a:gd name="T2" fmla="*/ 29 w 29"/>
                <a:gd name="T3" fmla="*/ 9 h 22"/>
                <a:gd name="T4" fmla="*/ 29 w 29"/>
                <a:gd name="T5" fmla="*/ 13 h 22"/>
                <a:gd name="T6" fmla="*/ 21 w 29"/>
                <a:gd name="T7" fmla="*/ 22 h 22"/>
                <a:gd name="T8" fmla="*/ 8 w 29"/>
                <a:gd name="T9" fmla="*/ 22 h 22"/>
                <a:gd name="T10" fmla="*/ 0 w 29"/>
                <a:gd name="T11" fmla="*/ 13 h 22"/>
                <a:gd name="T12" fmla="*/ 0 w 29"/>
                <a:gd name="T13" fmla="*/ 9 h 22"/>
                <a:gd name="T14" fmla="*/ 8 w 29"/>
                <a:gd name="T15" fmla="*/ 0 h 22"/>
                <a:gd name="T16" fmla="*/ 21 w 2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21" y="0"/>
                  </a:moveTo>
                  <a:cubicBezTo>
                    <a:pt x="27" y="0"/>
                    <a:pt x="29" y="2"/>
                    <a:pt x="29" y="9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9"/>
                    <a:pt x="27" y="22"/>
                    <a:pt x="21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2" y="22"/>
                    <a:pt x="0" y="19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2" y="0"/>
                    <a:pt x="8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56"/>
            <p:cNvSpPr>
              <a:spLocks/>
            </p:cNvSpPr>
            <p:nvPr userDrawn="1"/>
          </p:nvSpPr>
          <p:spPr bwMode="auto">
            <a:xfrm>
              <a:off x="7920038" y="4029075"/>
              <a:ext cx="292100" cy="374650"/>
            </a:xfrm>
            <a:custGeom>
              <a:avLst/>
              <a:gdLst>
                <a:gd name="T0" fmla="*/ 48 w 89"/>
                <a:gd name="T1" fmla="*/ 114 h 114"/>
                <a:gd name="T2" fmla="*/ 58 w 89"/>
                <a:gd name="T3" fmla="*/ 107 h 114"/>
                <a:gd name="T4" fmla="*/ 88 w 89"/>
                <a:gd name="T5" fmla="*/ 10 h 114"/>
                <a:gd name="T6" fmla="*/ 89 w 89"/>
                <a:gd name="T7" fmla="*/ 6 h 114"/>
                <a:gd name="T8" fmla="*/ 83 w 89"/>
                <a:gd name="T9" fmla="*/ 0 h 114"/>
                <a:gd name="T10" fmla="*/ 74 w 89"/>
                <a:gd name="T11" fmla="*/ 0 h 114"/>
                <a:gd name="T12" fmla="*/ 66 w 89"/>
                <a:gd name="T13" fmla="*/ 7 h 114"/>
                <a:gd name="T14" fmla="*/ 45 w 89"/>
                <a:gd name="T15" fmla="*/ 79 h 114"/>
                <a:gd name="T16" fmla="*/ 24 w 89"/>
                <a:gd name="T17" fmla="*/ 7 h 114"/>
                <a:gd name="T18" fmla="*/ 16 w 89"/>
                <a:gd name="T19" fmla="*/ 0 h 114"/>
                <a:gd name="T20" fmla="*/ 7 w 89"/>
                <a:gd name="T21" fmla="*/ 0 h 114"/>
                <a:gd name="T22" fmla="*/ 0 w 89"/>
                <a:gd name="T23" fmla="*/ 6 h 114"/>
                <a:gd name="T24" fmla="*/ 1 w 89"/>
                <a:gd name="T25" fmla="*/ 10 h 114"/>
                <a:gd name="T26" fmla="*/ 32 w 89"/>
                <a:gd name="T27" fmla="*/ 107 h 114"/>
                <a:gd name="T28" fmla="*/ 41 w 89"/>
                <a:gd name="T29" fmla="*/ 114 h 114"/>
                <a:gd name="T30" fmla="*/ 48 w 89"/>
                <a:gd name="T3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14">
                  <a:moveTo>
                    <a:pt x="48" y="114"/>
                  </a:moveTo>
                  <a:cubicBezTo>
                    <a:pt x="54" y="114"/>
                    <a:pt x="56" y="113"/>
                    <a:pt x="58" y="10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7"/>
                    <a:pt x="89" y="6"/>
                  </a:cubicBezTo>
                  <a:cubicBezTo>
                    <a:pt x="89" y="3"/>
                    <a:pt x="87" y="0"/>
                    <a:pt x="8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9" y="0"/>
                    <a:pt x="67" y="2"/>
                    <a:pt x="66" y="7"/>
                  </a:cubicBezTo>
                  <a:cubicBezTo>
                    <a:pt x="66" y="7"/>
                    <a:pt x="47" y="70"/>
                    <a:pt x="45" y="79"/>
                  </a:cubicBezTo>
                  <a:cubicBezTo>
                    <a:pt x="43" y="70"/>
                    <a:pt x="24" y="7"/>
                    <a:pt x="24" y="7"/>
                  </a:cubicBezTo>
                  <a:cubicBezTo>
                    <a:pt x="22" y="2"/>
                    <a:pt x="21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4" y="113"/>
                    <a:pt x="36" y="114"/>
                    <a:pt x="41" y="114"/>
                  </a:cubicBezTo>
                  <a:lnTo>
                    <a:pt x="48" y="1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57"/>
            <p:cNvSpPr>
              <a:spLocks/>
            </p:cNvSpPr>
            <p:nvPr userDrawn="1"/>
          </p:nvSpPr>
          <p:spPr bwMode="auto">
            <a:xfrm>
              <a:off x="7742238" y="4029075"/>
              <a:ext cx="220663" cy="374650"/>
            </a:xfrm>
            <a:custGeom>
              <a:avLst/>
              <a:gdLst>
                <a:gd name="T0" fmla="*/ 67 w 67"/>
                <a:gd name="T1" fmla="*/ 76 h 114"/>
                <a:gd name="T2" fmla="*/ 65 w 67"/>
                <a:gd name="T3" fmla="*/ 70 h 114"/>
                <a:gd name="T4" fmla="*/ 59 w 67"/>
                <a:gd name="T5" fmla="*/ 51 h 114"/>
                <a:gd name="T6" fmla="*/ 56 w 67"/>
                <a:gd name="T7" fmla="*/ 49 h 114"/>
                <a:gd name="T8" fmla="*/ 52 w 67"/>
                <a:gd name="T9" fmla="*/ 52 h 114"/>
                <a:gd name="T10" fmla="*/ 45 w 67"/>
                <a:gd name="T11" fmla="*/ 79 h 114"/>
                <a:gd name="T12" fmla="*/ 24 w 67"/>
                <a:gd name="T13" fmla="*/ 7 h 114"/>
                <a:gd name="T14" fmla="*/ 16 w 67"/>
                <a:gd name="T15" fmla="*/ 0 h 114"/>
                <a:gd name="T16" fmla="*/ 7 w 67"/>
                <a:gd name="T17" fmla="*/ 0 h 114"/>
                <a:gd name="T18" fmla="*/ 0 w 67"/>
                <a:gd name="T19" fmla="*/ 6 h 114"/>
                <a:gd name="T20" fmla="*/ 1 w 67"/>
                <a:gd name="T21" fmla="*/ 10 h 114"/>
                <a:gd name="T22" fmla="*/ 32 w 67"/>
                <a:gd name="T23" fmla="*/ 107 h 114"/>
                <a:gd name="T24" fmla="*/ 41 w 67"/>
                <a:gd name="T25" fmla="*/ 114 h 114"/>
                <a:gd name="T26" fmla="*/ 48 w 67"/>
                <a:gd name="T27" fmla="*/ 114 h 114"/>
                <a:gd name="T28" fmla="*/ 58 w 67"/>
                <a:gd name="T29" fmla="*/ 107 h 114"/>
                <a:gd name="T30" fmla="*/ 66 w 67"/>
                <a:gd name="T31" fmla="*/ 82 h 114"/>
                <a:gd name="T32" fmla="*/ 67 w 67"/>
                <a:gd name="T33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14">
                  <a:moveTo>
                    <a:pt x="67" y="76"/>
                  </a:moveTo>
                  <a:cubicBezTo>
                    <a:pt x="67" y="74"/>
                    <a:pt x="66" y="73"/>
                    <a:pt x="65" y="7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0"/>
                    <a:pt x="57" y="49"/>
                    <a:pt x="56" y="49"/>
                  </a:cubicBezTo>
                  <a:cubicBezTo>
                    <a:pt x="55" y="49"/>
                    <a:pt x="53" y="50"/>
                    <a:pt x="52" y="52"/>
                  </a:cubicBezTo>
                  <a:cubicBezTo>
                    <a:pt x="52" y="52"/>
                    <a:pt x="45" y="76"/>
                    <a:pt x="45" y="79"/>
                  </a:cubicBezTo>
                  <a:cubicBezTo>
                    <a:pt x="43" y="70"/>
                    <a:pt x="24" y="7"/>
                    <a:pt x="24" y="7"/>
                  </a:cubicBezTo>
                  <a:cubicBezTo>
                    <a:pt x="22" y="2"/>
                    <a:pt x="21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4" y="113"/>
                    <a:pt x="36" y="114"/>
                    <a:pt x="41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4" y="114"/>
                    <a:pt x="56" y="113"/>
                    <a:pt x="58" y="10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78"/>
                    <a:pt x="67" y="7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58"/>
            <p:cNvSpPr>
              <a:spLocks/>
            </p:cNvSpPr>
            <p:nvPr userDrawn="1"/>
          </p:nvSpPr>
          <p:spPr bwMode="auto">
            <a:xfrm>
              <a:off x="7138988" y="4032250"/>
              <a:ext cx="77788" cy="371475"/>
            </a:xfrm>
            <a:custGeom>
              <a:avLst/>
              <a:gdLst>
                <a:gd name="T0" fmla="*/ 15 w 24"/>
                <a:gd name="T1" fmla="*/ 113 h 113"/>
                <a:gd name="T2" fmla="*/ 24 w 24"/>
                <a:gd name="T3" fmla="*/ 105 h 113"/>
                <a:gd name="T4" fmla="*/ 24 w 24"/>
                <a:gd name="T5" fmla="*/ 8 h 113"/>
                <a:gd name="T6" fmla="*/ 15 w 24"/>
                <a:gd name="T7" fmla="*/ 0 h 113"/>
                <a:gd name="T8" fmla="*/ 9 w 24"/>
                <a:gd name="T9" fmla="*/ 0 h 113"/>
                <a:gd name="T10" fmla="*/ 0 w 24"/>
                <a:gd name="T11" fmla="*/ 8 h 113"/>
                <a:gd name="T12" fmla="*/ 0 w 24"/>
                <a:gd name="T13" fmla="*/ 105 h 113"/>
                <a:gd name="T14" fmla="*/ 9 w 24"/>
                <a:gd name="T15" fmla="*/ 113 h 113"/>
                <a:gd name="T16" fmla="*/ 15 w 24"/>
                <a:gd name="T1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3">
                  <a:moveTo>
                    <a:pt x="15" y="113"/>
                  </a:moveTo>
                  <a:cubicBezTo>
                    <a:pt x="21" y="113"/>
                    <a:pt x="24" y="111"/>
                    <a:pt x="24" y="10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1" y="0"/>
                    <a:pt x="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2"/>
                    <a:pt x="0" y="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2" y="113"/>
                    <a:pt x="9" y="113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9"/>
            <p:cNvSpPr>
              <a:spLocks/>
            </p:cNvSpPr>
            <p:nvPr userDrawn="1"/>
          </p:nvSpPr>
          <p:spPr bwMode="auto">
            <a:xfrm>
              <a:off x="7240588" y="4032250"/>
              <a:ext cx="203200" cy="371475"/>
            </a:xfrm>
            <a:custGeom>
              <a:avLst/>
              <a:gdLst>
                <a:gd name="T0" fmla="*/ 56 w 62"/>
                <a:gd name="T1" fmla="*/ 113 h 113"/>
                <a:gd name="T2" fmla="*/ 62 w 62"/>
                <a:gd name="T3" fmla="*/ 109 h 113"/>
                <a:gd name="T4" fmla="*/ 60 w 62"/>
                <a:gd name="T5" fmla="*/ 104 h 113"/>
                <a:gd name="T6" fmla="*/ 25 w 62"/>
                <a:gd name="T7" fmla="*/ 56 h 113"/>
                <a:gd name="T8" fmla="*/ 25 w 62"/>
                <a:gd name="T9" fmla="*/ 54 h 113"/>
                <a:gd name="T10" fmla="*/ 57 w 62"/>
                <a:gd name="T11" fmla="*/ 9 h 113"/>
                <a:gd name="T12" fmla="*/ 60 w 62"/>
                <a:gd name="T13" fmla="*/ 4 h 113"/>
                <a:gd name="T14" fmla="*/ 53 w 62"/>
                <a:gd name="T15" fmla="*/ 0 h 113"/>
                <a:gd name="T16" fmla="*/ 43 w 62"/>
                <a:gd name="T17" fmla="*/ 0 h 113"/>
                <a:gd name="T18" fmla="*/ 33 w 62"/>
                <a:gd name="T19" fmla="*/ 4 h 113"/>
                <a:gd name="T20" fmla="*/ 4 w 62"/>
                <a:gd name="T21" fmla="*/ 44 h 113"/>
                <a:gd name="T22" fmla="*/ 0 w 62"/>
                <a:gd name="T23" fmla="*/ 55 h 113"/>
                <a:gd name="T24" fmla="*/ 4 w 62"/>
                <a:gd name="T25" fmla="*/ 68 h 113"/>
                <a:gd name="T26" fmla="*/ 33 w 62"/>
                <a:gd name="T27" fmla="*/ 108 h 113"/>
                <a:gd name="T28" fmla="*/ 44 w 62"/>
                <a:gd name="T29" fmla="*/ 113 h 113"/>
                <a:gd name="T30" fmla="*/ 56 w 62"/>
                <a:gd name="T3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56" y="113"/>
                  </a:moveTo>
                  <a:cubicBezTo>
                    <a:pt x="60" y="113"/>
                    <a:pt x="62" y="111"/>
                    <a:pt x="62" y="109"/>
                  </a:cubicBezTo>
                  <a:cubicBezTo>
                    <a:pt x="62" y="107"/>
                    <a:pt x="61" y="106"/>
                    <a:pt x="60" y="10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5"/>
                    <a:pt x="25" y="54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9" y="7"/>
                    <a:pt x="60" y="5"/>
                    <a:pt x="60" y="4"/>
                  </a:cubicBezTo>
                  <a:cubicBezTo>
                    <a:pt x="60" y="1"/>
                    <a:pt x="58" y="0"/>
                    <a:pt x="5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6" y="0"/>
                    <a:pt x="33" y="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48"/>
                    <a:pt x="0" y="51"/>
                    <a:pt x="0" y="55"/>
                  </a:cubicBezTo>
                  <a:cubicBezTo>
                    <a:pt x="0" y="61"/>
                    <a:pt x="1" y="63"/>
                    <a:pt x="4" y="6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6" y="112"/>
                    <a:pt x="38" y="113"/>
                    <a:pt x="44" y="113"/>
                  </a:cubicBezTo>
                  <a:lnTo>
                    <a:pt x="56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7725" y="3214800"/>
            <a:ext cx="6112800" cy="1332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der Präsentation [max. 2 Zeilen]</a:t>
            </a:r>
          </a:p>
          <a:p>
            <a:r>
              <a:rPr lang="de-DE" dirty="0"/>
              <a:t>Ort, Datum [TT. Monat Jahr]</a:t>
            </a:r>
          </a:p>
          <a:p>
            <a:r>
              <a:rPr lang="de-DE" dirty="0"/>
              <a:t>[Leerzeile]</a:t>
            </a:r>
          </a:p>
          <a:p>
            <a:r>
              <a:rPr lang="de-DE" dirty="0"/>
              <a:t>[Platz für Namen/Abteilung] </a:t>
            </a:r>
          </a:p>
        </p:txBody>
      </p:sp>
      <p:pic>
        <p:nvPicPr>
          <p:cNvPr id="8" name="Picture 17" descr="Gestaltungselem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51075"/>
            <a:ext cx="331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847724" y="2131200"/>
            <a:ext cx="6112800" cy="1083600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de-DE" dirty="0"/>
              <a:t>Präsentationstitel </a:t>
            </a:r>
            <a:br>
              <a:rPr lang="de-DE" dirty="0"/>
            </a:br>
            <a:r>
              <a:rPr lang="de-DE" dirty="0"/>
              <a:t>[max. 2 Zeilen]</a:t>
            </a:r>
          </a:p>
        </p:txBody>
      </p:sp>
    </p:spTree>
    <p:extLst>
      <p:ext uri="{BB962C8B-B14F-4D97-AF65-F5344CB8AC3E}">
        <p14:creationId xmlns:p14="http://schemas.microsoft.com/office/powerpoint/2010/main" val="43377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725" y="1773238"/>
            <a:ext cx="2737865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47725" y="2299028"/>
            <a:ext cx="2736849" cy="3866822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41" y="1773238"/>
            <a:ext cx="2735171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65550" y="2299028"/>
            <a:ext cx="2734156" cy="3866822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81972" y="1773238"/>
            <a:ext cx="2735077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681788" y="2299028"/>
            <a:ext cx="2734062" cy="3866822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56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47725" y="2299028"/>
            <a:ext cx="4194175" cy="1562020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725" y="1773238"/>
            <a:ext cx="4195732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21288" y="1773238"/>
            <a:ext cx="4195762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7725" y="4076065"/>
            <a:ext cx="4195732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221288" y="4076065"/>
            <a:ext cx="4195762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21288" y="2299028"/>
            <a:ext cx="4194206" cy="1562020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7725" y="4603830"/>
            <a:ext cx="4194175" cy="1562020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  <a:endParaRPr lang="de-DE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221288" y="4603830"/>
            <a:ext cx="4194206" cy="1562020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  <a:endParaRPr lang="de-D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8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seit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Kontaktseite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47724" y="1768354"/>
            <a:ext cx="8569325" cy="3892894"/>
          </a:xfrm>
          <a:solidFill>
            <a:schemeClr val="accent5"/>
          </a:solidFill>
        </p:spPr>
        <p:txBody>
          <a:bodyPr lIns="108000" tIns="72000" rIns="108000" bIns="72000"/>
          <a:lstStyle>
            <a:lvl1pPr>
              <a:defRPr sz="1400" b="1" baseline="0"/>
            </a:lvl1pPr>
            <a:lvl2pPr marL="0" indent="0">
              <a:buNone/>
              <a:defRPr sz="1400" b="0"/>
            </a:lvl2pPr>
            <a:lvl3pPr marL="0" indent="0">
              <a:buNone/>
              <a:defRPr sz="1400"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/>
              <a:t>Abteilung</a:t>
            </a:r>
            <a:endParaRPr lang="en-US" dirty="0"/>
          </a:p>
          <a:p>
            <a:pPr lvl="1"/>
            <a:r>
              <a:rPr lang="en-US" dirty="0" err="1"/>
              <a:t>Vorname</a:t>
            </a:r>
            <a:r>
              <a:rPr lang="en-US" dirty="0"/>
              <a:t> </a:t>
            </a:r>
            <a:r>
              <a:rPr lang="en-US" dirty="0" err="1"/>
              <a:t>Nachname</a:t>
            </a:r>
            <a:endParaRPr lang="en-US" dirty="0"/>
          </a:p>
          <a:p>
            <a:pPr lvl="2"/>
            <a:r>
              <a:rPr lang="en-US" dirty="0"/>
              <a:t>Position/</a:t>
            </a:r>
            <a:r>
              <a:rPr lang="en-US" dirty="0" err="1"/>
              <a:t>Funktion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47724" y="3717032"/>
            <a:ext cx="8569325" cy="1944217"/>
          </a:xfrm>
          <a:noFill/>
        </p:spPr>
        <p:txBody>
          <a:bodyPr lIns="108000" tIns="72000" rIns="108000" bIns="72000"/>
          <a:lstStyle>
            <a:lvl1pPr marL="0" indent="0">
              <a:tabLst>
                <a:tab pos="3403600" algn="r"/>
              </a:tabLst>
              <a:defRPr sz="1400" b="1" baseline="0"/>
            </a:lvl1pPr>
            <a:lvl2pPr marL="0" indent="0">
              <a:buNone/>
              <a:tabLst>
                <a:tab pos="1885950" algn="r"/>
              </a:tabLst>
              <a:defRPr sz="14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KfW Bankengruppe</a:t>
            </a:r>
          </a:p>
          <a:p>
            <a:pPr lvl="1"/>
            <a:r>
              <a:rPr lang="de-DE" dirty="0" err="1"/>
              <a:t>Palmengartenstrasse</a:t>
            </a:r>
            <a:r>
              <a:rPr lang="de-DE" dirty="0"/>
              <a:t> 5–9</a:t>
            </a:r>
            <a:br>
              <a:rPr lang="de-DE" dirty="0"/>
            </a:br>
            <a:r>
              <a:rPr lang="de-DE" dirty="0"/>
              <a:t>60325 Frankfurt am Main</a:t>
            </a:r>
          </a:p>
          <a:p>
            <a:pPr lvl="1"/>
            <a:r>
              <a:rPr lang="de-DE" dirty="0"/>
              <a:t>Fon	+49 69 7431 - Ext</a:t>
            </a:r>
            <a:br>
              <a:rPr lang="de-DE" dirty="0"/>
            </a:br>
            <a:r>
              <a:rPr lang="de-DE" dirty="0"/>
              <a:t>Fax	+49 69 7431 - Ext</a:t>
            </a:r>
            <a:br>
              <a:rPr lang="de-DE" dirty="0"/>
            </a:br>
            <a:r>
              <a:rPr lang="de-DE" dirty="0"/>
              <a:t>email@kfw.de</a:t>
            </a:r>
          </a:p>
        </p:txBody>
      </p:sp>
    </p:spTree>
    <p:extLst>
      <p:ext uri="{BB962C8B-B14F-4D97-AF65-F5344CB8AC3E}">
        <p14:creationId xmlns:p14="http://schemas.microsoft.com/office/powerpoint/2010/main" val="90602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47725" y="1768354"/>
            <a:ext cx="5653088" cy="2165471"/>
          </a:xfrm>
          <a:solidFill>
            <a:schemeClr val="accent5"/>
          </a:solidFill>
        </p:spPr>
        <p:txBody>
          <a:bodyPr lIns="108000" tIns="72000" rIns="108000" bIns="72000"/>
          <a:lstStyle>
            <a:lvl1pPr marL="1616075" indent="0">
              <a:defRPr sz="1400" b="1" baseline="0"/>
            </a:lvl1pPr>
            <a:lvl2pPr marL="1616075" indent="0">
              <a:buNone/>
              <a:defRPr sz="1400" b="0"/>
            </a:lvl2pPr>
            <a:lvl3pPr marL="1616075" indent="0">
              <a:buNone/>
              <a:defRPr sz="1400"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/>
              <a:t>Abteilung</a:t>
            </a:r>
            <a:endParaRPr lang="en-US" dirty="0"/>
          </a:p>
          <a:p>
            <a:pPr lvl="1"/>
            <a:r>
              <a:rPr lang="en-US" dirty="0" err="1"/>
              <a:t>Vorname</a:t>
            </a:r>
            <a:r>
              <a:rPr lang="en-US" dirty="0"/>
              <a:t> </a:t>
            </a:r>
            <a:r>
              <a:rPr lang="en-US" dirty="0" err="1"/>
              <a:t>Nachname</a:t>
            </a:r>
            <a:endParaRPr lang="en-US" dirty="0"/>
          </a:p>
          <a:p>
            <a:pPr lvl="2"/>
            <a:r>
              <a:rPr lang="en-US" dirty="0"/>
              <a:t>Position/</a:t>
            </a:r>
            <a:r>
              <a:rPr lang="en-US" dirty="0" err="1"/>
              <a:t>Funktion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Kontaktseite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992560" y="1921581"/>
            <a:ext cx="1409328" cy="1814513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Bild</a:t>
            </a:r>
            <a:endParaRPr lang="de-DE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681788" y="1768354"/>
            <a:ext cx="2735261" cy="2165471"/>
          </a:xfrm>
          <a:solidFill>
            <a:srgbClr val="CDE1EB"/>
          </a:solidFill>
        </p:spPr>
        <p:txBody>
          <a:bodyPr lIns="108000" tIns="72000" rIns="108000" bIns="72000"/>
          <a:lstStyle>
            <a:lvl1pPr marL="0" indent="0">
              <a:tabLst>
                <a:tab pos="3403600" algn="r"/>
              </a:tabLst>
              <a:defRPr sz="1400" b="1" baseline="0"/>
            </a:lvl1pPr>
            <a:lvl2pPr marL="0" indent="0">
              <a:buNone/>
              <a:tabLst>
                <a:tab pos="3403600" algn="r"/>
              </a:tabLst>
              <a:defRPr sz="14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KfW Bankengruppe</a:t>
            </a:r>
          </a:p>
          <a:p>
            <a:pPr lvl="1"/>
            <a:r>
              <a:rPr lang="de-DE" dirty="0" err="1"/>
              <a:t>Palmengartenstrasse</a:t>
            </a:r>
            <a:r>
              <a:rPr lang="de-DE" dirty="0"/>
              <a:t> 5–9</a:t>
            </a:r>
            <a:br>
              <a:rPr lang="de-DE" dirty="0"/>
            </a:br>
            <a:r>
              <a:rPr lang="de-DE" dirty="0"/>
              <a:t>60325 Frankfurt am Main</a:t>
            </a:r>
          </a:p>
          <a:p>
            <a:pPr lvl="1"/>
            <a:r>
              <a:rPr lang="de-DE" dirty="0"/>
              <a:t>Fon	+49 69 7431 - Ext</a:t>
            </a:r>
            <a:br>
              <a:rPr lang="de-DE" dirty="0"/>
            </a:br>
            <a:r>
              <a:rPr lang="de-DE" dirty="0"/>
              <a:t>Fax	+49 69 7431 - Ext</a:t>
            </a:r>
            <a:br>
              <a:rPr lang="de-DE" dirty="0"/>
            </a:br>
            <a:r>
              <a:rPr lang="de-DE" dirty="0"/>
              <a:t>email@kfw.de</a:t>
            </a:r>
          </a:p>
        </p:txBody>
      </p:sp>
    </p:spTree>
    <p:extLst>
      <p:ext uri="{BB962C8B-B14F-4D97-AF65-F5344CB8AC3E}">
        <p14:creationId xmlns:p14="http://schemas.microsoft.com/office/powerpoint/2010/main" val="389092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47725" y="1768354"/>
            <a:ext cx="5653088" cy="4397496"/>
          </a:xfrm>
          <a:solidFill>
            <a:schemeClr val="accent5"/>
          </a:solidFill>
        </p:spPr>
        <p:txBody>
          <a:bodyPr lIns="108000" tIns="72000" rIns="108000" bIns="72000"/>
          <a:lstStyle>
            <a:lvl1pPr marL="0" indent="0">
              <a:tabLst>
                <a:tab pos="3403600" algn="r"/>
              </a:tabLst>
              <a:defRPr sz="1400" b="1" baseline="0"/>
            </a:lvl1pPr>
            <a:lvl2pPr marL="0" indent="0">
              <a:buNone/>
              <a:tabLst>
                <a:tab pos="3403600" algn="r"/>
              </a:tabLst>
              <a:defRPr sz="14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/>
              <a:t>Abteilung</a:t>
            </a:r>
            <a:r>
              <a:rPr lang="en-US" dirty="0"/>
              <a:t>	Ext.</a:t>
            </a:r>
          </a:p>
          <a:p>
            <a:pPr lvl="1"/>
            <a:r>
              <a:rPr lang="en-US" dirty="0" err="1"/>
              <a:t>Vorname</a:t>
            </a:r>
            <a:r>
              <a:rPr lang="en-US" dirty="0"/>
              <a:t> </a:t>
            </a:r>
            <a:r>
              <a:rPr lang="en-US" dirty="0" err="1"/>
              <a:t>Nachname</a:t>
            </a:r>
            <a:r>
              <a:rPr lang="en-US" dirty="0"/>
              <a:t>	- [   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Kontaktseite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681788" y="1768354"/>
            <a:ext cx="2735261" cy="4397496"/>
          </a:xfrm>
          <a:solidFill>
            <a:srgbClr val="CDE1EB"/>
          </a:solidFill>
        </p:spPr>
        <p:txBody>
          <a:bodyPr lIns="108000" tIns="72000" rIns="108000" bIns="72000"/>
          <a:lstStyle>
            <a:lvl1pPr marL="0" indent="0">
              <a:tabLst>
                <a:tab pos="3403600" algn="r"/>
              </a:tabLst>
              <a:defRPr sz="1400" b="1" baseline="0"/>
            </a:lvl1pPr>
            <a:lvl2pPr marL="0" indent="0">
              <a:buNone/>
              <a:tabLst>
                <a:tab pos="3403600" algn="r"/>
              </a:tabLst>
              <a:defRPr sz="1400" b="0" baseline="0"/>
            </a:lvl2pPr>
            <a:lvl3pPr marL="0" indent="0">
              <a:buNone/>
              <a:defRPr b="0" i="1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KfW Bankengruppe</a:t>
            </a:r>
          </a:p>
          <a:p>
            <a:pPr lvl="1"/>
            <a:r>
              <a:rPr lang="de-DE" dirty="0" err="1"/>
              <a:t>Palmengartenstrasse</a:t>
            </a:r>
            <a:r>
              <a:rPr lang="de-DE" dirty="0"/>
              <a:t> 5–9</a:t>
            </a:r>
            <a:br>
              <a:rPr lang="de-DE" dirty="0"/>
            </a:br>
            <a:r>
              <a:rPr lang="de-DE" dirty="0"/>
              <a:t>60325 Frankfurt am Main</a:t>
            </a:r>
          </a:p>
          <a:p>
            <a:pPr lvl="1"/>
            <a:r>
              <a:rPr lang="de-DE" dirty="0"/>
              <a:t>Fon	+49 69 7431 - Ext</a:t>
            </a:r>
            <a:br>
              <a:rPr lang="de-DE" dirty="0"/>
            </a:br>
            <a:r>
              <a:rPr lang="de-DE" dirty="0"/>
              <a:t>Fax	+49 69 7431 - Ext</a:t>
            </a:r>
            <a:br>
              <a:rPr lang="de-DE" dirty="0"/>
            </a:br>
            <a:r>
              <a:rPr lang="de-DE" dirty="0"/>
              <a:t>email@kfw.de</a:t>
            </a:r>
          </a:p>
        </p:txBody>
      </p:sp>
    </p:spTree>
    <p:extLst>
      <p:ext uri="{BB962C8B-B14F-4D97-AF65-F5344CB8AC3E}">
        <p14:creationId xmlns:p14="http://schemas.microsoft.com/office/powerpoint/2010/main" val="340843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Disclaimer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47724" y="1768354"/>
            <a:ext cx="8569325" cy="3892894"/>
          </a:xfrm>
          <a:solidFill>
            <a:schemeClr val="accent5"/>
          </a:solidFill>
        </p:spPr>
        <p:txBody>
          <a:bodyPr lIns="108000" tIns="72000" rIns="108000" bIns="72000"/>
          <a:lstStyle>
            <a:lvl1pPr>
              <a:defRPr sz="14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Disclaimer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35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nachw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47724" y="1768354"/>
            <a:ext cx="8569325" cy="4397496"/>
          </a:xfrm>
          <a:solidFill>
            <a:schemeClr val="accent5"/>
          </a:solidFill>
        </p:spPr>
        <p:txBody>
          <a:bodyPr lIns="108000" tIns="72000" rIns="108000" bIns="72000"/>
          <a:lstStyle>
            <a:lvl1pPr>
              <a:tabLst>
                <a:tab pos="1435100" algn="l"/>
              </a:tabLst>
              <a:defRPr sz="1400" b="0" baseline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Bildnachweis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Beispiel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Folie</a:t>
            </a:r>
            <a:r>
              <a:rPr lang="en-US" dirty="0"/>
              <a:t> #, </a:t>
            </a:r>
            <a:r>
              <a:rPr lang="en-US" dirty="0" err="1"/>
              <a:t>Bild</a:t>
            </a:r>
            <a:r>
              <a:rPr lang="en-US" dirty="0"/>
              <a:t> #:	</a:t>
            </a:r>
            <a:r>
              <a:rPr lang="en-US" dirty="0" err="1"/>
              <a:t>Quelle</a:t>
            </a:r>
            <a:r>
              <a:rPr lang="en-US" dirty="0"/>
              <a:t> (</a:t>
            </a:r>
            <a:r>
              <a:rPr lang="en-US" dirty="0" err="1"/>
              <a:t>zwischen</a:t>
            </a:r>
            <a:r>
              <a:rPr lang="en-US" dirty="0"/>
              <a:t> : und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Tabulator </a:t>
            </a:r>
            <a:r>
              <a:rPr lang="en-US" dirty="0" err="1"/>
              <a:t>eingebaut</a:t>
            </a:r>
            <a:r>
              <a:rPr lang="en-US" dirty="0"/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847724" y="400688"/>
            <a:ext cx="7850187" cy="884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>
                <a:latin typeface="Arial" pitchFamily="34" charset="0"/>
                <a:ea typeface="ＭＳ Ｐゴシック" pitchFamily="34" charset="-128"/>
              </a:rPr>
              <a:t>Bildnachweis/Quellenangabe</a:t>
            </a:r>
            <a:r>
              <a:rPr lang="de-DE" altLang="de-DE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de-DE" altLang="de-DE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endParaRPr lang="de-DE" altLang="de-DE" sz="1800">
              <a:solidFill>
                <a:schemeClr val="bg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Bitte tragen Sie hier alle Quellennachweise für die in der Präsentation verwendeten Fotografien ein: Name des Fotografen / Foliennummer / Position der Fotografie. Zum Beispiel: Max Mustermann, Folie 1, oben.</a:t>
            </a:r>
          </a:p>
        </p:txBody>
      </p:sp>
    </p:spTree>
    <p:extLst>
      <p:ext uri="{BB962C8B-B14F-4D97-AF65-F5344CB8AC3E}">
        <p14:creationId xmlns:p14="http://schemas.microsoft.com/office/powerpoint/2010/main" val="418310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="" xmlns:a16="http://schemas.microsoft.com/office/drawing/2014/main" id="{70810E04-04EF-4A82-AC10-8305E893D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0728325"/>
              <a:gd name="connsiteY0" fmla="*/ 0 h 6034088"/>
              <a:gd name="connsiteX1" fmla="*/ 10728325 w 10728325"/>
              <a:gd name="connsiteY1" fmla="*/ 0 h 6034088"/>
              <a:gd name="connsiteX2" fmla="*/ 10728325 w 10728325"/>
              <a:gd name="connsiteY2" fmla="*/ 2368972 h 6034088"/>
              <a:gd name="connsiteX3" fmla="*/ 3091255 w 10728325"/>
              <a:gd name="connsiteY3" fmla="*/ 2368972 h 6034088"/>
              <a:gd name="connsiteX4" fmla="*/ 2916237 w 10728325"/>
              <a:gd name="connsiteY4" fmla="*/ 2543990 h 6034088"/>
              <a:gd name="connsiteX5" fmla="*/ 2916237 w 10728325"/>
              <a:gd name="connsiteY5" fmla="*/ 6034088 h 6034088"/>
              <a:gd name="connsiteX6" fmla="*/ 0 w 10728325"/>
              <a:gd name="connsiteY6" fmla="*/ 6034088 h 603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8325" h="6034088">
                <a:moveTo>
                  <a:pt x="0" y="0"/>
                </a:moveTo>
                <a:lnTo>
                  <a:pt x="10728325" y="0"/>
                </a:lnTo>
                <a:lnTo>
                  <a:pt x="10728325" y="2368972"/>
                </a:lnTo>
                <a:lnTo>
                  <a:pt x="3091255" y="2368972"/>
                </a:lnTo>
                <a:cubicBezTo>
                  <a:pt x="2994595" y="2368972"/>
                  <a:pt x="2916237" y="2447330"/>
                  <a:pt x="2916237" y="2543990"/>
                </a:cubicBezTo>
                <a:lnTo>
                  <a:pt x="2916237" y="6034088"/>
                </a:lnTo>
                <a:lnTo>
                  <a:pt x="0" y="60340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753127-A316-4DEA-A243-37CD08025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01" y="3065751"/>
            <a:ext cx="6402258" cy="1672692"/>
          </a:xfrm>
        </p:spPr>
        <p:txBody>
          <a:bodyPr anchor="t"/>
          <a:lstStyle>
            <a:lvl1pPr marL="0" indent="447675" algn="l"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50D01F54-E3E9-4D6D-94DD-FB5979320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830" y="4852761"/>
            <a:ext cx="6548429" cy="949605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8A0981BF-FAE2-4F42-9D6C-B2C7FAC43D02}"/>
              </a:ext>
            </a:extLst>
          </p:cNvPr>
          <p:cNvGrpSpPr/>
          <p:nvPr userDrawn="1"/>
        </p:nvGrpSpPr>
        <p:grpSpPr>
          <a:xfrm>
            <a:off x="3014951" y="3115060"/>
            <a:ext cx="499632" cy="384306"/>
            <a:chOff x="1273175" y="1606550"/>
            <a:chExt cx="9653588" cy="6032500"/>
          </a:xfrm>
          <a:solidFill>
            <a:schemeClr val="accent3"/>
          </a:solidFill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C4978005-4DC8-48DE-9C1C-6E5116D5F5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3175" y="1606550"/>
              <a:ext cx="3311525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5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0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5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0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5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5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FFE77B41-0BBA-4E3B-A580-7CB6465AD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1038" y="1606550"/>
              <a:ext cx="3313113" cy="6032500"/>
            </a:xfrm>
            <a:custGeom>
              <a:avLst/>
              <a:gdLst>
                <a:gd name="T0" fmla="*/ 199 w 1556"/>
                <a:gd name="T1" fmla="*/ 0 h 2831"/>
                <a:gd name="T2" fmla="*/ 50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50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9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9" y="0"/>
                  </a:moveTo>
                  <a:cubicBezTo>
                    <a:pt x="99" y="0"/>
                    <a:pt x="50" y="33"/>
                    <a:pt x="50" y="108"/>
                  </a:cubicBezTo>
                  <a:cubicBezTo>
                    <a:pt x="50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50" y="2599"/>
                    <a:pt x="50" y="2599"/>
                    <a:pt x="50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163B0FC9-A0CA-4B2D-A2E6-B452A86241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13650" y="1606550"/>
              <a:ext cx="3313113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0" name="Picture 3" descr="C:\Users\SX53\Pictures\Logos\info@kfw\KfW-Logopaket-Dunkelblau\Digital\KfW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8" y="5517232"/>
            <a:ext cx="2154703" cy="13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IMG_5300_bearb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b="384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8"/>
          <p:cNvSpPr>
            <a:spLocks noChangeArrowheads="1"/>
          </p:cNvSpPr>
          <p:nvPr userDrawn="1"/>
        </p:nvSpPr>
        <p:spPr bwMode="gray">
          <a:xfrm>
            <a:off x="0" y="3141662"/>
            <a:ext cx="9415463" cy="1150937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725" y="3209925"/>
            <a:ext cx="7850188" cy="975160"/>
          </a:xfr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Kapiteltitel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pic>
        <p:nvPicPr>
          <p:cNvPr id="9" name="Picture 17" descr="Gestaltungselem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30574"/>
            <a:ext cx="331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7724" y="400689"/>
            <a:ext cx="8569327" cy="356590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13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pic>
        <p:nvPicPr>
          <p:cNvPr id="7" name="Picture 3" descr="C:\Users\SX53\Pictures\Logos\info@kfw\KfW-Logopaket-Dunkelblau\Digital\KfW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16" y="232020"/>
            <a:ext cx="894232" cy="5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7724" y="1692793"/>
            <a:ext cx="4194175" cy="4457382"/>
          </a:xfrm>
        </p:spPr>
        <p:txBody>
          <a:bodyPr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21288" y="1692793"/>
            <a:ext cx="4195761" cy="4457382"/>
          </a:xfrm>
        </p:spPr>
        <p:txBody>
          <a:bodyPr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4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47724" y="2312988"/>
            <a:ext cx="8569325" cy="3852861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725" y="1721168"/>
            <a:ext cx="8569326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5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47725" y="2312988"/>
            <a:ext cx="4194175" cy="3852861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725" y="1721168"/>
            <a:ext cx="4195732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221148" y="2312988"/>
            <a:ext cx="4194206" cy="3852861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21288" y="1721168"/>
            <a:ext cx="4195762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1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47725" y="2312989"/>
            <a:ext cx="4192619" cy="1548060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725" y="1721168"/>
            <a:ext cx="4194175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221148" y="2312989"/>
            <a:ext cx="4194206" cy="1548060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21288" y="1721168"/>
            <a:ext cx="4195762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847725" y="4622235"/>
            <a:ext cx="4192619" cy="1548060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7725" y="4030414"/>
            <a:ext cx="4194175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5221148" y="4622235"/>
            <a:ext cx="4194206" cy="1548060"/>
          </a:xfrm>
        </p:spPr>
        <p:txBody>
          <a:bodyPr/>
          <a:lstStyle/>
          <a:p>
            <a:pPr lvl="0"/>
            <a:endParaRPr lang="de-DE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221288" y="4030414"/>
            <a:ext cx="4195762" cy="466407"/>
          </a:xfrm>
        </p:spPr>
        <p:txBody>
          <a:bodyPr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Diagrammtitel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Zusatz</a:t>
            </a:r>
            <a:r>
              <a:rPr lang="en-US" dirty="0"/>
              <a:t>)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2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21288" y="2299028"/>
            <a:ext cx="4195762" cy="3866822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47725" y="2299028"/>
            <a:ext cx="4194175" cy="3866822"/>
          </a:xfrm>
          <a:solidFill>
            <a:schemeClr val="accent5"/>
          </a:solidFill>
        </p:spPr>
        <p:txBody>
          <a:bodyPr lIns="108000" tIns="72000" rIns="108000" bIns="72000"/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3600" y="6499225"/>
            <a:ext cx="6076800" cy="1807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47724" y="6165850"/>
            <a:ext cx="8569325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10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725" y="1773238"/>
            <a:ext cx="4194175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21288" y="1773238"/>
            <a:ext cx="4183402" cy="395287"/>
          </a:xfrm>
          <a:solidFill>
            <a:srgbClr val="A0C3D7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358163" indent="0" algn="ctr">
              <a:buNone/>
              <a:defRPr/>
            </a:lvl3pPr>
            <a:lvl4pPr marL="0" indent="0" algn="ctr">
              <a:buNone/>
              <a:defRPr/>
            </a:lvl4pPr>
            <a:lvl5pPr marL="358163" indent="0" algn="ctr">
              <a:buNone/>
              <a:defRPr/>
            </a:lvl5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7725" y="715169"/>
            <a:ext cx="8569325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1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24" y="400688"/>
            <a:ext cx="8569326" cy="3430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24" y="1692793"/>
            <a:ext cx="8569326" cy="4457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hervorgehobener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(16pt)</a:t>
            </a:r>
          </a:p>
          <a:p>
            <a:pPr lvl="3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4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(14pt)</a:t>
            </a:r>
          </a:p>
          <a:p>
            <a:pPr lvl="5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</a:p>
          <a:p>
            <a:pPr lvl="6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(12pt)</a:t>
            </a:r>
            <a:endParaRPr lang="de-DE" dirty="0"/>
          </a:p>
          <a:p>
            <a:pPr lvl="7"/>
            <a:r>
              <a:rPr lang="de-DE" dirty="0"/>
              <a:t>Erste Ebene (10pt)</a:t>
            </a:r>
          </a:p>
          <a:p>
            <a:pPr lvl="8"/>
            <a:r>
              <a:rPr lang="de-DE" dirty="0"/>
              <a:t>Zweite Ebene (10pt)</a:t>
            </a:r>
          </a:p>
        </p:txBody>
      </p:sp>
      <p:pic>
        <p:nvPicPr>
          <p:cNvPr id="9" name="Picture 151" descr="Gestaltungselemen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63550"/>
            <a:ext cx="2301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2011708" y="472440"/>
            <a:ext cx="1247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Bereich für Seitentitel </a:t>
            </a:r>
            <a:b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und Untertitel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029032" y="6122353"/>
            <a:ext cx="12327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Bereich für Fußnoten </a:t>
            </a:r>
            <a:b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und Quellenangaben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83610" y="472440"/>
            <a:ext cx="595313" cy="7921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59760" y="1772603"/>
            <a:ext cx="271463" cy="43894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503034" y="496253"/>
            <a:ext cx="2468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8,20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503034" y="1105853"/>
            <a:ext cx="2468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6,00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347459" y="1796415"/>
            <a:ext cx="2468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4,60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347459" y="5981065"/>
            <a:ext cx="2468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7,60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-515335" y="6219190"/>
            <a:ext cx="255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8,20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-683610" y="6371590"/>
            <a:ext cx="595313" cy="476250"/>
            <a:chOff x="-341" y="4020"/>
            <a:chExt cx="227" cy="300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-683610" y="1264603"/>
            <a:ext cx="595313" cy="508000"/>
            <a:chOff x="-341" y="4020"/>
            <a:chExt cx="227" cy="300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-683610" y="-3810"/>
            <a:ext cx="595313" cy="476250"/>
            <a:chOff x="-341" y="4020"/>
            <a:chExt cx="227" cy="300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-683610" y="4055428"/>
            <a:ext cx="271463" cy="210661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-683610" y="1769428"/>
            <a:ext cx="271463" cy="21605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683610" y="6162040"/>
            <a:ext cx="595313" cy="2159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-677659" y="3744278"/>
            <a:ext cx="2468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1,40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-680435" y="4055428"/>
            <a:ext cx="255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1,80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-640013" y="2777490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rgbClr val="5A2864"/>
                </a:solidFill>
                <a:effectLst/>
                <a:latin typeface="+mn-lt"/>
                <a:cs typeface="Arial" pitchFamily="34" charset="0"/>
              </a:rPr>
              <a:t>1/2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-640013" y="5153978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rgbClr val="5A2864"/>
                </a:solidFill>
                <a:effectLst/>
                <a:latin typeface="+mn-lt"/>
                <a:cs typeface="Arial" pitchFamily="34" charset="0"/>
              </a:rPr>
              <a:t>1/2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-314575" y="3920490"/>
            <a:ext cx="1763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rgbClr val="5A2864"/>
                </a:solidFill>
                <a:effectLst/>
                <a:latin typeface="+mn-lt"/>
                <a:cs typeface="Arial" pitchFamily="34" charset="0"/>
              </a:rPr>
              <a:t>1/1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-1815497" y="1751965"/>
            <a:ext cx="1019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Bereich für Inhalte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42" name="Group 33"/>
          <p:cNvGrpSpPr>
            <a:grpSpLocks/>
          </p:cNvGrpSpPr>
          <p:nvPr/>
        </p:nvGrpSpPr>
        <p:grpSpPr bwMode="auto">
          <a:xfrm rot="5400000">
            <a:off x="80963" y="-828676"/>
            <a:ext cx="674688" cy="836613"/>
            <a:chOff x="-341" y="4020"/>
            <a:chExt cx="227" cy="300"/>
          </a:xfrm>
        </p:grpSpPr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6" name="Group 37"/>
          <p:cNvGrpSpPr>
            <a:grpSpLocks/>
          </p:cNvGrpSpPr>
          <p:nvPr/>
        </p:nvGrpSpPr>
        <p:grpSpPr bwMode="auto">
          <a:xfrm rot="5400000">
            <a:off x="9325768" y="-656431"/>
            <a:ext cx="671513" cy="488950"/>
            <a:chOff x="-341" y="4020"/>
            <a:chExt cx="227" cy="300"/>
          </a:xfrm>
        </p:grpSpPr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36613" y="-747713"/>
            <a:ext cx="8580437" cy="671513"/>
            <a:chOff x="836613" y="-747713"/>
            <a:chExt cx="7851775" cy="671513"/>
          </a:xfrm>
        </p:grpSpPr>
        <p:sp>
          <p:nvSpPr>
            <p:cNvPr id="50" name="Text Box 41"/>
            <p:cNvSpPr txBox="1">
              <a:spLocks noChangeArrowheads="1"/>
            </p:cNvSpPr>
            <p:nvPr userDrawn="1"/>
          </p:nvSpPr>
          <p:spPr bwMode="auto">
            <a:xfrm>
              <a:off x="4372532" y="-490538"/>
              <a:ext cx="22589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0,25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Text Box 42"/>
            <p:cNvSpPr txBox="1">
              <a:spLocks noChangeArrowheads="1"/>
            </p:cNvSpPr>
            <p:nvPr userDrawn="1"/>
          </p:nvSpPr>
          <p:spPr bwMode="auto">
            <a:xfrm>
              <a:off x="4896407" y="-490538"/>
              <a:ext cx="22589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0,75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 userDrawn="1"/>
          </p:nvSpPr>
          <p:spPr bwMode="auto">
            <a:xfrm>
              <a:off x="3045383" y="-735013"/>
              <a:ext cx="22589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3,80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3" name="Text Box 44"/>
            <p:cNvSpPr txBox="1">
              <a:spLocks noChangeArrowheads="1"/>
            </p:cNvSpPr>
            <p:nvPr userDrawn="1"/>
          </p:nvSpPr>
          <p:spPr bwMode="auto">
            <a:xfrm>
              <a:off x="3551796" y="-735013"/>
              <a:ext cx="22589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3,30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4" name="Text Box 45"/>
            <p:cNvSpPr txBox="1">
              <a:spLocks noChangeArrowheads="1"/>
            </p:cNvSpPr>
            <p:nvPr userDrawn="1"/>
          </p:nvSpPr>
          <p:spPr bwMode="auto">
            <a:xfrm>
              <a:off x="5721907" y="-735013"/>
              <a:ext cx="22589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4,30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 userDrawn="1"/>
          </p:nvSpPr>
          <p:spPr bwMode="auto">
            <a:xfrm>
              <a:off x="6228320" y="-735013"/>
              <a:ext cx="22589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3,80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6" name="Text Box 47"/>
            <p:cNvSpPr txBox="1">
              <a:spLocks noChangeArrowheads="1"/>
            </p:cNvSpPr>
            <p:nvPr userDrawn="1"/>
          </p:nvSpPr>
          <p:spPr bwMode="auto">
            <a:xfrm>
              <a:off x="2653447" y="-490538"/>
              <a:ext cx="17633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1/2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7" name="Text Box 48"/>
            <p:cNvSpPr txBox="1">
              <a:spLocks noChangeArrowheads="1"/>
            </p:cNvSpPr>
            <p:nvPr userDrawn="1"/>
          </p:nvSpPr>
          <p:spPr bwMode="auto">
            <a:xfrm>
              <a:off x="6757135" y="-490538"/>
              <a:ext cx="17633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1/2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8" name="Text Box 49"/>
            <p:cNvSpPr txBox="1">
              <a:spLocks noChangeArrowheads="1"/>
            </p:cNvSpPr>
            <p:nvPr userDrawn="1"/>
          </p:nvSpPr>
          <p:spPr bwMode="auto">
            <a:xfrm>
              <a:off x="7476272" y="-735013"/>
              <a:ext cx="17633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1/3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9" name="Text Box 50"/>
            <p:cNvSpPr txBox="1">
              <a:spLocks noChangeArrowheads="1"/>
            </p:cNvSpPr>
            <p:nvPr userDrawn="1"/>
          </p:nvSpPr>
          <p:spPr bwMode="auto">
            <a:xfrm>
              <a:off x="4677510" y="-735013"/>
              <a:ext cx="17633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1/3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0" name="Text Box 51"/>
            <p:cNvSpPr txBox="1">
              <a:spLocks noChangeArrowheads="1"/>
            </p:cNvSpPr>
            <p:nvPr userDrawn="1"/>
          </p:nvSpPr>
          <p:spPr bwMode="auto">
            <a:xfrm>
              <a:off x="1932722" y="-735013"/>
              <a:ext cx="17633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1/3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 userDrawn="1"/>
          </p:nvSpPr>
          <p:spPr bwMode="auto">
            <a:xfrm rot="5400000">
              <a:off x="2656256" y="-2332406"/>
              <a:ext cx="201613" cy="3840899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2" name="Rectangle 53"/>
            <p:cNvSpPr>
              <a:spLocks noChangeArrowheads="1"/>
            </p:cNvSpPr>
            <p:nvPr userDrawn="1"/>
          </p:nvSpPr>
          <p:spPr bwMode="auto">
            <a:xfrm rot="5400000">
              <a:off x="6667855" y="-2331683"/>
              <a:ext cx="201613" cy="383945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" name="Rectangle 54"/>
            <p:cNvSpPr>
              <a:spLocks noChangeArrowheads="1"/>
            </p:cNvSpPr>
            <p:nvPr userDrawn="1"/>
          </p:nvSpPr>
          <p:spPr bwMode="auto">
            <a:xfrm rot="5400000">
              <a:off x="1993108" y="-1904208"/>
              <a:ext cx="201613" cy="251460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4" name="Rectangle 55"/>
            <p:cNvSpPr>
              <a:spLocks noChangeArrowheads="1"/>
            </p:cNvSpPr>
            <p:nvPr userDrawn="1"/>
          </p:nvSpPr>
          <p:spPr bwMode="auto">
            <a:xfrm rot="5400000">
              <a:off x="4667504" y="-1898397"/>
              <a:ext cx="201613" cy="250298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5" name="Rectangle 56"/>
            <p:cNvSpPr>
              <a:spLocks noChangeArrowheads="1"/>
            </p:cNvSpPr>
            <p:nvPr userDrawn="1"/>
          </p:nvSpPr>
          <p:spPr bwMode="auto">
            <a:xfrm rot="5400000">
              <a:off x="7336090" y="-1898396"/>
              <a:ext cx="201613" cy="250298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6" name="Rectangle 57"/>
            <p:cNvSpPr>
              <a:spLocks noChangeArrowheads="1"/>
            </p:cNvSpPr>
            <p:nvPr userDrawn="1"/>
          </p:nvSpPr>
          <p:spPr bwMode="auto">
            <a:xfrm rot="5400000">
              <a:off x="4661694" y="-4102894"/>
              <a:ext cx="201613" cy="785177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7" name="Text Box 58"/>
            <p:cNvSpPr txBox="1">
              <a:spLocks noChangeArrowheads="1"/>
            </p:cNvSpPr>
            <p:nvPr userDrawn="1"/>
          </p:nvSpPr>
          <p:spPr bwMode="auto">
            <a:xfrm>
              <a:off x="919215" y="-260350"/>
              <a:ext cx="31739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11,40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8" name="Text Box 59"/>
            <p:cNvSpPr txBox="1">
              <a:spLocks noChangeArrowheads="1"/>
            </p:cNvSpPr>
            <p:nvPr userDrawn="1"/>
          </p:nvSpPr>
          <p:spPr bwMode="auto">
            <a:xfrm>
              <a:off x="8300278" y="-260350"/>
              <a:ext cx="290441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cs typeface="Arial" pitchFamily="34" charset="0"/>
                </a:rPr>
                <a:t>12,40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9" name="Text Box 60"/>
            <p:cNvSpPr txBox="1">
              <a:spLocks noChangeArrowheads="1"/>
            </p:cNvSpPr>
            <p:nvPr userDrawn="1"/>
          </p:nvSpPr>
          <p:spPr bwMode="auto">
            <a:xfrm>
              <a:off x="4675922" y="-260350"/>
              <a:ext cx="17633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>
                  <a:ln>
                    <a:noFill/>
                  </a:ln>
                  <a:solidFill>
                    <a:srgbClr val="5A2864"/>
                  </a:solidFill>
                  <a:effectLst/>
                  <a:latin typeface="+mn-lt"/>
                  <a:cs typeface="Arial" pitchFamily="34" charset="0"/>
                </a:rPr>
                <a:t>1/1</a:t>
              </a: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1" name="Group 62"/>
          <p:cNvGrpSpPr>
            <a:grpSpLocks/>
          </p:cNvGrpSpPr>
          <p:nvPr/>
        </p:nvGrpSpPr>
        <p:grpSpPr bwMode="auto">
          <a:xfrm rot="5400000">
            <a:off x="213519" y="7023050"/>
            <a:ext cx="198438" cy="211138"/>
            <a:chOff x="-341" y="4020"/>
            <a:chExt cx="227" cy="300"/>
          </a:xfrm>
        </p:grpSpPr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-341" y="4020"/>
              <a:ext cx="227" cy="300"/>
            </a:xfrm>
            <a:prstGeom prst="rect">
              <a:avLst/>
            </a:prstGeom>
            <a:solidFill>
              <a:srgbClr val="E5EAE8"/>
            </a:solidFill>
            <a:ln w="9525" algn="ctr">
              <a:solidFill>
                <a:srgbClr val="E5EA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 flipV="1">
              <a:off x="-341" y="4020"/>
              <a:ext cx="227" cy="300"/>
            </a:xfrm>
            <a:prstGeom prst="line">
              <a:avLst/>
            </a:prstGeom>
            <a:noFill/>
            <a:ln w="19050">
              <a:solidFill>
                <a:srgbClr val="5A28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75" name="Text Box 66"/>
          <p:cNvSpPr txBox="1">
            <a:spLocks noChangeArrowheads="1"/>
          </p:cNvSpPr>
          <p:nvPr/>
        </p:nvSpPr>
        <p:spPr bwMode="auto">
          <a:xfrm>
            <a:off x="489744" y="6999238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Gesperrte Bereiche – </a:t>
            </a:r>
            <a:b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Nicht mit Inhalt füllen!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6" name="Text Box 67"/>
          <p:cNvSpPr txBox="1">
            <a:spLocks noChangeArrowheads="1"/>
          </p:cNvSpPr>
          <p:nvPr/>
        </p:nvSpPr>
        <p:spPr bwMode="auto">
          <a:xfrm>
            <a:off x="1945482" y="7007175"/>
            <a:ext cx="157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Blaue </a:t>
            </a: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Zahlen dienen zur </a:t>
            </a:r>
            <a:b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Ausrichtung der Hilfslinien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7" name="Rectangle 68"/>
          <p:cNvSpPr>
            <a:spLocks noChangeArrowheads="1"/>
          </p:cNvSpPr>
          <p:nvPr/>
        </p:nvSpPr>
        <p:spPr bwMode="auto">
          <a:xfrm>
            <a:off x="3702844" y="7021463"/>
            <a:ext cx="222250" cy="1825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3990182" y="6999238"/>
            <a:ext cx="1881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Unterteilung dient zur besseren Ausrichtung des Inhalts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3" r:id="rId2"/>
    <p:sldLayoutId id="2147483674" r:id="rId3"/>
    <p:sldLayoutId id="2147483650" r:id="rId4"/>
    <p:sldLayoutId id="2147483679" r:id="rId5"/>
    <p:sldLayoutId id="2147483680" r:id="rId6"/>
    <p:sldLayoutId id="2147483681" r:id="rId7"/>
    <p:sldLayoutId id="2147483684" r:id="rId8"/>
    <p:sldLayoutId id="2147483683" r:id="rId9"/>
    <p:sldLayoutId id="2147483685" r:id="rId10"/>
    <p:sldLayoutId id="2147483682" r:id="rId11"/>
    <p:sldLayoutId id="2147483686" r:id="rId12"/>
    <p:sldLayoutId id="2147483687" r:id="rId13"/>
    <p:sldLayoutId id="2147483688" r:id="rId14"/>
    <p:sldLayoutId id="2147483675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0" fontAlgn="base" latinLnBrk="0" hangingPunct="0">
        <a:lnSpc>
          <a:spcPct val="120000"/>
        </a:lnSpc>
        <a:spcBef>
          <a:spcPts val="600"/>
        </a:spcBef>
        <a:spcAft>
          <a:spcPct val="0"/>
        </a:spcAft>
        <a:buSzPct val="120000"/>
        <a:buFont typeface="Franklin Gothic Book" pitchFamily="34" charset="0"/>
        <a:buNone/>
        <a:defRPr lang="en-US" sz="1600" b="1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80000" indent="-180000" algn="l" defTabSz="914400" rtl="0" eaLnBrk="0" fontAlgn="base" latinLnBrk="0" hangingPunct="0">
        <a:lnSpc>
          <a:spcPct val="120000"/>
        </a:lnSpc>
        <a:spcBef>
          <a:spcPts val="600"/>
        </a:spcBef>
        <a:spcAft>
          <a:spcPct val="0"/>
        </a:spcAft>
        <a:buSzPct val="120000"/>
        <a:buFont typeface="Arial" panose="020B0604020202020204" pitchFamily="34" charset="0"/>
        <a:buChar char="›"/>
        <a:defRPr lang="en-US" sz="160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8163" indent="-180000" algn="l" defTabSz="914400" rtl="0" eaLnBrk="0" fontAlgn="base" latinLnBrk="0" hangingPunct="0">
        <a:lnSpc>
          <a:spcPct val="120000"/>
        </a:lnSpc>
        <a:spcBef>
          <a:spcPts val="600"/>
        </a:spcBef>
        <a:spcAft>
          <a:spcPct val="0"/>
        </a:spcAft>
        <a:buSzPct val="120000"/>
        <a:buFont typeface="Arial" panose="020B0604020202020204" pitchFamily="34" charset="0"/>
        <a:buChar char="›"/>
        <a:defRPr lang="en-US" sz="160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80000" indent="-180000" algn="l" defTabSz="914400" rtl="0" eaLnBrk="0" fontAlgn="base" latinLnBrk="0" hangingPunct="0">
        <a:lnSpc>
          <a:spcPct val="110000"/>
        </a:lnSpc>
        <a:spcBef>
          <a:spcPts val="600"/>
        </a:spcBef>
        <a:spcAft>
          <a:spcPct val="0"/>
        </a:spcAft>
        <a:buSzPct val="120000"/>
        <a:buFont typeface="Arial" panose="020B0604020202020204" pitchFamily="34" charset="0"/>
        <a:buChar char="›"/>
        <a:defRPr lang="en-US" sz="1400" kern="1200" baseline="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538163" indent="-180000" algn="l" defTabSz="914400" rtl="0" eaLnBrk="0" fontAlgn="base" latinLnBrk="0" hangingPunct="0">
        <a:lnSpc>
          <a:spcPct val="110000"/>
        </a:lnSpc>
        <a:spcBef>
          <a:spcPts val="600"/>
        </a:spcBef>
        <a:spcAft>
          <a:spcPct val="0"/>
        </a:spcAft>
        <a:buSzPct val="120000"/>
        <a:buFont typeface="Arial" panose="020B0604020202020204" pitchFamily="34" charset="0"/>
        <a:buChar char="›"/>
        <a:defRPr lang="de-DE" sz="1400" kern="1200" baseline="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0000" indent="-180000" algn="l" defTabSz="914400" rtl="0" eaLnBrk="1" latinLnBrk="0" hangingPunct="1">
        <a:lnSpc>
          <a:spcPct val="110000"/>
        </a:lnSpc>
        <a:spcBef>
          <a:spcPts val="400"/>
        </a:spcBef>
        <a:buFont typeface="Arial" panose="020B0604020202020204" pitchFamily="34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38163" indent="-180000" algn="l" defTabSz="914400" rtl="0" eaLnBrk="1" latinLnBrk="0" hangingPunct="1">
        <a:lnSpc>
          <a:spcPct val="110000"/>
        </a:lnSpc>
        <a:spcBef>
          <a:spcPts val="400"/>
        </a:spcBef>
        <a:buFont typeface="Arial" panose="020B0604020202020204" pitchFamily="34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200"/>
        </a:spcBef>
        <a:buFont typeface="Arial" panose="020B0604020202020204" pitchFamily="34" charset="0"/>
        <a:buChar char="›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200"/>
        </a:spcBef>
        <a:buFont typeface="Arial" panose="020B0604020202020204" pitchFamily="34" charset="0"/>
        <a:buChar char="›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80FE5468-289E-4654-8120-B27299CAD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8804" y="3104964"/>
            <a:ext cx="6402258" cy="35643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sz="2800" dirty="0" smtClean="0">
                <a:solidFill>
                  <a:srgbClr val="005A8C"/>
                </a:solidFill>
              </a:rPr>
              <a:t>TruBudget</a:t>
            </a:r>
            <a:r>
              <a:rPr lang="de-DE" sz="2400" dirty="0" smtClean="0">
                <a:solidFill>
                  <a:srgbClr val="005A8C"/>
                </a:solidFill>
              </a:rPr>
              <a:t/>
            </a:r>
            <a:br>
              <a:rPr lang="de-DE" sz="2400" dirty="0" smtClean="0">
                <a:solidFill>
                  <a:srgbClr val="005A8C"/>
                </a:solidFill>
              </a:rPr>
            </a:br>
            <a:r>
              <a:rPr lang="de-DE" sz="2400" dirty="0" smtClean="0">
                <a:solidFill>
                  <a:srgbClr val="005A8C"/>
                </a:solidFill>
              </a:rPr>
              <a:t>      </a:t>
            </a:r>
            <a:r>
              <a:rPr lang="de-DE" sz="2200" dirty="0" err="1" smtClean="0">
                <a:solidFill>
                  <a:srgbClr val="005A8C"/>
                </a:solidFill>
              </a:rPr>
              <a:t>Trusted</a:t>
            </a:r>
            <a:r>
              <a:rPr lang="de-DE" sz="2200" dirty="0" smtClean="0">
                <a:solidFill>
                  <a:srgbClr val="005A8C"/>
                </a:solidFill>
              </a:rPr>
              <a:t> Budget </a:t>
            </a:r>
            <a:r>
              <a:rPr lang="de-DE" sz="2200" dirty="0" err="1" smtClean="0">
                <a:solidFill>
                  <a:srgbClr val="005A8C"/>
                </a:solidFill>
              </a:rPr>
              <a:t>Expenditure</a:t>
            </a:r>
            <a:r>
              <a:rPr lang="de-DE" sz="2400" dirty="0" smtClean="0">
                <a:solidFill>
                  <a:srgbClr val="005A8C"/>
                </a:solidFill>
              </a:rPr>
              <a:t/>
            </a:r>
            <a:br>
              <a:rPr lang="de-DE" sz="2400" dirty="0" smtClean="0">
                <a:solidFill>
                  <a:srgbClr val="005A8C"/>
                </a:solidFill>
              </a:rPr>
            </a:br>
            <a:r>
              <a:rPr lang="de-DE" sz="1200" dirty="0">
                <a:solidFill>
                  <a:srgbClr val="005A8C"/>
                </a:solidFill>
              </a:rPr>
              <a:t/>
            </a:r>
            <a:br>
              <a:rPr lang="de-DE" sz="1200" dirty="0">
                <a:solidFill>
                  <a:srgbClr val="005A8C"/>
                </a:solidFill>
              </a:rPr>
            </a:br>
            <a:r>
              <a:rPr lang="de-DE" sz="1200" dirty="0" smtClean="0">
                <a:solidFill>
                  <a:srgbClr val="005A8C"/>
                </a:solidFill>
              </a:rPr>
              <a:t>             </a:t>
            </a:r>
            <a:r>
              <a:rPr lang="de-DE" sz="2200" dirty="0" smtClean="0">
                <a:solidFill>
                  <a:srgbClr val="5A9BBE"/>
                </a:solidFill>
              </a:rPr>
              <a:t>A </a:t>
            </a:r>
            <a:r>
              <a:rPr lang="de-DE" sz="2200" dirty="0" err="1">
                <a:solidFill>
                  <a:srgbClr val="5A9BBE"/>
                </a:solidFill>
              </a:rPr>
              <a:t>blockchain-based</a:t>
            </a:r>
            <a:r>
              <a:rPr lang="de-DE" sz="2200" dirty="0">
                <a:solidFill>
                  <a:srgbClr val="5A9BBE"/>
                </a:solidFill>
              </a:rPr>
              <a:t> </a:t>
            </a:r>
            <a:r>
              <a:rPr lang="de-DE" sz="2200" dirty="0" err="1">
                <a:solidFill>
                  <a:srgbClr val="5A9BBE"/>
                </a:solidFill>
              </a:rPr>
              <a:t>workflow</a:t>
            </a:r>
            <a:r>
              <a:rPr lang="de-DE" sz="2200" dirty="0">
                <a:solidFill>
                  <a:srgbClr val="5A9BBE"/>
                </a:solidFill>
              </a:rPr>
              <a:t> </a:t>
            </a:r>
            <a:r>
              <a:rPr lang="de-DE" sz="2200" dirty="0" err="1">
                <a:solidFill>
                  <a:srgbClr val="5A9BBE"/>
                </a:solidFill>
              </a:rPr>
              <a:t>tool</a:t>
            </a:r>
            <a:r>
              <a:rPr lang="de-DE" sz="2200" dirty="0">
                <a:solidFill>
                  <a:srgbClr val="5A9BBE"/>
                </a:solidFill>
              </a:rPr>
              <a:t/>
            </a:r>
            <a:br>
              <a:rPr lang="de-DE" sz="2200" dirty="0">
                <a:solidFill>
                  <a:srgbClr val="5A9BBE"/>
                </a:solidFill>
              </a:rPr>
            </a:br>
            <a:r>
              <a:rPr lang="de-DE" sz="2200" dirty="0">
                <a:solidFill>
                  <a:srgbClr val="5A9BBE"/>
                </a:solidFill>
              </a:rPr>
              <a:t>      </a:t>
            </a:r>
            <a:r>
              <a:rPr lang="de-DE" sz="2200" dirty="0" smtClean="0">
                <a:solidFill>
                  <a:srgbClr val="5A9BBE"/>
                </a:solidFill>
              </a:rPr>
              <a:t> </a:t>
            </a:r>
            <a:r>
              <a:rPr lang="de-DE" sz="2200" dirty="0" err="1" smtClean="0">
                <a:solidFill>
                  <a:srgbClr val="5A9BBE"/>
                </a:solidFill>
              </a:rPr>
              <a:t>for</a:t>
            </a:r>
            <a:r>
              <a:rPr lang="de-DE" sz="2200" dirty="0" smtClean="0">
                <a:solidFill>
                  <a:srgbClr val="5A9BBE"/>
                </a:solidFill>
              </a:rPr>
              <a:t> </a:t>
            </a:r>
            <a:r>
              <a:rPr lang="de-DE" sz="2200" dirty="0">
                <a:solidFill>
                  <a:srgbClr val="5A9BBE"/>
                </a:solidFill>
              </a:rPr>
              <a:t>a transparent </a:t>
            </a:r>
            <a:r>
              <a:rPr lang="de-DE" sz="2200" err="1">
                <a:solidFill>
                  <a:srgbClr val="5A9BBE"/>
                </a:solidFill>
              </a:rPr>
              <a:t>and</a:t>
            </a:r>
            <a:r>
              <a:rPr lang="de-DE" sz="2200">
                <a:solidFill>
                  <a:srgbClr val="5A9BBE"/>
                </a:solidFill>
              </a:rPr>
              <a:t> </a:t>
            </a:r>
            <a:r>
              <a:rPr lang="de-DE" sz="2200" smtClean="0">
                <a:solidFill>
                  <a:srgbClr val="5A9BBE"/>
                </a:solidFill>
              </a:rPr>
              <a:t>collaborative</a:t>
            </a:r>
            <a:br>
              <a:rPr lang="de-DE" sz="2200" smtClean="0">
                <a:solidFill>
                  <a:srgbClr val="5A9BBE"/>
                </a:solidFill>
              </a:rPr>
            </a:br>
            <a:r>
              <a:rPr lang="de-DE" sz="2200" smtClean="0">
                <a:solidFill>
                  <a:srgbClr val="5A9BBE"/>
                </a:solidFill>
              </a:rPr>
              <a:t>       use of public funds</a:t>
            </a:r>
            <a:r>
              <a:rPr lang="de-DE" sz="2200" dirty="0">
                <a:solidFill>
                  <a:srgbClr val="5A9BBE"/>
                </a:solidFill>
              </a:rPr>
              <a:t/>
            </a:r>
            <a:br>
              <a:rPr lang="de-DE" sz="2200" dirty="0">
                <a:solidFill>
                  <a:srgbClr val="5A9BBE"/>
                </a:solidFill>
              </a:rPr>
            </a:br>
            <a:r>
              <a:rPr lang="de-DE" sz="2200">
                <a:solidFill>
                  <a:srgbClr val="5A9BBE"/>
                </a:solidFill>
              </a:rPr>
              <a:t>       </a:t>
            </a:r>
            <a:r>
              <a:rPr lang="de-DE" sz="2200" smtClean="0">
                <a:solidFill>
                  <a:srgbClr val="5A9BBE"/>
                </a:solidFill>
              </a:rPr>
              <a:t>   </a:t>
            </a:r>
            <a:r>
              <a:rPr lang="de-DE" sz="2200" smtClean="0">
                <a:solidFill>
                  <a:srgbClr val="5A9BBE"/>
                </a:solidFill>
              </a:rPr>
              <a:t>	</a:t>
            </a:r>
            <a:r>
              <a:rPr lang="de-DE" sz="2200" smtClean="0">
                <a:solidFill>
                  <a:srgbClr val="5A9BBE"/>
                </a:solidFill>
              </a:rPr>
              <a:t/>
            </a:r>
            <a:br>
              <a:rPr lang="de-DE" sz="2200" smtClean="0">
                <a:solidFill>
                  <a:srgbClr val="5A9BBE"/>
                </a:solidFill>
              </a:rPr>
            </a:br>
            <a:r>
              <a:rPr lang="de-DE" sz="2200">
                <a:solidFill>
                  <a:srgbClr val="5A9BBE"/>
                </a:solidFill>
              </a:rPr>
              <a:t> </a:t>
            </a:r>
            <a:r>
              <a:rPr lang="de-DE" sz="2200" smtClean="0">
                <a:solidFill>
                  <a:srgbClr val="5A9BBE"/>
                </a:solidFill>
              </a:rPr>
              <a:t>           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Piet Kleffmann</a:t>
            </a:r>
            <a:b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Assembly of ALIDE</a:t>
            </a:r>
            <a:b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May 2019, Madrid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197"/>
          <a:stretch>
            <a:fillRect/>
          </a:stretch>
        </p:blipFill>
        <p:spPr>
          <a:xfrm>
            <a:off x="236" y="-9947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29705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Selected stakeholder with specific rights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1" y="934752"/>
            <a:ext cx="9906000" cy="590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Easy to use, adaptable workflows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" y="965031"/>
            <a:ext cx="9906000" cy="590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1100572" y="5553236"/>
            <a:ext cx="7344816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08720"/>
            <a:ext cx="9917113" cy="55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47724" y="400688"/>
            <a:ext cx="8569326" cy="343059"/>
          </a:xfrm>
        </p:spPr>
        <p:txBody>
          <a:bodyPr/>
          <a:lstStyle/>
          <a:p>
            <a:r>
              <a:rPr lang="de-DE" smtClean="0"/>
              <a:t>The challenge of donor harmonisation: example Ethiopia 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30" y="2671407"/>
            <a:ext cx="2591956" cy="20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423" y="364186"/>
            <a:ext cx="8569326" cy="343059"/>
          </a:xfrm>
        </p:spPr>
        <p:txBody>
          <a:bodyPr/>
          <a:lstStyle/>
          <a:p>
            <a:r>
              <a:rPr lang="de-DE" smtClean="0"/>
              <a:t>The challenge of partner systems      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89550" y="1669309"/>
            <a:ext cx="1934717" cy="8142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e-DE" sz="1600"/>
          </a:p>
        </p:txBody>
      </p:sp>
      <p:sp>
        <p:nvSpPr>
          <p:cNvPr id="5" name="Textfeld 4"/>
          <p:cNvSpPr txBox="1"/>
          <p:nvPr/>
        </p:nvSpPr>
        <p:spPr>
          <a:xfrm>
            <a:off x="725879" y="3980017"/>
            <a:ext cx="1848544" cy="7887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600" smtClean="0"/>
              <a:t> </a:t>
            </a:r>
            <a:endParaRPr lang="de-DE" sz="1600"/>
          </a:p>
        </p:txBody>
      </p:sp>
      <p:sp>
        <p:nvSpPr>
          <p:cNvPr id="29" name="Textfeld 28"/>
          <p:cNvSpPr txBox="1"/>
          <p:nvPr/>
        </p:nvSpPr>
        <p:spPr>
          <a:xfrm>
            <a:off x="7125607" y="4008001"/>
            <a:ext cx="2330861" cy="56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smtClean="0"/>
              <a:t>High </a:t>
            </a:r>
            <a:r>
              <a:rPr lang="de-DE" sz="1600" err="1" smtClean="0"/>
              <a:t>transaction</a:t>
            </a:r>
            <a:r>
              <a:rPr lang="de-DE" sz="1600" smtClean="0"/>
              <a:t> </a:t>
            </a:r>
            <a:r>
              <a:rPr lang="de-DE" sz="1600" err="1"/>
              <a:t>costs</a:t>
            </a:r>
            <a:endParaRPr lang="de-DE" sz="1600"/>
          </a:p>
        </p:txBody>
      </p:sp>
      <p:sp>
        <p:nvSpPr>
          <p:cNvPr id="30" name="Textfeld 29"/>
          <p:cNvSpPr txBox="1"/>
          <p:nvPr/>
        </p:nvSpPr>
        <p:spPr>
          <a:xfrm>
            <a:off x="7125607" y="1941713"/>
            <a:ext cx="2069434" cy="2733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 smtClean="0"/>
              <a:t>Lack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coordination</a:t>
            </a:r>
            <a:endParaRPr lang="de-DE" sz="1600" dirty="0"/>
          </a:p>
        </p:txBody>
      </p:sp>
      <p:sp>
        <p:nvSpPr>
          <p:cNvPr id="31" name="Textfeld 30"/>
          <p:cNvSpPr txBox="1"/>
          <p:nvPr/>
        </p:nvSpPr>
        <p:spPr>
          <a:xfrm>
            <a:off x="7125607" y="2993711"/>
            <a:ext cx="2180692" cy="513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err="1"/>
              <a:t>Voiding</a:t>
            </a:r>
            <a:r>
              <a:rPr lang="de-DE" sz="1600"/>
              <a:t> </a:t>
            </a:r>
            <a:r>
              <a:rPr lang="de-DE" sz="1600" err="1"/>
              <a:t>subsidiarity</a:t>
            </a:r>
            <a:endParaRPr lang="de-DE" sz="1600"/>
          </a:p>
        </p:txBody>
      </p:sp>
      <p:sp>
        <p:nvSpPr>
          <p:cNvPr id="32" name="Textfeld 31"/>
          <p:cNvSpPr txBox="1"/>
          <p:nvPr/>
        </p:nvSpPr>
        <p:spPr>
          <a:xfrm>
            <a:off x="7125607" y="5002426"/>
            <a:ext cx="2016224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600"/>
              <a:t>Limited Impact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856136" y="1482170"/>
            <a:ext cx="1537455" cy="3669352"/>
            <a:chOff x="2010485" y="1482170"/>
            <a:chExt cx="1537455" cy="3669352"/>
          </a:xfrm>
        </p:grpSpPr>
        <p:sp>
          <p:nvSpPr>
            <p:cNvPr id="8" name="Rechteck 7"/>
            <p:cNvSpPr/>
            <p:nvPr/>
          </p:nvSpPr>
          <p:spPr>
            <a:xfrm>
              <a:off x="2010485" y="1482170"/>
              <a:ext cx="1512168" cy="792088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Public </a:t>
              </a:r>
              <a:r>
                <a:rPr lang="de-DE" sz="1600" err="1">
                  <a:solidFill>
                    <a:schemeClr val="tx1"/>
                  </a:solidFill>
                </a:rPr>
                <a:t>Revenues</a:t>
              </a:r>
              <a:endParaRPr lang="de-DE" sz="160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035772" y="3931312"/>
              <a:ext cx="1512168" cy="792088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Public </a:t>
              </a:r>
              <a:r>
                <a:rPr lang="de-DE" sz="1600" err="1">
                  <a:solidFill>
                    <a:schemeClr val="tx1"/>
                  </a:solidFill>
                </a:rPr>
                <a:t>Expenditure</a:t>
              </a:r>
              <a:endParaRPr lang="de-DE" sz="160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035772" y="2721182"/>
              <a:ext cx="1512168" cy="792088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Public Budget</a:t>
              </a:r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2658557" y="2295084"/>
              <a:ext cx="216024" cy="392658"/>
            </a:xfrm>
            <a:prstGeom prst="downArrow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34" name="Pfeil nach unten 33"/>
            <p:cNvSpPr/>
            <p:nvPr/>
          </p:nvSpPr>
          <p:spPr>
            <a:xfrm>
              <a:off x="2658557" y="3551844"/>
              <a:ext cx="216024" cy="392658"/>
            </a:xfrm>
            <a:prstGeom prst="downArrow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35" name="Pfeil nach unten 34"/>
            <p:cNvSpPr/>
            <p:nvPr/>
          </p:nvSpPr>
          <p:spPr>
            <a:xfrm>
              <a:off x="2658881" y="4758864"/>
              <a:ext cx="216024" cy="392658"/>
            </a:xfrm>
            <a:prstGeom prst="downArrow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335318" y="1000533"/>
            <a:ext cx="1529680" cy="4573276"/>
            <a:chOff x="4674781" y="1482170"/>
            <a:chExt cx="1529680" cy="4573276"/>
          </a:xfrm>
          <a:solidFill>
            <a:srgbClr val="A0C3D7">
              <a:alpha val="50000"/>
            </a:srgbClr>
          </a:solidFill>
        </p:grpSpPr>
        <p:sp>
          <p:nvSpPr>
            <p:cNvPr id="44" name="Rechteck 43"/>
            <p:cNvSpPr/>
            <p:nvPr/>
          </p:nvSpPr>
          <p:spPr>
            <a:xfrm>
              <a:off x="4692293" y="1482170"/>
              <a:ext cx="1512168" cy="792088"/>
            </a:xfrm>
            <a:prstGeom prst="rect">
              <a:avLst/>
            </a:prstGeom>
            <a:solidFill>
              <a:srgbClr val="E4EEF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4674781" y="2721182"/>
              <a:ext cx="1512168" cy="792088"/>
            </a:xfrm>
            <a:prstGeom prst="rect">
              <a:avLst/>
            </a:prstGeom>
            <a:solidFill>
              <a:srgbClr val="E4EEF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4674781" y="3944502"/>
              <a:ext cx="1512168" cy="792088"/>
            </a:xfrm>
            <a:prstGeom prst="rect">
              <a:avLst/>
            </a:prstGeom>
            <a:solidFill>
              <a:srgbClr val="E4EEF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781" y="5151522"/>
              <a:ext cx="1512168" cy="903924"/>
            </a:xfrm>
            <a:prstGeom prst="rect">
              <a:avLst/>
            </a:prstGeom>
            <a:grpFill/>
          </p:spPr>
        </p:pic>
        <p:sp>
          <p:nvSpPr>
            <p:cNvPr id="48" name="Pfeil nach unten 47"/>
            <p:cNvSpPr/>
            <p:nvPr/>
          </p:nvSpPr>
          <p:spPr>
            <a:xfrm>
              <a:off x="5322853" y="2295084"/>
              <a:ext cx="216024" cy="392658"/>
            </a:xfrm>
            <a:prstGeom prst="down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49" name="Pfeil nach unten 48"/>
            <p:cNvSpPr/>
            <p:nvPr/>
          </p:nvSpPr>
          <p:spPr>
            <a:xfrm>
              <a:off x="5323427" y="3538654"/>
              <a:ext cx="216024" cy="392658"/>
            </a:xfrm>
            <a:prstGeom prst="down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50" name="Pfeil nach unten 49"/>
            <p:cNvSpPr/>
            <p:nvPr/>
          </p:nvSpPr>
          <p:spPr>
            <a:xfrm>
              <a:off x="5322853" y="4758864"/>
              <a:ext cx="216024" cy="392658"/>
            </a:xfrm>
            <a:prstGeom prst="down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4556956" y="1265206"/>
            <a:ext cx="1529680" cy="4573276"/>
            <a:chOff x="4674781" y="1482170"/>
            <a:chExt cx="1529680" cy="4573276"/>
          </a:xfrm>
          <a:solidFill>
            <a:srgbClr val="A0C3D7">
              <a:alpha val="50000"/>
            </a:srgbClr>
          </a:solidFill>
        </p:grpSpPr>
        <p:sp>
          <p:nvSpPr>
            <p:cNvPr id="52" name="Rechteck 51"/>
            <p:cNvSpPr/>
            <p:nvPr/>
          </p:nvSpPr>
          <p:spPr>
            <a:xfrm>
              <a:off x="4692293" y="1482170"/>
              <a:ext cx="1512168" cy="792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>
              <a:off x="4674781" y="2721182"/>
              <a:ext cx="1512168" cy="792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4674781" y="3944502"/>
              <a:ext cx="1512168" cy="792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781" y="5151522"/>
              <a:ext cx="1512168" cy="903924"/>
            </a:xfrm>
            <a:prstGeom prst="rect">
              <a:avLst/>
            </a:prstGeom>
            <a:grpFill/>
          </p:spPr>
        </p:pic>
        <p:sp>
          <p:nvSpPr>
            <p:cNvPr id="56" name="Pfeil nach unten 55"/>
            <p:cNvSpPr/>
            <p:nvPr/>
          </p:nvSpPr>
          <p:spPr>
            <a:xfrm>
              <a:off x="5322853" y="2295084"/>
              <a:ext cx="216024" cy="392658"/>
            </a:xfrm>
            <a:prstGeom prst="down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57" name="Pfeil nach unten 56"/>
            <p:cNvSpPr/>
            <p:nvPr/>
          </p:nvSpPr>
          <p:spPr>
            <a:xfrm>
              <a:off x="5323427" y="3538654"/>
              <a:ext cx="216024" cy="392658"/>
            </a:xfrm>
            <a:prstGeom prst="down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58" name="Pfeil nach unten 57"/>
            <p:cNvSpPr/>
            <p:nvPr/>
          </p:nvSpPr>
          <p:spPr>
            <a:xfrm>
              <a:off x="5322853" y="4758864"/>
              <a:ext cx="216024" cy="392658"/>
            </a:xfrm>
            <a:prstGeom prst="down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521596" y="1545669"/>
            <a:ext cx="1529680" cy="4573276"/>
            <a:chOff x="4674781" y="1482170"/>
            <a:chExt cx="1529680" cy="4573276"/>
          </a:xfrm>
        </p:grpSpPr>
        <p:sp>
          <p:nvSpPr>
            <p:cNvPr id="21" name="Rechteck 20"/>
            <p:cNvSpPr/>
            <p:nvPr/>
          </p:nvSpPr>
          <p:spPr>
            <a:xfrm>
              <a:off x="4692293" y="1482170"/>
              <a:ext cx="1512168" cy="792088"/>
            </a:xfrm>
            <a:prstGeom prst="rect">
              <a:avLst/>
            </a:prstGeom>
            <a:solidFill>
              <a:srgbClr val="A0C3D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</a:rPr>
                <a:t>Donor</a:t>
              </a:r>
              <a:r>
                <a:rPr lang="de-DE" sz="1600">
                  <a:solidFill>
                    <a:schemeClr val="tx1"/>
                  </a:solidFill>
                </a:rPr>
                <a:t> Support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4674781" y="2721182"/>
              <a:ext cx="1512168" cy="792088"/>
            </a:xfrm>
            <a:prstGeom prst="rect">
              <a:avLst/>
            </a:prstGeom>
            <a:solidFill>
              <a:srgbClr val="A0C3D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Project Budget 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4674781" y="3944502"/>
              <a:ext cx="1512168" cy="792088"/>
            </a:xfrm>
            <a:prstGeom prst="rect">
              <a:avLst/>
            </a:prstGeom>
            <a:solidFill>
              <a:srgbClr val="A0C3D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Project </a:t>
              </a:r>
              <a:r>
                <a:rPr lang="de-DE" sz="1600" err="1">
                  <a:solidFill>
                    <a:schemeClr val="tx1"/>
                  </a:solidFill>
                </a:rPr>
                <a:t>Expenditure</a:t>
              </a:r>
              <a:endParaRPr lang="de-DE" sz="1600">
                <a:solidFill>
                  <a:schemeClr val="tx1"/>
                </a:solidFill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781" y="5151522"/>
              <a:ext cx="1512168" cy="903924"/>
            </a:xfrm>
            <a:prstGeom prst="rect">
              <a:avLst/>
            </a:prstGeom>
          </p:spPr>
        </p:pic>
        <p:sp>
          <p:nvSpPr>
            <p:cNvPr id="11" name="Pfeil nach unten 10"/>
            <p:cNvSpPr/>
            <p:nvPr/>
          </p:nvSpPr>
          <p:spPr>
            <a:xfrm>
              <a:off x="5322853" y="2295084"/>
              <a:ext cx="216024" cy="392658"/>
            </a:xfrm>
            <a:prstGeom prst="downArrow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25" name="Pfeil nach unten 24"/>
            <p:cNvSpPr/>
            <p:nvPr/>
          </p:nvSpPr>
          <p:spPr>
            <a:xfrm>
              <a:off x="5323427" y="3538654"/>
              <a:ext cx="216024" cy="392658"/>
            </a:xfrm>
            <a:prstGeom prst="downArrow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27" name="Pfeil nach unten 26"/>
            <p:cNvSpPr/>
            <p:nvPr/>
          </p:nvSpPr>
          <p:spPr>
            <a:xfrm>
              <a:off x="5322853" y="4758864"/>
              <a:ext cx="216024" cy="392658"/>
            </a:xfrm>
            <a:prstGeom prst="downArrow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sp>
        <p:nvSpPr>
          <p:cNvPr id="60" name="Pfeil nach unten 59"/>
          <p:cNvSpPr/>
          <p:nvPr/>
        </p:nvSpPr>
        <p:spPr>
          <a:xfrm rot="2880000">
            <a:off x="2875812" y="2109327"/>
            <a:ext cx="216415" cy="1275464"/>
          </a:xfrm>
          <a:prstGeom prst="downArrow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2783024" y="1103289"/>
            <a:ext cx="1512168" cy="2733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err="1" smtClean="0"/>
              <a:t>Fiduciary</a:t>
            </a:r>
            <a:r>
              <a:rPr lang="de-DE" sz="1600" smtClean="0"/>
              <a:t> </a:t>
            </a:r>
            <a:r>
              <a:rPr lang="de-DE" sz="1600" err="1" smtClean="0"/>
              <a:t>risks</a:t>
            </a:r>
            <a:endParaRPr lang="de-DE" sz="160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2863624" y="2430158"/>
            <a:ext cx="240789" cy="601475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2673117" y="2687742"/>
            <a:ext cx="621804" cy="75987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692860" y="6345324"/>
            <a:ext cx="6076800" cy="180739"/>
          </a:xfrm>
        </p:spPr>
        <p:txBody>
          <a:bodyPr/>
          <a:lstStyle/>
          <a:p>
            <a:pPr algn="r"/>
            <a:fld id="{47FD5603-EF7E-4E10-905A-27EE62B3FF66}" type="slidenum">
              <a:rPr lang="de-DE" smtClean="0"/>
              <a:pPr algn="r"/>
              <a:t>3</a:t>
            </a:fld>
            <a:endParaRPr lang="de-DE"/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0" y="5215021"/>
            <a:ext cx="1512168" cy="9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challenge of communication and data</a:t>
            </a:r>
            <a:endParaRPr lang="de-DE"/>
          </a:p>
        </p:txBody>
      </p:sp>
      <p:sp>
        <p:nvSpPr>
          <p:cNvPr id="132" name="Rechteck 131"/>
          <p:cNvSpPr/>
          <p:nvPr/>
        </p:nvSpPr>
        <p:spPr>
          <a:xfrm>
            <a:off x="5008345" y="1303657"/>
            <a:ext cx="3451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smtClean="0"/>
              <a:t>Unequal </a:t>
            </a:r>
            <a:r>
              <a:rPr lang="en-US" sz="1400" dirty="0" smtClean="0"/>
              <a:t>information level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smtClean="0"/>
              <a:t>Random and scattered filing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Redundant structures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smtClean="0"/>
              <a:t>Diverging data </a:t>
            </a:r>
            <a:endParaRPr lang="en-US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smtClean="0"/>
              <a:t>No real-time data</a:t>
            </a:r>
            <a:endParaRPr lang="en-US" sz="1400" dirty="0" smtClean="0"/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>
            <a:off x="2180694" y="3284984"/>
            <a:ext cx="5580678" cy="0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 flipH="1" flipV="1">
            <a:off x="2708022" y="4452283"/>
            <a:ext cx="4575917" cy="1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 flipH="1" flipV="1">
            <a:off x="2708022" y="4549247"/>
            <a:ext cx="2713030" cy="274830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 flipH="1">
            <a:off x="2708022" y="3438927"/>
            <a:ext cx="5053349" cy="899278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2180694" y="3382081"/>
            <a:ext cx="5103244" cy="935197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Gerade Verbindung mit Pfeil 35"/>
          <p:cNvCxnSpPr/>
          <p:nvPr/>
        </p:nvCxnSpPr>
        <p:spPr bwMode="auto">
          <a:xfrm flipH="1">
            <a:off x="4484948" y="4998793"/>
            <a:ext cx="788816" cy="0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H="1">
            <a:off x="6267790" y="3653257"/>
            <a:ext cx="1718471" cy="1102051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Gerade Verbindung mit Pfeil 43"/>
          <p:cNvCxnSpPr/>
          <p:nvPr/>
        </p:nvCxnSpPr>
        <p:spPr bwMode="auto">
          <a:xfrm>
            <a:off x="8103350" y="3717084"/>
            <a:ext cx="0" cy="296275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 flipH="1" flipV="1">
            <a:off x="2180694" y="3649618"/>
            <a:ext cx="1494164" cy="1174459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Gerade Verbindung mit Pfeil 53"/>
          <p:cNvCxnSpPr/>
          <p:nvPr/>
        </p:nvCxnSpPr>
        <p:spPr bwMode="auto">
          <a:xfrm flipH="1">
            <a:off x="6825208" y="4558155"/>
            <a:ext cx="393890" cy="270030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H="1" flipV="1">
            <a:off x="2180694" y="3525649"/>
            <a:ext cx="3553852" cy="1265842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 flipH="1">
            <a:off x="3908728" y="3554907"/>
            <a:ext cx="3996602" cy="1269170"/>
          </a:xfrm>
          <a:prstGeom prst="straightConnector1">
            <a:avLst/>
          </a:prstGeom>
          <a:noFill/>
          <a:ln w="25400" algn="ctr">
            <a:solidFill>
              <a:srgbClr val="00B050">
                <a:alpha val="72000"/>
              </a:srgbClr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3296816" y="5706558"/>
            <a:ext cx="3240360" cy="0"/>
          </a:xfrm>
          <a:prstGeom prst="straightConnector1">
            <a:avLst/>
          </a:prstGeom>
          <a:noFill/>
          <a:ln w="25400" algn="ctr">
            <a:solidFill>
              <a:schemeClr val="tx1">
                <a:alpha val="72000"/>
              </a:schemeClr>
            </a:solidFill>
            <a:prstDash val="sysDash"/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93487" y="6345324"/>
            <a:ext cx="6076800" cy="180739"/>
          </a:xfrm>
        </p:spPr>
        <p:txBody>
          <a:bodyPr/>
          <a:lstStyle/>
          <a:p>
            <a:pPr algn="r"/>
            <a:fld id="{B19FE09A-E170-4BAD-9160-A38C927F474D}" type="slidenum">
              <a:rPr lang="de-DE" smtClean="0"/>
              <a:pPr algn="r"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08728" y="5851668"/>
            <a:ext cx="3053263" cy="358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smtClean="0"/>
              <a:t>Disjunct data systems</a:t>
            </a:r>
            <a:endParaRPr lang="de-DE" sz="1600" dirty="0" err="1" smtClean="0"/>
          </a:p>
        </p:txBody>
      </p:sp>
      <p:sp>
        <p:nvSpPr>
          <p:cNvPr id="48" name="Abgerundetes Rechteck 47"/>
          <p:cNvSpPr/>
          <p:nvPr/>
        </p:nvSpPr>
        <p:spPr>
          <a:xfrm>
            <a:off x="2972780" y="4874821"/>
            <a:ext cx="1404156" cy="678415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Donor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1214557" y="4210039"/>
            <a:ext cx="1404156" cy="678415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Donor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740532" y="2919283"/>
            <a:ext cx="1404156" cy="678415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Donor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5421052" y="4874821"/>
            <a:ext cx="1404156" cy="678415"/>
          </a:xfrm>
          <a:prstGeom prst="roundRect">
            <a:avLst/>
          </a:prstGeom>
          <a:solidFill>
            <a:srgbClr val="D99B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Central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Bank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7941332" y="2919283"/>
            <a:ext cx="1404156" cy="678415"/>
          </a:xfrm>
          <a:prstGeom prst="roundRect">
            <a:avLst/>
          </a:prstGeom>
          <a:solidFill>
            <a:srgbClr val="D99B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Ministry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Finance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2" name="Abgerundetes Rechteck 61"/>
          <p:cNvSpPr/>
          <p:nvPr/>
        </p:nvSpPr>
        <p:spPr>
          <a:xfrm>
            <a:off x="7401272" y="4113076"/>
            <a:ext cx="1404156" cy="678415"/>
          </a:xfrm>
          <a:prstGeom prst="roundRect">
            <a:avLst/>
          </a:prstGeom>
          <a:solidFill>
            <a:srgbClr val="D99B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smtClean="0">
                <a:solidFill>
                  <a:schemeClr val="tx1"/>
                </a:solidFill>
              </a:rPr>
              <a:t>Ministry of Education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lef\Pictures\Afrika2016_JonasWresch_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65" y="1224023"/>
            <a:ext cx="2453697" cy="16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31" y="3438927"/>
            <a:ext cx="556314" cy="55631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29" y="4558155"/>
            <a:ext cx="540060" cy="54006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6" y="4718132"/>
            <a:ext cx="582204" cy="582204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9" y="3382081"/>
            <a:ext cx="542353" cy="542353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5" y="5408416"/>
            <a:ext cx="572933" cy="572933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14" y="5385065"/>
            <a:ext cx="596284" cy="5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15" y="1444745"/>
            <a:ext cx="3896075" cy="3311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476" y="327931"/>
            <a:ext cx="8569326" cy="343059"/>
          </a:xfrm>
        </p:spPr>
        <p:txBody>
          <a:bodyPr/>
          <a:lstStyle/>
          <a:p>
            <a:r>
              <a:rPr lang="de-DE" dirty="0" smtClean="0"/>
              <a:t>TruBudget: a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expenditure</a:t>
            </a:r>
            <a:r>
              <a:rPr lang="de-DE" dirty="0" smtClean="0"/>
              <a:t> </a:t>
            </a:r>
            <a:r>
              <a:rPr lang="de-DE" dirty="0" err="1"/>
              <a:t>control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168239" y="1661127"/>
            <a:ext cx="3140883" cy="459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b="1" smtClean="0"/>
              <a:t>TruBudget</a:t>
            </a:r>
            <a:r>
              <a:rPr lang="de-DE" sz="1600" smtClean="0"/>
              <a:t> Platform</a:t>
            </a:r>
            <a:endParaRPr lang="de-DE" sz="1600"/>
          </a:p>
          <a:p>
            <a:pPr algn="r"/>
            <a:endParaRPr lang="de-DE" sz="1200"/>
          </a:p>
        </p:txBody>
      </p:sp>
      <p:sp>
        <p:nvSpPr>
          <p:cNvPr id="3" name="Rechteck 2"/>
          <p:cNvSpPr/>
          <p:nvPr/>
        </p:nvSpPr>
        <p:spPr>
          <a:xfrm>
            <a:off x="3151843" y="1942759"/>
            <a:ext cx="3268617" cy="1741409"/>
          </a:xfrm>
          <a:prstGeom prst="rect">
            <a:avLst/>
          </a:prstGeom>
          <a:solidFill>
            <a:schemeClr val="bg1">
              <a:alpha val="68000"/>
            </a:schemeClr>
          </a:solid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err="1" smtClean="0">
                <a:solidFill>
                  <a:schemeClr val="tx1"/>
                </a:solidFill>
              </a:rPr>
              <a:t>Allocation</a:t>
            </a:r>
            <a:r>
              <a:rPr lang="de-DE" sz="1200" smtClean="0">
                <a:solidFill>
                  <a:schemeClr val="tx1"/>
                </a:solidFill>
              </a:rPr>
              <a:t> 	     </a:t>
            </a:r>
            <a:r>
              <a:rPr lang="de-DE" sz="1200" err="1" smtClean="0">
                <a:solidFill>
                  <a:srgbClr val="C80037"/>
                </a:solidFill>
              </a:rPr>
              <a:t>budget</a:t>
            </a:r>
            <a:r>
              <a:rPr lang="de-DE" sz="1200" smtClean="0">
                <a:solidFill>
                  <a:srgbClr val="C80037"/>
                </a:solidFill>
              </a:rPr>
              <a:t> </a:t>
            </a:r>
            <a:r>
              <a:rPr lang="de-DE" sz="1200" err="1" smtClean="0">
                <a:solidFill>
                  <a:srgbClr val="C80037"/>
                </a:solidFill>
              </a:rPr>
              <a:t>lines</a:t>
            </a:r>
            <a:endParaRPr lang="de-DE" sz="1200">
              <a:solidFill>
                <a:srgbClr val="C80037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200" smtClean="0">
                <a:solidFill>
                  <a:srgbClr val="C80037"/>
                </a:solidFill>
              </a:rPr>
              <a:t>	     projects </a:t>
            </a:r>
            <a:br>
              <a:rPr lang="de-DE" sz="1200" smtClean="0">
                <a:solidFill>
                  <a:srgbClr val="C80037"/>
                </a:solidFill>
              </a:rPr>
            </a:br>
            <a:r>
              <a:rPr lang="de-DE" sz="1200" smtClean="0">
                <a:solidFill>
                  <a:srgbClr val="C80037"/>
                </a:solidFill>
              </a:rPr>
              <a:t>                          sub-projects</a:t>
            </a:r>
          </a:p>
          <a:p>
            <a:r>
              <a:rPr lang="de-DE" sz="1200" smtClean="0">
                <a:solidFill>
                  <a:schemeClr val="tx1"/>
                </a:solidFill>
              </a:rPr>
              <a:t>Implementation  </a:t>
            </a:r>
            <a:r>
              <a:rPr lang="de-DE" sz="1200" err="1" smtClean="0">
                <a:solidFill>
                  <a:srgbClr val="C80037"/>
                </a:solidFill>
              </a:rPr>
              <a:t>tender</a:t>
            </a:r>
            <a:endParaRPr lang="de-DE" sz="1200" smtClean="0">
              <a:solidFill>
                <a:srgbClr val="C80037"/>
              </a:solidFill>
            </a:endParaRPr>
          </a:p>
          <a:p>
            <a:r>
              <a:rPr lang="de-DE" sz="1200">
                <a:solidFill>
                  <a:srgbClr val="C80037"/>
                </a:solidFill>
              </a:rPr>
              <a:t>	</a:t>
            </a:r>
            <a:r>
              <a:rPr lang="de-DE" sz="1200" smtClean="0">
                <a:solidFill>
                  <a:srgbClr val="C80037"/>
                </a:solidFill>
              </a:rPr>
              <a:t>     </a:t>
            </a:r>
            <a:r>
              <a:rPr lang="de-DE" sz="1200" err="1" smtClean="0">
                <a:solidFill>
                  <a:srgbClr val="C80037"/>
                </a:solidFill>
              </a:rPr>
              <a:t>contracts</a:t>
            </a:r>
            <a:endParaRPr lang="de-DE" sz="1200" smtClean="0">
              <a:solidFill>
                <a:srgbClr val="C80037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rgbClr val="C80037"/>
                </a:solidFill>
              </a:rPr>
              <a:t>	</a:t>
            </a:r>
            <a:r>
              <a:rPr lang="de-DE" sz="1200" smtClean="0">
                <a:solidFill>
                  <a:srgbClr val="C80037"/>
                </a:solidFill>
              </a:rPr>
              <a:t>     </a:t>
            </a:r>
            <a:r>
              <a:rPr lang="de-DE" sz="1200" err="1" smtClean="0">
                <a:solidFill>
                  <a:srgbClr val="C80037"/>
                </a:solidFill>
              </a:rPr>
              <a:t>reports</a:t>
            </a:r>
            <a:endParaRPr lang="de-DE" sz="1200" smtClean="0">
              <a:solidFill>
                <a:srgbClr val="C80037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200" err="1" smtClean="0">
                <a:solidFill>
                  <a:schemeClr val="tx1"/>
                </a:solidFill>
              </a:rPr>
              <a:t>Disbursements</a:t>
            </a:r>
            <a:r>
              <a:rPr lang="de-DE" sz="1200" smtClean="0">
                <a:solidFill>
                  <a:schemeClr val="tx1"/>
                </a:solidFill>
              </a:rPr>
              <a:t>   </a:t>
            </a:r>
            <a:r>
              <a:rPr lang="de-DE" sz="1200" err="1" smtClean="0">
                <a:solidFill>
                  <a:srgbClr val="C80037"/>
                </a:solidFill>
              </a:rPr>
              <a:t>payments</a:t>
            </a:r>
            <a:endParaRPr lang="de-DE" sz="1200" smtClean="0">
              <a:solidFill>
                <a:srgbClr val="C80037"/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>
            <a:off x="5701753" y="2366277"/>
            <a:ext cx="252028" cy="1119122"/>
          </a:xfrm>
          <a:prstGeom prst="downArrow">
            <a:avLst/>
          </a:prstGeom>
          <a:solidFill>
            <a:srgbClr val="C00000">
              <a:alpha val="54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 smtClean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576569" y="2060945"/>
            <a:ext cx="732553" cy="2856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200" err="1" smtClean="0"/>
              <a:t>workflow</a:t>
            </a:r>
            <a:endParaRPr lang="de-DE" sz="12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692673" y="6363575"/>
            <a:ext cx="6076800" cy="180739"/>
          </a:xfrm>
        </p:spPr>
        <p:txBody>
          <a:bodyPr/>
          <a:lstStyle/>
          <a:p>
            <a:pPr algn="r"/>
            <a:fld id="{9846121D-1071-418C-8094-E84D8DBBE75A}" type="slidenum">
              <a:rPr lang="de-DE" smtClean="0"/>
              <a:pPr algn="r"/>
              <a:t>5</a:t>
            </a:fld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2972780" y="4874821"/>
            <a:ext cx="1404156" cy="678415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Donor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1122963" y="4208042"/>
            <a:ext cx="1404156" cy="678415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Donor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740532" y="2919283"/>
            <a:ext cx="1404156" cy="678415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Donor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7" name="Abgerundetes Rechteck 66"/>
          <p:cNvSpPr/>
          <p:nvPr/>
        </p:nvSpPr>
        <p:spPr>
          <a:xfrm>
            <a:off x="5421052" y="4874821"/>
            <a:ext cx="1404156" cy="678415"/>
          </a:xfrm>
          <a:prstGeom prst="roundRect">
            <a:avLst/>
          </a:prstGeom>
          <a:solidFill>
            <a:srgbClr val="D99B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Central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Bank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8" name="Abgerundetes Rechteck 67"/>
          <p:cNvSpPr/>
          <p:nvPr/>
        </p:nvSpPr>
        <p:spPr>
          <a:xfrm>
            <a:off x="7941332" y="2919283"/>
            <a:ext cx="1404156" cy="678415"/>
          </a:xfrm>
          <a:prstGeom prst="roundRect">
            <a:avLst/>
          </a:prstGeom>
          <a:solidFill>
            <a:srgbClr val="D99B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Ministry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Finance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7401272" y="4113076"/>
            <a:ext cx="1404156" cy="678415"/>
          </a:xfrm>
          <a:prstGeom prst="roundRect">
            <a:avLst/>
          </a:prstGeom>
          <a:solidFill>
            <a:srgbClr val="D99B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smtClean="0">
                <a:solidFill>
                  <a:schemeClr val="tx1"/>
                </a:solidFill>
              </a:rPr>
              <a:t>Ministry of Education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6" y="2508642"/>
            <a:ext cx="542353" cy="542353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1" y="4595355"/>
            <a:ext cx="582204" cy="582204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38" y="5358692"/>
            <a:ext cx="596284" cy="59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06" y="5358692"/>
            <a:ext cx="572933" cy="572933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4616427"/>
            <a:ext cx="540060" cy="54006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23" y="2505671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20552" y="980728"/>
            <a:ext cx="8640960" cy="52565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de-DE" sz="160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err="1" smtClean="0"/>
              <a:t>TruBudget</a:t>
            </a:r>
            <a:r>
              <a:rPr lang="de-DE" sz="2800" smtClean="0"/>
              <a:t> assets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5493" y="1484784"/>
            <a:ext cx="7902317" cy="460851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100" b="0" smtClean="0"/>
              <a:t>	</a:t>
            </a:r>
            <a:r>
              <a:rPr lang="de-DE" sz="1800" b="0" smtClean="0"/>
              <a:t>control </a:t>
            </a:r>
            <a:r>
              <a:rPr lang="de-DE" sz="1800" b="0" dirty="0" err="1"/>
              <a:t>the</a:t>
            </a:r>
            <a:r>
              <a:rPr lang="de-DE" sz="1800" b="0" dirty="0"/>
              <a:t> </a:t>
            </a:r>
            <a:r>
              <a:rPr lang="de-DE" sz="1800" b="0" dirty="0" err="1"/>
              <a:t>use</a:t>
            </a:r>
            <a:r>
              <a:rPr lang="de-DE" sz="1800" b="0" dirty="0"/>
              <a:t> </a:t>
            </a:r>
            <a:r>
              <a:rPr lang="de-DE" sz="1800" b="0" dirty="0" err="1"/>
              <a:t>of</a:t>
            </a:r>
            <a:r>
              <a:rPr lang="de-DE" sz="1800" b="0" dirty="0"/>
              <a:t> </a:t>
            </a:r>
            <a:r>
              <a:rPr lang="de-DE" sz="1800" b="0" dirty="0" err="1"/>
              <a:t>external</a:t>
            </a:r>
            <a:r>
              <a:rPr lang="de-DE" sz="1800" b="0" dirty="0"/>
              <a:t> </a:t>
            </a:r>
            <a:r>
              <a:rPr lang="de-DE" sz="1800" b="0" dirty="0" err="1" smtClean="0"/>
              <a:t>funds</a:t>
            </a:r>
            <a:r>
              <a:rPr lang="de-DE" sz="1800" b="0" dirty="0" smtClean="0"/>
              <a:t/>
            </a:r>
            <a:br>
              <a:rPr lang="de-DE" sz="1800" b="0" dirty="0" smtClean="0"/>
            </a:br>
            <a:endParaRPr lang="de-DE" sz="1800" b="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smtClean="0"/>
              <a:t>	channel </a:t>
            </a:r>
            <a:r>
              <a:rPr lang="de-DE" sz="1800" b="0" dirty="0" err="1"/>
              <a:t>donor</a:t>
            </a:r>
            <a:r>
              <a:rPr lang="de-DE" sz="1800" b="0" dirty="0"/>
              <a:t> </a:t>
            </a:r>
            <a:r>
              <a:rPr lang="de-DE" sz="1800" b="0" dirty="0" err="1"/>
              <a:t>funds</a:t>
            </a:r>
            <a:r>
              <a:rPr lang="de-DE" sz="1800" b="0" dirty="0"/>
              <a:t> </a:t>
            </a:r>
            <a:r>
              <a:rPr lang="de-DE" sz="1800" b="0" dirty="0" err="1" smtClean="0"/>
              <a:t>through</a:t>
            </a:r>
            <a:r>
              <a:rPr lang="de-DE" sz="1800" b="0" dirty="0" smtClean="0"/>
              <a:t> national </a:t>
            </a:r>
            <a:r>
              <a:rPr lang="de-DE" sz="1800" b="0" dirty="0" err="1" smtClean="0"/>
              <a:t>budget</a:t>
            </a:r>
            <a:endParaRPr lang="de-DE" sz="1800" b="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sz="1800" b="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smtClean="0"/>
              <a:t>	get </a:t>
            </a:r>
            <a:r>
              <a:rPr lang="de-DE" sz="1800" b="0" dirty="0" smtClean="0"/>
              <a:t>real-time </a:t>
            </a:r>
            <a:r>
              <a:rPr lang="de-DE" sz="1800" b="0" dirty="0" err="1" smtClean="0"/>
              <a:t>information</a:t>
            </a:r>
            <a:r>
              <a:rPr lang="de-DE" sz="1800" b="0" dirty="0" smtClean="0"/>
              <a:t> on </a:t>
            </a:r>
            <a:r>
              <a:rPr lang="de-DE" sz="1800" b="0" dirty="0" err="1" smtClean="0"/>
              <a:t>use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</a:t>
            </a:r>
            <a:r>
              <a:rPr lang="de-DE" sz="1800" b="0" err="1" smtClean="0"/>
              <a:t>donor</a:t>
            </a:r>
            <a:r>
              <a:rPr lang="de-DE" sz="1800" b="0" smtClean="0"/>
              <a:t> funds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800" b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smtClean="0"/>
              <a:t>	improve </a:t>
            </a:r>
            <a:r>
              <a:rPr lang="de-DE" sz="1800" b="0"/>
              <a:t>communication and simplify </a:t>
            </a:r>
            <a:r>
              <a:rPr lang="de-DE" sz="1800" b="0" smtClean="0"/>
              <a:t>decision-making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smtClean="0"/>
              <a:t>	improve </a:t>
            </a:r>
            <a:r>
              <a:rPr lang="de-DE" sz="1800" b="0" dirty="0" err="1" smtClean="0"/>
              <a:t>budget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planning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and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macro-economic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analysis</a:t>
            </a:r>
            <a:endParaRPr lang="de-DE" sz="1800" b="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sz="1800" b="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smtClean="0"/>
              <a:t>	significantly </a:t>
            </a:r>
            <a:r>
              <a:rPr lang="de-DE" sz="1800" b="0" dirty="0" err="1" smtClean="0"/>
              <a:t>reduce</a:t>
            </a:r>
            <a:r>
              <a:rPr lang="de-DE" sz="1800" b="0" dirty="0" smtClean="0"/>
              <a:t> </a:t>
            </a:r>
            <a:r>
              <a:rPr lang="de-DE" sz="1800" b="0" err="1"/>
              <a:t>transaction</a:t>
            </a:r>
            <a:r>
              <a:rPr lang="de-DE" sz="1800" b="0"/>
              <a:t> </a:t>
            </a:r>
            <a:r>
              <a:rPr lang="de-DE" sz="1800" b="0" smtClean="0"/>
              <a:t>costs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8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smtClean="0"/>
              <a:t>… </a:t>
            </a:r>
            <a:r>
              <a:rPr lang="de-DE" sz="1800" b="0" dirty="0" err="1" smtClean="0"/>
              <a:t>while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keeping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your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running</a:t>
            </a:r>
            <a:r>
              <a:rPr lang="de-DE" sz="1800" b="0" dirty="0" smtClean="0"/>
              <a:t> IT-systems!</a:t>
            </a:r>
            <a:endParaRPr lang="de-DE" sz="1800" dirty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92860" y="6381328"/>
            <a:ext cx="6076800" cy="180739"/>
          </a:xfrm>
        </p:spPr>
        <p:txBody>
          <a:bodyPr/>
          <a:lstStyle/>
          <a:p>
            <a:pPr algn="r"/>
            <a:fld id="{40FEA280-C340-47F3-8DB5-7CB6AD963CE6}" type="slidenum">
              <a:rPr lang="de-DE" smtClean="0"/>
              <a:pPr algn="r"/>
              <a:t>6</a:t>
            </a:fld>
            <a:endParaRPr lang="de-DE" dirty="0"/>
          </a:p>
        </p:txBody>
      </p:sp>
      <p:pic>
        <p:nvPicPr>
          <p:cNvPr id="9" name="Picture 2" descr="C:\Users\SX53\Downloads\passage-of-t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86" y="2775055"/>
            <a:ext cx="376485" cy="37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X53\Downloads\mon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73" y="4908190"/>
            <a:ext cx="417731" cy="4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X53\Downloads\shie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80" y="2096554"/>
            <a:ext cx="334141" cy="3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X53\Downloads\calend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86" y="4221088"/>
            <a:ext cx="406425" cy="4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X53\Downloads\ship-steering-whe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0" y="1466998"/>
            <a:ext cx="413643" cy="41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SX53\Downloads\speech-bubb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16" y="3499973"/>
            <a:ext cx="434355" cy="4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054"/>
            <a:ext cx="9144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4545124"/>
            <a:ext cx="1152128" cy="2373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28" y="1734702"/>
            <a:ext cx="1225308" cy="6126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0" y="3893103"/>
            <a:ext cx="1250529" cy="4720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4" y="1620846"/>
            <a:ext cx="668892" cy="242942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5143430" y="3189031"/>
            <a:ext cx="983450" cy="4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600" dirty="0" smtClean="0"/>
              <a:t>Ethiopia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597799" y="2035129"/>
            <a:ext cx="983450" cy="4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600" dirty="0" smtClean="0"/>
              <a:t>Georgia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924326" y="288535"/>
            <a:ext cx="9280690" cy="301844"/>
          </a:xfrm>
        </p:spPr>
        <p:txBody>
          <a:bodyPr/>
          <a:lstStyle/>
          <a:p>
            <a:pPr indent="0"/>
            <a:r>
              <a:rPr lang="de-DE" dirty="0" err="1" smtClean="0">
                <a:latin typeface="Calibri" panose="020F0502020204030204" pitchFamily="34" charset="0"/>
              </a:rPr>
              <a:t>TruBudget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Pilots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36776" y="3146671"/>
            <a:ext cx="1328265" cy="4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600" dirty="0" smtClean="0"/>
              <a:t>Burkina Faso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28" y="1960240"/>
            <a:ext cx="998240" cy="7486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95" y="3061303"/>
            <a:ext cx="895141" cy="6713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08" y="3088737"/>
            <a:ext cx="931514" cy="69863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769424" y="296652"/>
            <a:ext cx="756084" cy="39604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Generic principle </a:t>
            </a:r>
            <a:r>
              <a:rPr lang="de-DE" err="1" smtClean="0"/>
              <a:t>of</a:t>
            </a:r>
            <a:r>
              <a:rPr lang="de-DE" smtClean="0"/>
              <a:t> TruBudget:</a:t>
            </a:r>
            <a:br>
              <a:rPr lang="de-DE" smtClean="0"/>
            </a:br>
            <a:r>
              <a:rPr lang="de-DE" sz="2000" smtClean="0">
                <a:solidFill>
                  <a:srgbClr val="C00000"/>
                </a:solidFill>
              </a:rPr>
              <a:t>What do you need to coordinate amongst your partners?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44" name="Rad 43"/>
          <p:cNvSpPr/>
          <p:nvPr/>
        </p:nvSpPr>
        <p:spPr>
          <a:xfrm>
            <a:off x="3152800" y="1940797"/>
            <a:ext cx="3803157" cy="3812770"/>
          </a:xfrm>
          <a:prstGeom prst="donut">
            <a:avLst>
              <a:gd name="adj" fmla="val 42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sz="14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1352239"/>
            <a:ext cx="1402626" cy="1280263"/>
          </a:xfrm>
        </p:spPr>
      </p:pic>
      <p:pic>
        <p:nvPicPr>
          <p:cNvPr id="46" name="Inhaltsplatzhalt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42" y="4157854"/>
            <a:ext cx="1402626" cy="1280263"/>
          </a:xfrm>
          <a:prstGeom prst="rect">
            <a:avLst/>
          </a:prstGeom>
        </p:spPr>
      </p:pic>
      <p:pic>
        <p:nvPicPr>
          <p:cNvPr id="47" name="Inhaltsplatzhalt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43" y="2323660"/>
            <a:ext cx="1402626" cy="1280263"/>
          </a:xfrm>
          <a:prstGeom prst="rect">
            <a:avLst/>
          </a:prstGeom>
        </p:spPr>
      </p:pic>
      <p:pic>
        <p:nvPicPr>
          <p:cNvPr id="48" name="Inhaltsplatzhalt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32" y="2317744"/>
            <a:ext cx="1402626" cy="1280263"/>
          </a:xfrm>
          <a:prstGeom prst="rect">
            <a:avLst/>
          </a:prstGeom>
        </p:spPr>
      </p:pic>
      <p:pic>
        <p:nvPicPr>
          <p:cNvPr id="49" name="Inhaltsplatzhalt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32" y="4033494"/>
            <a:ext cx="1402626" cy="1280263"/>
          </a:xfrm>
          <a:prstGeom prst="rect">
            <a:avLst/>
          </a:prstGeom>
        </p:spPr>
      </p:pic>
      <p:pic>
        <p:nvPicPr>
          <p:cNvPr id="50" name="Inhaltsplatzhalt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83" y="5113435"/>
            <a:ext cx="1402626" cy="128026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95128" y="166881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smtClean="0">
                <a:solidFill>
                  <a:srgbClr val="002060"/>
                </a:solidFill>
              </a:rPr>
              <a:t>Distributed</a:t>
            </a:r>
            <a:endParaRPr lang="de-DE" sz="1600" dirty="0" err="1" smtClean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5128" y="3576504"/>
            <a:ext cx="1224136" cy="255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>
                <a:solidFill>
                  <a:srgbClr val="002060"/>
                </a:solidFill>
              </a:rPr>
              <a:t>T</a:t>
            </a:r>
            <a:r>
              <a:rPr lang="de-DE" sz="1600" smtClean="0">
                <a:solidFill>
                  <a:srgbClr val="002060"/>
                </a:solidFill>
              </a:rPr>
              <a:t>ransparent</a:t>
            </a:r>
            <a:endParaRPr lang="de-DE" sz="1600" dirty="0" err="1" smtClean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5128" y="5573546"/>
            <a:ext cx="158417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600">
                <a:solidFill>
                  <a:srgbClr val="002060"/>
                </a:solidFill>
              </a:rPr>
              <a:t>T</a:t>
            </a:r>
            <a:r>
              <a:rPr lang="de-DE" sz="1600" smtClean="0">
                <a:solidFill>
                  <a:srgbClr val="002060"/>
                </a:solidFill>
              </a:rPr>
              <a:t>amperproofed</a:t>
            </a:r>
            <a:endParaRPr lang="de-DE" sz="1600" dirty="0" err="1" smtClean="0">
              <a:solidFill>
                <a:srgbClr val="00206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142398" y="1634502"/>
            <a:ext cx="1224136" cy="494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smtClean="0">
                <a:solidFill>
                  <a:srgbClr val="002060"/>
                </a:solidFill>
              </a:rPr>
              <a:t>Access by internet</a:t>
            </a:r>
            <a:endParaRPr lang="de-DE" sz="1600" dirty="0" err="1" smtClean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142398" y="542953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smtClean="0">
                <a:solidFill>
                  <a:srgbClr val="002060"/>
                </a:solidFill>
              </a:rPr>
              <a:t>Open Source</a:t>
            </a:r>
            <a:endParaRPr lang="de-DE" sz="1600" dirty="0" err="1" smtClean="0">
              <a:solidFill>
                <a:srgbClr val="00206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472857" y="2456892"/>
            <a:ext cx="1176997" cy="61752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C</a:t>
            </a:r>
            <a:r>
              <a:rPr lang="de-DE" sz="1400" dirty="0" err="1" smtClean="0">
                <a:solidFill>
                  <a:schemeClr val="tx1"/>
                </a:solidFill>
              </a:rPr>
              <a:t>ovenants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6253945" y="4146165"/>
            <a:ext cx="1176997" cy="65181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>
                <a:solidFill>
                  <a:schemeClr val="tx1"/>
                </a:solidFill>
              </a:rPr>
              <a:t>Decisions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253946" y="2456892"/>
            <a:ext cx="1176997" cy="61752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>
                <a:solidFill>
                  <a:schemeClr val="tx1"/>
                </a:solidFill>
              </a:rPr>
              <a:t>Payments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4350783" y="1511338"/>
            <a:ext cx="1176997" cy="61752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>
                <a:solidFill>
                  <a:schemeClr val="tx1"/>
                </a:solidFill>
              </a:rPr>
              <a:t>Documents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2564301" y="4293095"/>
            <a:ext cx="1176997" cy="68928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>
                <a:solidFill>
                  <a:schemeClr val="tx1"/>
                </a:solidFill>
              </a:rPr>
              <a:t>Supply Chain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4448925" y="5228991"/>
            <a:ext cx="1176997" cy="68911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000" smtClean="0">
                <a:solidFill>
                  <a:schemeClr val="tx1"/>
                </a:solidFill>
              </a:rPr>
              <a:t>?</a:t>
            </a:r>
            <a:endParaRPr lang="en-US" sz="4000" dirty="0" err="1" smtClean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42398" y="3456876"/>
            <a:ext cx="1224136" cy="494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smtClean="0">
                <a:solidFill>
                  <a:srgbClr val="002060"/>
                </a:solidFill>
              </a:rPr>
              <a:t>Private Blockchain</a:t>
            </a:r>
            <a:endParaRPr lang="de-DE" sz="1600" dirty="0" err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80FE5468-289E-4654-8120-B27299CAD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8804" y="3104964"/>
            <a:ext cx="6402258" cy="20882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dirty="0" smtClean="0">
                <a:solidFill>
                  <a:srgbClr val="005A8C"/>
                </a:solidFill>
              </a:rPr>
              <a:t>TruBudget</a:t>
            </a:r>
            <a:r>
              <a:rPr lang="de-DE" sz="2400" dirty="0" smtClean="0">
                <a:solidFill>
                  <a:srgbClr val="005A8C"/>
                </a:solidFill>
              </a:rPr>
              <a:t/>
            </a:r>
            <a:br>
              <a:rPr lang="de-DE" sz="2400" dirty="0" smtClean="0">
                <a:solidFill>
                  <a:srgbClr val="005A8C"/>
                </a:solidFill>
              </a:rPr>
            </a:br>
            <a:r>
              <a:rPr lang="de-DE" sz="2400" dirty="0" smtClean="0">
                <a:solidFill>
                  <a:srgbClr val="005A8C"/>
                </a:solidFill>
              </a:rPr>
              <a:t>      </a:t>
            </a:r>
            <a:r>
              <a:rPr lang="de-DE" sz="2200" dirty="0" err="1" smtClean="0">
                <a:solidFill>
                  <a:srgbClr val="005A8C"/>
                </a:solidFill>
              </a:rPr>
              <a:t>Trusted</a:t>
            </a:r>
            <a:r>
              <a:rPr lang="de-DE" sz="2200" dirty="0" smtClean="0">
                <a:solidFill>
                  <a:srgbClr val="005A8C"/>
                </a:solidFill>
              </a:rPr>
              <a:t> Budget</a:t>
            </a:r>
            <a:br>
              <a:rPr lang="de-DE" sz="2200" dirty="0" smtClean="0">
                <a:solidFill>
                  <a:srgbClr val="005A8C"/>
                </a:solidFill>
              </a:rPr>
            </a:br>
            <a:r>
              <a:rPr lang="de-DE" sz="2200" dirty="0" smtClean="0">
                <a:solidFill>
                  <a:srgbClr val="005A8C"/>
                </a:solidFill>
              </a:rPr>
              <a:t>       </a:t>
            </a:r>
            <a:r>
              <a:rPr lang="de-DE" sz="2200" dirty="0" err="1" smtClean="0">
                <a:solidFill>
                  <a:srgbClr val="005A8C"/>
                </a:solidFill>
              </a:rPr>
              <a:t>Expenditure</a:t>
            </a:r>
            <a:r>
              <a:rPr lang="de-DE" sz="2400" dirty="0" smtClean="0">
                <a:solidFill>
                  <a:srgbClr val="005A8C"/>
                </a:solidFill>
              </a:rPr>
              <a:t/>
            </a:r>
            <a:br>
              <a:rPr lang="de-DE" sz="2400" dirty="0" smtClean="0">
                <a:solidFill>
                  <a:srgbClr val="005A8C"/>
                </a:solidFill>
              </a:rPr>
            </a:br>
            <a:r>
              <a:rPr lang="de-DE" sz="1200">
                <a:solidFill>
                  <a:srgbClr val="005A8C"/>
                </a:solidFill>
              </a:rPr>
              <a:t/>
            </a:r>
            <a:br>
              <a:rPr lang="de-DE" sz="1200">
                <a:solidFill>
                  <a:srgbClr val="005A8C"/>
                </a:solidFill>
              </a:rPr>
            </a:br>
            <a:r>
              <a:rPr lang="de-DE" sz="1200" smtClean="0">
                <a:solidFill>
                  <a:srgbClr val="005A8C"/>
                </a:solidFill>
              </a:rPr>
              <a:t/>
            </a:r>
            <a:br>
              <a:rPr lang="de-DE" sz="1200" smtClean="0">
                <a:solidFill>
                  <a:srgbClr val="005A8C"/>
                </a:solidFill>
              </a:rPr>
            </a:br>
            <a:r>
              <a:rPr lang="de-DE" sz="1200" smtClean="0">
                <a:solidFill>
                  <a:srgbClr val="005A8C"/>
                </a:solidFill>
              </a:rPr>
              <a:t>             </a:t>
            </a:r>
            <a:r>
              <a:rPr lang="de-DE" sz="1600" smtClean="0">
                <a:solidFill>
                  <a:srgbClr val="5A9BBE"/>
                </a:solidFill>
              </a:rPr>
              <a:t>Check </a:t>
            </a:r>
            <a:r>
              <a:rPr lang="de-DE" sz="1600" dirty="0" smtClean="0">
                <a:solidFill>
                  <a:srgbClr val="5A9BBE"/>
                </a:solidFill>
              </a:rPr>
              <a:t>out </a:t>
            </a:r>
            <a:r>
              <a:rPr lang="de-DE" sz="1600" dirty="0" err="1" smtClean="0">
                <a:solidFill>
                  <a:srgbClr val="5A9BBE"/>
                </a:solidFill>
              </a:rPr>
              <a:t>our</a:t>
            </a:r>
            <a:r>
              <a:rPr lang="de-DE" sz="1600" dirty="0" smtClean="0">
                <a:solidFill>
                  <a:srgbClr val="5A9BBE"/>
                </a:solidFill>
              </a:rPr>
              <a:t/>
            </a:r>
            <a:br>
              <a:rPr lang="de-DE" sz="1600" dirty="0" smtClean="0">
                <a:solidFill>
                  <a:srgbClr val="5A9BBE"/>
                </a:solidFill>
              </a:rPr>
            </a:br>
            <a:r>
              <a:rPr lang="de-DE" sz="1600">
                <a:solidFill>
                  <a:srgbClr val="5A9BBE"/>
                </a:solidFill>
              </a:rPr>
              <a:t> </a:t>
            </a:r>
            <a:r>
              <a:rPr lang="de-DE" sz="1600" smtClean="0">
                <a:solidFill>
                  <a:srgbClr val="5A9BBE"/>
                </a:solidFill>
              </a:rPr>
              <a:t>         Fact </a:t>
            </a:r>
            <a:r>
              <a:rPr lang="de-DE" sz="1600" dirty="0" smtClean="0">
                <a:solidFill>
                  <a:srgbClr val="5A9BBE"/>
                </a:solidFill>
              </a:rPr>
              <a:t>Sheet</a:t>
            </a:r>
            <a:br>
              <a:rPr lang="de-DE" sz="1600" dirty="0" smtClean="0">
                <a:solidFill>
                  <a:srgbClr val="5A9BBE"/>
                </a:solidFill>
              </a:rPr>
            </a:br>
            <a:r>
              <a:rPr lang="de-DE" sz="2200" dirty="0" smtClean="0">
                <a:solidFill>
                  <a:srgbClr val="5A9BBE"/>
                </a:solidFill>
              </a:rPr>
              <a:t/>
            </a:r>
            <a:br>
              <a:rPr lang="de-DE" sz="2200" dirty="0" smtClean="0">
                <a:solidFill>
                  <a:srgbClr val="5A9BBE"/>
                </a:solidFill>
              </a:rPr>
            </a:br>
            <a:r>
              <a:rPr lang="de-DE" sz="2200" smtClean="0">
                <a:solidFill>
                  <a:srgbClr val="5A9BBE"/>
                </a:solidFill>
              </a:rPr>
              <a:t>	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197"/>
          <a:stretch>
            <a:fillRect/>
          </a:stretch>
        </p:blipFill>
        <p:spPr>
          <a:xfrm>
            <a:off x="-51556" y="0"/>
            <a:ext cx="9906000" cy="6858000"/>
          </a:xfrm>
        </p:spPr>
      </p:pic>
      <p:pic>
        <p:nvPicPr>
          <p:cNvPr id="4" name="Picture 2" descr="C:\Users\SX53\Pictures\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916980"/>
            <a:ext cx="2769425" cy="36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6516" y="8224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6600" dirty="0" err="1" smtClean="0">
                <a:solidFill>
                  <a:schemeClr val="bg1"/>
                </a:solidFill>
              </a:rPr>
              <a:t>Thank</a:t>
            </a:r>
            <a:r>
              <a:rPr lang="de-DE" sz="6600" dirty="0" smtClean="0">
                <a:solidFill>
                  <a:schemeClr val="bg1"/>
                </a:solidFill>
              </a:rPr>
              <a:t> </a:t>
            </a:r>
            <a:r>
              <a:rPr lang="de-DE" sz="6600" dirty="0" err="1" smtClean="0">
                <a:solidFill>
                  <a:schemeClr val="bg1"/>
                </a:solidFill>
              </a:rPr>
              <a:t>You</a:t>
            </a:r>
            <a:endParaRPr lang="en-US" sz="6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KfW">
  <a:themeElements>
    <a:clrScheme name="KfW">
      <a:dk1>
        <a:srgbClr val="000000"/>
      </a:dk1>
      <a:lt1>
        <a:srgbClr val="FFFFFF"/>
      </a:lt1>
      <a:dk2>
        <a:srgbClr val="005A8C"/>
      </a:dk2>
      <a:lt2>
        <a:srgbClr val="506E5F"/>
      </a:lt2>
      <a:accent1>
        <a:srgbClr val="738C82"/>
      </a:accent1>
      <a:accent2>
        <a:srgbClr val="BEB9B4"/>
      </a:accent2>
      <a:accent3>
        <a:srgbClr val="5A9BBE"/>
      </a:accent3>
      <a:accent4>
        <a:srgbClr val="7DA514"/>
      </a:accent4>
      <a:accent5>
        <a:srgbClr val="F0EBE6"/>
      </a:accent5>
      <a:accent6>
        <a:srgbClr val="B9C8C4"/>
      </a:accent6>
      <a:hlink>
        <a:srgbClr val="7030A0"/>
      </a:hlink>
      <a:folHlink>
        <a:srgbClr val="0070C0"/>
      </a:folHlink>
    </a:clrScheme>
    <a:fontScheme name="Kf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12700" algn="ctr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A0C3D7"/>
    </a:custClr>
    <a:custClr>
      <a:srgbClr val="CDE1EB"/>
    </a:custClr>
    <a:custClr>
      <a:srgbClr val="E5EAE8"/>
    </a:custClr>
    <a:custClr>
      <a:srgbClr val="5A2864"/>
    </a:custClr>
    <a:custClr>
      <a:srgbClr val="7869A0"/>
    </a:custClr>
    <a:custClr>
      <a:srgbClr val="E1D7E6"/>
    </a:custClr>
    <a:custClr>
      <a:srgbClr val="C80037"/>
    </a:custClr>
    <a:custClr>
      <a:srgbClr val="4B5055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 xmlns="bfc32021-8937-46a6-a152-a61344684bff">AR0178-862021350-212</_dlc_DocId>
    <_dlc_DocIdUrl xmlns="bfc32021-8937-46a6-a152-a61344684bff">
      <Url>https://raeume.kfw.kfwgruppe.net/team/AR_0178/KEeExtern/Betreuungskonzept/_layouts/15/DocIdRedir.aspx?ID=AR0178-862021350-212</Url>
      <Description>AR0178-862021350-212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E70740063CF54A89A10362C122297F" ma:contentTypeVersion="2" ma:contentTypeDescription="Ein neues Dokument erstellen." ma:contentTypeScope="" ma:versionID="716fddf6e219df3238d7869af8f83c9b">
  <xsd:schema xmlns:xsd="http://www.w3.org/2001/XMLSchema" xmlns:xs="http://www.w3.org/2001/XMLSchema" xmlns:p="http://schemas.microsoft.com/office/2006/metadata/properties" xmlns:ns2="bfc32021-8937-46a6-a152-a61344684bff" targetNamespace="http://schemas.microsoft.com/office/2006/metadata/properties" ma:root="true" ma:fieldsID="f7b4b50a465926100d9aa78a2e1def18" ns2:_="">
    <xsd:import namespace="bfc32021-8937-46a6-a152-a61344684b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32021-8937-46a6-a152-a61344684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469C3-8101-4AA9-87CB-8819D54AA91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E0BFED-A864-4B66-86BA-64DF35819E3F}">
  <ds:schemaRefs>
    <ds:schemaRef ds:uri="http://www.w3.org/XML/1998/namespace"/>
    <ds:schemaRef ds:uri="bfc32021-8937-46a6-a152-a61344684bff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2DAC562-D5CB-4B9E-9D27-1341F1494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32021-8937-46a6-a152-a61344684b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D476E19-3A59-4C3A-AC55-347D512E0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A4-Papier (210x297 mm)</PresentationFormat>
  <Paragraphs>88</Paragraphs>
  <Slides>11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Vorlage_KfW</vt:lpstr>
      <vt:lpstr>TruBudget       Trusted Budget Expenditure               A blockchain-based workflow tool        for a transparent and collaborative        use of public funds                         Piet Kleffmann                             General Assembly of ALIDE                 May 2019, Madrid  </vt:lpstr>
      <vt:lpstr>The challenge of donor harmonisation: example Ethiopia </vt:lpstr>
      <vt:lpstr>The challenge of partner systems      </vt:lpstr>
      <vt:lpstr>The challenge of communication and data</vt:lpstr>
      <vt:lpstr>TruBudget: a joint platform of collaboration  and expenditure control</vt:lpstr>
      <vt:lpstr>TruBudget assets </vt:lpstr>
      <vt:lpstr>TruBudget Pilots</vt:lpstr>
      <vt:lpstr>Generic principle of TruBudget: What do you need to coordinate amongst your partners?</vt:lpstr>
      <vt:lpstr>TruBudget       Trusted Budget        Expenditure                Check out our           Fact Sheet     </vt:lpstr>
      <vt:lpstr>Selected stakeholder with specific rights</vt:lpstr>
      <vt:lpstr>Easy to use, adaptable workflows</vt:lpstr>
    </vt:vector>
  </TitlesOfParts>
  <Company>PresPlus oHG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Bornemann</dc:creator>
  <cp:lastModifiedBy>Piet Kleffmann</cp:lastModifiedBy>
  <cp:revision>397</cp:revision>
  <dcterms:created xsi:type="dcterms:W3CDTF">2012-12-18T10:06:38Z</dcterms:created>
  <dcterms:modified xsi:type="dcterms:W3CDTF">2019-05-13T09:47:16Z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0x0101004BE70740063CF54A89A10362C122297F</vt:lpwstr>
  </property>
  <property fmtid="{D5CDD505-2E9C-101B-9397-08002B2CF9AE}" pid="3" name="_dlc_DocIdItemGuid">
    <vt:lpwstr>37e31b9a-e4f8-4a01-b5f3-3abfa06245de</vt:lpwstr>
  </property>
</Properties>
</file>