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65" r:id="rId2"/>
    <p:sldId id="297" r:id="rId3"/>
    <p:sldId id="298" r:id="rId4"/>
    <p:sldId id="299" r:id="rId5"/>
    <p:sldId id="316" r:id="rId6"/>
    <p:sldId id="322" r:id="rId7"/>
    <p:sldId id="328" r:id="rId8"/>
    <p:sldId id="329" r:id="rId9"/>
    <p:sldId id="331" r:id="rId10"/>
    <p:sldId id="332" r:id="rId11"/>
    <p:sldId id="334" r:id="rId12"/>
    <p:sldId id="335" r:id="rId13"/>
    <p:sldId id="336" r:id="rId14"/>
    <p:sldId id="337" r:id="rId15"/>
    <p:sldId id="338" r:id="rId16"/>
    <p:sldId id="284" r:id="rId17"/>
    <p:sldId id="269" r:id="rId18"/>
    <p:sldId id="311" r:id="rId19"/>
    <p:sldId id="301" r:id="rId20"/>
    <p:sldId id="302" r:id="rId21"/>
    <p:sldId id="303" r:id="rId22"/>
    <p:sldId id="304" r:id="rId23"/>
    <p:sldId id="309" r:id="rId24"/>
    <p:sldId id="314" r:id="rId25"/>
    <p:sldId id="313" r:id="rId26"/>
    <p:sldId id="289" r:id="rId27"/>
    <p:sldId id="285" r:id="rId28"/>
  </p:sldIdLst>
  <p:sldSz cx="9144000" cy="6858000" type="screen4x3"/>
  <p:notesSz cx="7023100" cy="9309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54">
          <p15:clr>
            <a:srgbClr val="A4A3A4"/>
          </p15:clr>
        </p15:guide>
        <p15:guide id="2" orient="horz" pos="2158">
          <p15:clr>
            <a:srgbClr val="A4A3A4"/>
          </p15:clr>
        </p15:guide>
        <p15:guide id="3" orient="horz" pos="1017">
          <p15:clr>
            <a:srgbClr val="A4A3A4"/>
          </p15:clr>
        </p15:guide>
        <p15:guide id="4" pos="2880">
          <p15:clr>
            <a:srgbClr val="A4A3A4"/>
          </p15:clr>
        </p15:guide>
        <p15:guide id="5" pos="5376">
          <p15:clr>
            <a:srgbClr val="A4A3A4"/>
          </p15:clr>
        </p15:guide>
        <p15:guide id="6" pos="3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97" userDrawn="1">
          <p15:clr>
            <a:srgbClr val="A4A3A4"/>
          </p15:clr>
        </p15:guide>
        <p15:guide id="2" pos="2228" userDrawn="1">
          <p15:clr>
            <a:srgbClr val="A4A3A4"/>
          </p15:clr>
        </p15:guide>
        <p15:guide id="3" orient="horz" pos="2932" userDrawn="1">
          <p15:clr>
            <a:srgbClr val="A4A3A4"/>
          </p15:clr>
        </p15:guide>
        <p15:guide id="4" pos="221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RRITER Morgan" initials="MF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00"/>
    <a:srgbClr val="FDD60C"/>
    <a:srgbClr val="FDD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84" autoAdjust="0"/>
    <p:restoredTop sz="85698" autoAdjust="0"/>
  </p:normalViewPr>
  <p:slideViewPr>
    <p:cSldViewPr snapToGrid="0" snapToObjects="1" showGuides="1">
      <p:cViewPr varScale="1">
        <p:scale>
          <a:sx n="93" d="100"/>
          <a:sy n="93" d="100"/>
        </p:scale>
        <p:origin x="1872" y="90"/>
      </p:cViewPr>
      <p:guideLst>
        <p:guide orient="horz" pos="3754"/>
        <p:guide orient="horz" pos="2158"/>
        <p:guide orient="horz" pos="1017"/>
        <p:guide pos="2880"/>
        <p:guide pos="5376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7" d="100"/>
          <a:sy n="67" d="100"/>
        </p:scale>
        <p:origin x="-3276" y="-96"/>
      </p:cViewPr>
      <p:guideLst>
        <p:guide orient="horz" pos="2697"/>
        <p:guide pos="2228"/>
        <p:guide orient="horz" pos="2932"/>
        <p:guide pos="221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 EUR</a:t>
            </a:r>
            <a:endParaRPr lang="en-GB"/>
          </a:p>
        </c:rich>
      </c:tx>
      <c:layout>
        <c:manualLayout>
          <c:xMode val="edge"/>
          <c:yMode val="edge"/>
          <c:x val="0"/>
          <c:y val="1.50085383219981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650</c:v>
                </c:pt>
                <c:pt idx="1">
                  <c:v>618</c:v>
                </c:pt>
                <c:pt idx="2">
                  <c:v>519</c:v>
                </c:pt>
                <c:pt idx="3">
                  <c:v>647</c:v>
                </c:pt>
                <c:pt idx="4">
                  <c:v>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1B-46C1-AE21-55967F0B4E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Public sector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350</c:v>
                </c:pt>
                <c:pt idx="1">
                  <c:v>318</c:v>
                </c:pt>
                <c:pt idx="2">
                  <c:v>319</c:v>
                </c:pt>
                <c:pt idx="3">
                  <c:v>474</c:v>
                </c:pt>
                <c:pt idx="4">
                  <c:v>490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1B-46C1-AE21-55967F0B4EC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6486104"/>
        <c:axId val="496487088"/>
      </c:barChart>
      <c:catAx>
        <c:axId val="496486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487088"/>
        <c:crosses val="autoZero"/>
        <c:auto val="1"/>
        <c:lblAlgn val="ctr"/>
        <c:lblOffset val="100"/>
        <c:noMultiLvlLbl val="0"/>
      </c:catAx>
      <c:valAx>
        <c:axId val="49648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486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4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8131" y="1"/>
            <a:ext cx="3043344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35984-4CA4-CF4D-B666-B92C6CA20A01}" type="datetimeFigureOut">
              <a:rPr lang="fr-FR" smtClean="0"/>
              <a:t>18/05/2019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4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8131" y="8842030"/>
            <a:ext cx="3043344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3A798-1A72-684A-BBD9-C3A9372D39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022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4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4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4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A6C80-7565-E24E-AE78-89500580C83E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1BB65-6336-4790-9020-5C6B5195ADF4}" type="datetimeFigureOut">
              <a:rPr lang="en-GB" smtClean="0"/>
              <a:t>18/05/2019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76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rgbClr val="FF0000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934996" y="4421153"/>
            <a:ext cx="5153111" cy="4187758"/>
          </a:xfrm>
          <a:noFill/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By clicking on both links are available to the respective sites of the Bank and Fund</a:t>
            </a:r>
            <a:endParaRPr lang="en-GB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0849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980633" y="8843201"/>
            <a:ext cx="3042468" cy="46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54" tIns="44177" rIns="88354" bIns="4417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9BD5D1A-D34B-4DD5-82A8-0D5AE512D501}" type="slidenum">
              <a:rPr lang="en-US" altLang="en-US" b="1">
                <a:solidFill>
                  <a:srgbClr val="000000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Paraguay, with a population of about seven million people and a surface area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406,752 square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kilometres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has adequate electricity generation capacity.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Virtually all generation is hydroelectric. One of the main challenges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country is facing is the transmission of electricity from the generation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plants to the areas of consumption, particularly the capital, Asunción, which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accounts for about 57% of the total national demand. Transmission capacity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undermined by frequent systems overloads, disruptions and a high level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power losses, while demand has increased more than 8% in the past ten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years.</a:t>
            </a:r>
          </a:p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project aims to improve the competitiveness of Paraguay’s productive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sector by providing reliable and adequate power, strengthen supply and access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residential customers, particularly the poorest, and offer surplus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clean electricity from renewable sources to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neighbouring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Argentina and Brazil,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rely mainly on fossil-fuel generation.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project has two main components. The first is the construction of a 300-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km 500kV high-voltage transmission line linking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Yacyretá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hydropower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plant and Asunción. The second is an energy loss-reduction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comprises of the roll-out of 625,000 electronic meters which will contribute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reducing power losses from the present level of 30% to 24% by 2020.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meters, 275,000 will be provided by the project promoter,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stateowned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utility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Administración Nacional de Electricidad (ANDE),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LAIF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</a:t>
            </a:r>
            <a:endParaRPr lang="es-E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finance the acquisition of the other 350,000 meters. ANDE will provide own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 to cover the equipment and installation costs (cables, derivation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boxes, installation material) and related services.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meters funded by LAIF will serve different purposes. 50,000 meters will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installed in informal settlements. Another 230,000 meters are destined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families who benefit from a cut-price social tariff for electricity. The re-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2013-2014,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seven projects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 approved for a total LAIF contribution of</a:t>
            </a: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€43 million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70,000 meters are for residential clients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low energy consumption. Informal settlements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subsidised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clients are traditionally not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priority for utilities as the connection costs 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 and the benefits in terms of additional income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low.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350,000 electronic meters funded by LAIF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contribute to the reduction of power losses.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ANDE’s own loss-reduction efforts linked to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installation of its 275,000 meters will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commercial, industrial, other private and public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sector clients as well as mainstream residential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consumers.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installation of the new high-voltage line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provision of new meters will enable ANDE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manage its network more efficiently for its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benefit and for the benefit of its customers.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Removing bottlenecks between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Yacyretá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Asunción will enable Paraguay to offer more of its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surplus “green” electricity to Argentina and Brazil.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the same time, by providing meters and connections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informal settlements, social-tariff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low-income residential customers, the promoter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provide affordable and reliable electricity to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350,000 domestic clients.</a:t>
            </a:r>
          </a:p>
          <a:p>
            <a:endParaRPr lang="en-GB" alt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added of EU grant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Whole project: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 rate of return of the whole project has been evaluated at 17% by EIB. 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Financial rate of return of the whole project is evaluated by the promoter to be 6%. EIB estimates if full optimization benefits of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Itaipú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were factored in, this could raise up to 28%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 financed by LAIF: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Regarding the loss reduction component and energy access in informal settlements, social tariff customers and residential customers with low consumption  (350,000 meters) to be financed by LAIF and the promoter: 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Costs: An estimation of costs for installation and other equipment has been considered and will be financed by the promoter. 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Benefits: Additional energy billed has been considered as benefits.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 (including LAIF grant contribution):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 from EIB calculations are an estimated ERR of 38% and an IRR of 4%.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Sensibility analysis indicates that if some meters don´t reach estimated duration of 20y, IRR would be below 0.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1412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980633" y="8843201"/>
            <a:ext cx="3042468" cy="46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54" tIns="44177" rIns="88354" bIns="4417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9BD5D1A-D34B-4DD5-82A8-0D5AE512D501}" type="slidenum">
              <a:rPr lang="en-US" altLang="en-US" b="1">
                <a:solidFill>
                  <a:srgbClr val="000000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n-US" alt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0496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980633" y="8843201"/>
            <a:ext cx="3042468" cy="46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54" tIns="44177" rIns="88354" bIns="4417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9BD5D1A-D34B-4DD5-82A8-0D5AE512D501}" type="slidenum">
              <a:rPr lang="en-US" altLang="en-US" b="1">
                <a:solidFill>
                  <a:srgbClr val="000000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en-US" alt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1889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980633" y="8843201"/>
            <a:ext cx="3042468" cy="46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54" tIns="44177" rIns="88354" bIns="4417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9BD5D1A-D34B-4DD5-82A8-0D5AE512D501}" type="slidenum">
              <a:rPr lang="en-US" altLang="en-US" b="1">
                <a:solidFill>
                  <a:srgbClr val="000000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en-US" alt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4701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980633" y="8843201"/>
            <a:ext cx="3042468" cy="46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54" tIns="44177" rIns="88354" bIns="4417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9BD5D1A-D34B-4DD5-82A8-0D5AE512D501}" type="slidenum">
              <a:rPr lang="en-US" altLang="en-US" b="1">
                <a:solidFill>
                  <a:srgbClr val="000000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en-US" alt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8241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934996" y="4421153"/>
            <a:ext cx="5153111" cy="4187758"/>
          </a:xfrm>
          <a:noFill/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By clicking on both links are available to the respective sites of the Bank and Fund</a:t>
            </a:r>
            <a:endParaRPr lang="en-GB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3815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934996" y="4421153"/>
            <a:ext cx="5153111" cy="4187758"/>
          </a:xfrm>
          <a:noFill/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By clicking on both links are available to the respective sites of the Bank and Fund</a:t>
            </a:r>
            <a:endParaRPr lang="en-GB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9313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934996" y="4421153"/>
            <a:ext cx="5153111" cy="4187758"/>
          </a:xfrm>
          <a:noFill/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By clicking on both links are available to the respective sites of the Bank and Fund</a:t>
            </a:r>
            <a:endParaRPr lang="en-GB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3063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934996" y="4421153"/>
            <a:ext cx="5153111" cy="4187758"/>
          </a:xfrm>
          <a:noFill/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By clicking on both links are available to the respective sites of the Bank and Fund</a:t>
            </a:r>
            <a:endParaRPr lang="en-GB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0860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A6C80-7565-E24E-AE78-89500580C83E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1374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F215A-F684-4E72-A3EB-85EA4041F351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1251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980633" y="8843201"/>
            <a:ext cx="3042468" cy="46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54" tIns="44177" rIns="88354" bIns="4417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9BD5D1A-D34B-4DD5-82A8-0D5AE512D501}" type="slidenum">
              <a:rPr lang="en-US" altLang="en-US" b="1">
                <a:solidFill>
                  <a:srgbClr val="000000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7314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980633" y="8843201"/>
            <a:ext cx="3042468" cy="46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54" tIns="44177" rIns="88354" bIns="4417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9BD5D1A-D34B-4DD5-82A8-0D5AE512D501}" type="slidenum">
              <a:rPr lang="en-US" altLang="en-US" b="1">
                <a:solidFill>
                  <a:srgbClr val="000000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Paraguay, with a population of about seven million people and a surface area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406,752 square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kilometres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has adequate electricity generation capacity.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Virtually all generation is hydroelectric. One of the main challenges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country is facing is the transmission of electricity from the generation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plants to the areas of consumption, particularly the capital, Asunción, which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accounts for about 57% of the total national demand. Transmission capacity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undermined by frequent systems overloads, disruptions and a high level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power losses, while demand has increased more than 8% in the past ten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years.</a:t>
            </a:r>
          </a:p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project aims to improve the competitiveness of Paraguay’s productive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sector by providing reliable and adequate power, strengthen supply and access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residential customers, particularly the poorest, and offer surplus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clean electricity from renewable sources to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neighbouring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Argentina and Brazil,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rely mainly on fossil-fuel generation.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project has two main components. The first is the construction of a 300-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km 500kV high-voltage transmission line linking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Yacyretá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hydropower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plant and Asunción. The second is an energy loss-reduction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comprises of the roll-out of 625,000 electronic meters which will contribute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reducing power losses from the present level of 30% to 24% by 2020.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meters, 275,000 will be provided by the project promoter,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stateowned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utility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Administración Nacional de Electricidad (ANDE),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LAIF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</a:t>
            </a:r>
            <a:endParaRPr lang="es-E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finance the acquisition of the other 350,000 meters. ANDE will provide own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 to cover the equipment and installation costs (cables, derivation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boxes, installation material) and related services.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meters funded by LAIF will serve different purposes. 50,000 meters will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installed in informal settlements. Another 230,000 meters are destined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families who benefit from a cut-price social tariff for electricity. The re-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2013-2014,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seven projects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 approved for a total LAIF contribution of</a:t>
            </a: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€43 million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70,000 meters are for residential clients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low energy consumption. Informal settlements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subsidised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clients are traditionally not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priority for utilities as the connection costs 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 and the benefits in terms of additional income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low.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350,000 electronic meters funded by LAIF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contribute to the reduction of power losses.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ANDE’s own loss-reduction efforts linked to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installation of its 275,000 meters will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commercial, industrial, other private and public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sector clients as well as mainstream residential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consumers.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installation of the new high-voltage line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provision of new meters will enable ANDE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manage its network more efficiently for its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benefit and for the benefit of its customers.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Removing bottlenecks between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Yacyretá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Asunción will enable Paraguay to offer more of its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surplus “green” electricity to Argentina and Brazil.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the same time, by providing meters and connections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informal settlements, social-tariff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low-income residential customers, the promoter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provide affordable and reliable electricity to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350,000 domestic clients.</a:t>
            </a:r>
          </a:p>
          <a:p>
            <a:endParaRPr lang="en-GB" alt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added of EU grant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Whole project: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 rate of return of the whole project has been evaluated at 17% by EIB. 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Financial rate of return of the whole project is evaluated by the promoter to be 6%. EIB estimates if full optimization benefits of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Itaipú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were factored in, this could raise up to 28%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 financed by LAIF: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Regarding the loss reduction component and energy access in informal settlements, social tariff customers and residential customers with low consumption  (350,000 meters) to be financed by LAIF and the promoter: 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Costs: An estimation of costs for installation and other equipment has been considered and will be financed by the promoter. 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Benefits: Additional energy billed has been considered as benefits.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 (including LAIF grant contribution):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 from EIB calculations are an estimated ERR of 38% and an IRR of 4%.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Sensibility analysis indicates that if some meters don´t reach estimated duration of 20y, IRR would be below 0.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4879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60 yea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56484" y="6660000"/>
            <a:ext cx="972000" cy="144000"/>
          </a:xfrm>
        </p:spPr>
        <p:txBody>
          <a:bodyPr/>
          <a:lstStyle/>
          <a:p>
            <a:fld id="{6280D2ED-F7BB-43BC-9415-B44C432CC2F1}" type="datetime1">
              <a:rPr lang="fr-LU" smtClean="0"/>
              <a:t>18/05/2019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16000" y="6660000"/>
            <a:ext cx="4140000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72200" y="6660000"/>
            <a:ext cx="1080000" cy="144000"/>
          </a:xfrm>
        </p:spPr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659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and 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3"/>
          </p:nvPr>
        </p:nvSpPr>
        <p:spPr>
          <a:xfrm>
            <a:off x="121920" y="2632075"/>
            <a:ext cx="2174240" cy="21742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Espace réservé pour une image  6"/>
          <p:cNvSpPr>
            <a:spLocks noGrp="1"/>
          </p:cNvSpPr>
          <p:nvPr>
            <p:ph type="pic" sz="quarter" idx="14"/>
          </p:nvPr>
        </p:nvSpPr>
        <p:spPr>
          <a:xfrm>
            <a:off x="2367280" y="2632075"/>
            <a:ext cx="2174240" cy="21742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  6"/>
          <p:cNvSpPr>
            <a:spLocks noGrp="1"/>
          </p:cNvSpPr>
          <p:nvPr>
            <p:ph type="pic" sz="quarter" idx="15"/>
          </p:nvPr>
        </p:nvSpPr>
        <p:spPr>
          <a:xfrm>
            <a:off x="4622800" y="2632075"/>
            <a:ext cx="2174240" cy="21742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Espace réservé pour une image  6"/>
          <p:cNvSpPr>
            <a:spLocks noGrp="1"/>
          </p:cNvSpPr>
          <p:nvPr>
            <p:ph type="pic" sz="quarter" idx="16"/>
          </p:nvPr>
        </p:nvSpPr>
        <p:spPr>
          <a:xfrm>
            <a:off x="6868160" y="2632075"/>
            <a:ext cx="2174240" cy="21742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7"/>
          </p:nvPr>
        </p:nvSpPr>
        <p:spPr>
          <a:xfrm>
            <a:off x="111760" y="2001520"/>
            <a:ext cx="2194559" cy="549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 smtClean="0"/>
              <a:t>Cliquez </a:t>
            </a:r>
            <a:endParaRPr lang="fr-FR" dirty="0"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2357120" y="2001520"/>
            <a:ext cx="2194559" cy="549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 smtClean="0"/>
              <a:t>Cliquez </a:t>
            </a:r>
            <a:endParaRPr lang="fr-FR" dirty="0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9"/>
          </p:nvPr>
        </p:nvSpPr>
        <p:spPr>
          <a:xfrm>
            <a:off x="4592320" y="2001520"/>
            <a:ext cx="2194559" cy="549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 smtClean="0"/>
              <a:t>Cliquez </a:t>
            </a:r>
            <a:endParaRPr lang="fr-FR" dirty="0"/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20"/>
          </p:nvPr>
        </p:nvSpPr>
        <p:spPr>
          <a:xfrm>
            <a:off x="6837680" y="2001520"/>
            <a:ext cx="2194559" cy="549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 smtClean="0"/>
              <a:t>Cliquez </a:t>
            </a:r>
            <a:endParaRPr lang="fr-FR" dirty="0"/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21"/>
          </p:nvPr>
        </p:nvSpPr>
        <p:spPr>
          <a:xfrm>
            <a:off x="111760" y="4998720"/>
            <a:ext cx="2194559" cy="549275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Cliquez </a:t>
            </a:r>
            <a:endParaRPr lang="fr-FR" dirty="0"/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2"/>
          </p:nvPr>
        </p:nvSpPr>
        <p:spPr>
          <a:xfrm>
            <a:off x="2357120" y="4998720"/>
            <a:ext cx="2194559" cy="549275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Cliquez </a:t>
            </a:r>
            <a:endParaRPr lang="fr-FR" dirty="0"/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23"/>
          </p:nvPr>
        </p:nvSpPr>
        <p:spPr>
          <a:xfrm>
            <a:off x="4592320" y="4998720"/>
            <a:ext cx="2194559" cy="549275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Cliquez </a:t>
            </a:r>
            <a:endParaRPr lang="fr-FR" dirty="0"/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24"/>
          </p:nvPr>
        </p:nvSpPr>
        <p:spPr>
          <a:xfrm>
            <a:off x="6837680" y="4998720"/>
            <a:ext cx="2194559" cy="549275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Cliquez </a:t>
            </a:r>
            <a:endParaRPr lang="fr-FR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0CA2E9E3-E55B-4860-957C-855E33B6F9BE}" type="datetime1">
              <a:rPr lang="fr-LU" smtClean="0"/>
              <a:t>18/05/2019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897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3" hasCustomPrompt="1"/>
          </p:nvPr>
        </p:nvSpPr>
        <p:spPr>
          <a:xfrm>
            <a:off x="260977" y="1730375"/>
            <a:ext cx="1440000" cy="180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 smtClean="0"/>
              <a:t>insérer une image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1700335" y="1730375"/>
            <a:ext cx="1440000" cy="1800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Insérer du texte</a:t>
            </a:r>
            <a:endParaRPr lang="fr-FR" dirty="0"/>
          </a:p>
        </p:txBody>
      </p:sp>
      <p:sp>
        <p:nvSpPr>
          <p:cNvPr id="10" name="Espace réservé pour une image  6"/>
          <p:cNvSpPr>
            <a:spLocks noGrp="1"/>
          </p:cNvSpPr>
          <p:nvPr>
            <p:ph type="pic" sz="quarter" idx="15" hasCustomPrompt="1"/>
          </p:nvPr>
        </p:nvSpPr>
        <p:spPr>
          <a:xfrm>
            <a:off x="3142819" y="1730375"/>
            <a:ext cx="1440000" cy="180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 smtClean="0"/>
              <a:t>insérer une image</a:t>
            </a:r>
            <a:endParaRPr lang="fr-FR" dirty="0"/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4582177" y="1730375"/>
            <a:ext cx="1440000" cy="1800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Insérer du texte</a:t>
            </a:r>
            <a:endParaRPr lang="fr-FR" dirty="0"/>
          </a:p>
        </p:txBody>
      </p:sp>
      <p:sp>
        <p:nvSpPr>
          <p:cNvPr id="12" name="Espace réservé pour une image  6"/>
          <p:cNvSpPr>
            <a:spLocks noGrp="1"/>
          </p:cNvSpPr>
          <p:nvPr>
            <p:ph type="pic" sz="quarter" idx="17" hasCustomPrompt="1"/>
          </p:nvPr>
        </p:nvSpPr>
        <p:spPr>
          <a:xfrm>
            <a:off x="6026604" y="1730375"/>
            <a:ext cx="1440000" cy="180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 smtClean="0"/>
              <a:t>insérer une image</a:t>
            </a:r>
            <a:endParaRPr lang="fr-FR" dirty="0"/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7470062" y="1730375"/>
            <a:ext cx="1440000" cy="1800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Insérer du texte</a:t>
            </a:r>
            <a:endParaRPr lang="fr-FR" dirty="0"/>
          </a:p>
        </p:txBody>
      </p:sp>
      <p:sp>
        <p:nvSpPr>
          <p:cNvPr id="14" name="Espace réservé pour une image  6"/>
          <p:cNvSpPr>
            <a:spLocks noGrp="1"/>
          </p:cNvSpPr>
          <p:nvPr>
            <p:ph type="pic" sz="quarter" idx="19" hasCustomPrompt="1"/>
          </p:nvPr>
        </p:nvSpPr>
        <p:spPr>
          <a:xfrm>
            <a:off x="1699998" y="3530239"/>
            <a:ext cx="1440000" cy="180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 smtClean="0"/>
              <a:t>insérer une image</a:t>
            </a:r>
            <a:endParaRPr lang="fr-FR" dirty="0"/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20" hasCustomPrompt="1"/>
          </p:nvPr>
        </p:nvSpPr>
        <p:spPr>
          <a:xfrm>
            <a:off x="3139356" y="3530239"/>
            <a:ext cx="1440000" cy="1800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Insérer du texte</a:t>
            </a:r>
            <a:endParaRPr lang="fr-FR" dirty="0"/>
          </a:p>
        </p:txBody>
      </p:sp>
      <p:sp>
        <p:nvSpPr>
          <p:cNvPr id="16" name="Espace réservé pour une image  6"/>
          <p:cNvSpPr>
            <a:spLocks noGrp="1"/>
          </p:cNvSpPr>
          <p:nvPr>
            <p:ph type="pic" sz="quarter" idx="21" hasCustomPrompt="1"/>
          </p:nvPr>
        </p:nvSpPr>
        <p:spPr>
          <a:xfrm>
            <a:off x="4583319" y="3530239"/>
            <a:ext cx="1440000" cy="180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 smtClean="0"/>
              <a:t>insérer une image</a:t>
            </a:r>
            <a:endParaRPr lang="fr-FR" dirty="0"/>
          </a:p>
        </p:txBody>
      </p:sp>
      <p:sp>
        <p:nvSpPr>
          <p:cNvPr id="17" name="Espace réservé du texte 8"/>
          <p:cNvSpPr>
            <a:spLocks noGrp="1"/>
          </p:cNvSpPr>
          <p:nvPr>
            <p:ph type="body" sz="quarter" idx="22" hasCustomPrompt="1"/>
          </p:nvPr>
        </p:nvSpPr>
        <p:spPr>
          <a:xfrm>
            <a:off x="6029398" y="3530239"/>
            <a:ext cx="1440000" cy="1800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Insérer du texte</a:t>
            </a:r>
            <a:endParaRPr lang="fr-FR" dirty="0"/>
          </a:p>
        </p:txBody>
      </p:sp>
      <p:sp>
        <p:nvSpPr>
          <p:cNvPr id="18" name="Espace réservé pour une image  6"/>
          <p:cNvSpPr>
            <a:spLocks noGrp="1"/>
          </p:cNvSpPr>
          <p:nvPr>
            <p:ph type="pic" sz="quarter" idx="23" hasCustomPrompt="1"/>
          </p:nvPr>
        </p:nvSpPr>
        <p:spPr>
          <a:xfrm>
            <a:off x="7474209" y="3530239"/>
            <a:ext cx="1440000" cy="180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 smtClean="0"/>
              <a:t>insérer une image</a:t>
            </a:r>
            <a:endParaRPr lang="fr-FR" dirty="0"/>
          </a:p>
        </p:txBody>
      </p:sp>
      <p:sp>
        <p:nvSpPr>
          <p:cNvPr id="19" name="Espace réservé du texte 8"/>
          <p:cNvSpPr>
            <a:spLocks noGrp="1"/>
          </p:cNvSpPr>
          <p:nvPr>
            <p:ph type="body" sz="quarter" idx="24" hasCustomPrompt="1"/>
          </p:nvPr>
        </p:nvSpPr>
        <p:spPr>
          <a:xfrm>
            <a:off x="257452" y="3530239"/>
            <a:ext cx="1440000" cy="1800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Insérer du texte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55B26081-A8E2-42F4-81FC-404B9600B88F}" type="datetime1">
              <a:rPr lang="fr-LU" smtClean="0"/>
              <a:t>18/05/2019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A47DE-C2DA-4E65-8E46-706195AAB7F2}" type="datetime1">
              <a:rPr lang="fr-LU" smtClean="0"/>
              <a:t>18/05/2019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069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CD12-6B3C-4F1A-890D-7AAA447C339F}" type="datetime1">
              <a:rPr lang="fr-LU" smtClean="0"/>
              <a:t>18/05/2019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56484" y="6660000"/>
            <a:ext cx="972000" cy="144000"/>
          </a:xfrm>
        </p:spPr>
        <p:txBody>
          <a:bodyPr/>
          <a:lstStyle/>
          <a:p>
            <a:fld id="{0AC34F93-70C1-4DD8-9545-6B43D6E12B85}" type="datetime1">
              <a:rPr lang="fr-LU" smtClean="0"/>
              <a:t>18/05/2019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16000" y="6660000"/>
            <a:ext cx="4140000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72200" y="6660000"/>
            <a:ext cx="1080000" cy="144000"/>
          </a:xfrm>
        </p:spPr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000" y="4762800"/>
            <a:ext cx="7920000" cy="72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12000" y="5482800"/>
            <a:ext cx="7920000" cy="54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5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266A-1577-41E9-8D24-5CCE020706D9}" type="datetime1">
              <a:rPr lang="fr-LU" smtClean="0"/>
              <a:t>18/05/2019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D8CE-DF9A-4FC9-98C1-36228A9B7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30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D06-5822-4F5B-A49E-CE3980F47A5B}" type="datetime1">
              <a:rPr lang="fr-LU" smtClean="0"/>
              <a:t>18/05/2019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9C87-4400-0E45-97C7-BDEE4D6613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8819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70" y="273687"/>
            <a:ext cx="7886700" cy="576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2C0E-35D6-45A6-9A7D-8B41DE3842B5}" type="datetime1">
              <a:rPr lang="fr-LU" smtClean="0"/>
              <a:t>18/05/2019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9C87-4400-0E45-97C7-BDEE4D66133D}" type="slidenum">
              <a:rPr lang="fr-FR" smtClean="0"/>
              <a:t>‹#›</a:t>
            </a:fld>
            <a:endParaRPr lang="fr-FR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90800" y="870585"/>
            <a:ext cx="7885112" cy="576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4796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C62E-A158-47D4-A9C0-F8D1ECF43654}" type="datetime1">
              <a:rPr lang="fr-LU" smtClean="0"/>
              <a:t>18/05/2019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61" y="263526"/>
            <a:ext cx="8321119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68E1-E5AC-4CF9-A43B-AB6BF6A1304F}" type="datetime1">
              <a:rPr lang="fr-LU" smtClean="0"/>
              <a:t>18/05/2019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06C1-68F6-4EB6-83B3-4FB7FB4815BB}" type="datetime1">
              <a:rPr lang="fr-LU" smtClean="0"/>
              <a:t>18/05/2019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3"/>
          </p:nvPr>
        </p:nvSpPr>
        <p:spPr>
          <a:xfrm>
            <a:off x="639763" y="1706563"/>
            <a:ext cx="3027997" cy="199231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630238" y="3830638"/>
            <a:ext cx="3037522" cy="200183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/>
          </p:nvPr>
        </p:nvSpPr>
        <p:spPr>
          <a:xfrm>
            <a:off x="3860800" y="1685925"/>
            <a:ext cx="4622800" cy="2012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 smtClean="0"/>
              <a:t>Cliquez pour </a:t>
            </a:r>
            <a:r>
              <a:rPr lang="fr-FR" smtClean="0"/>
              <a:t>modifier les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/>
          </p:nvPr>
        </p:nvSpPr>
        <p:spPr>
          <a:xfrm>
            <a:off x="3870325" y="3840163"/>
            <a:ext cx="4613275" cy="19923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 smtClean="0"/>
              <a:t>Cliquez pour modifier les</a:t>
            </a:r>
            <a:endParaRPr lang="fr-FR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0EA0C1B-346C-4716-8AD1-C0E5E6B6561A}" type="datetime1">
              <a:rPr lang="fr-LU" smtClean="0"/>
              <a:t>18/05/2019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18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1770" y="273687"/>
            <a:ext cx="7886700" cy="1058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110" y="1591945"/>
            <a:ext cx="78867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</a:t>
            </a:r>
            <a:endParaRPr lang="fr-FR" dirty="0" smtClean="0"/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956484" y="6480000"/>
            <a:ext cx="972000" cy="144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B1FB5DC8-742E-4FAA-94C8-A4105E4D7CF4}" type="datetime1">
              <a:rPr lang="fr-LU" smtClean="0"/>
              <a:t>18/05/2019</a:t>
            </a:fld>
            <a:endParaRPr lang="en-GB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480000"/>
            <a:ext cx="4140000" cy="144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72200" y="6480000"/>
            <a:ext cx="1080000" cy="144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80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15" r:id="rId4"/>
    <p:sldLayoutId id="2147483716" r:id="rId5"/>
    <p:sldLayoutId id="2147483664" r:id="rId6"/>
    <p:sldLayoutId id="2147483665" r:id="rId7"/>
    <p:sldLayoutId id="2147483666" r:id="rId8"/>
    <p:sldLayoutId id="2147483670" r:id="rId9"/>
    <p:sldLayoutId id="2147483671" r:id="rId10"/>
    <p:sldLayoutId id="2147483668" r:id="rId11"/>
    <p:sldLayoutId id="2147483672" r:id="rId12"/>
    <p:sldLayoutId id="2147483667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.AppleSystemUIFont" charset="-120"/>
        <a:buChar char="‣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80000"/>
        <a:buFont typeface=".AppleSystemUIFont" charset="-120"/>
        <a:buChar char="‣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80000"/>
        <a:buFont typeface=".AppleSystemUIFont" charset="-120"/>
        <a:buChar char="‣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80000"/>
        <a:buFont typeface=".AppleSystemUIFont" charset="-120"/>
        <a:buChar char="‣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80000"/>
        <a:buFont typeface=".AppleSystemUIFont" charset="-120"/>
        <a:buChar char="‣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6900" y="2455524"/>
            <a:ext cx="7886700" cy="155305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400" dirty="0" err="1" smtClean="0"/>
              <a:t>Blended</a:t>
            </a:r>
            <a:r>
              <a:rPr lang="fr-FR" sz="4400" dirty="0" smtClean="0"/>
              <a:t> Finance:</a:t>
            </a:r>
            <a:br>
              <a:rPr lang="fr-FR" sz="4400" dirty="0" smtClean="0"/>
            </a:br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4400" dirty="0" err="1" smtClean="0"/>
              <a:t>Movilizando</a:t>
            </a:r>
            <a:r>
              <a:rPr lang="fr-FR" sz="4400" dirty="0" smtClean="0"/>
              <a:t> </a:t>
            </a:r>
            <a:r>
              <a:rPr lang="fr-FR" sz="4400" dirty="0" err="1" smtClean="0"/>
              <a:t>recursos</a:t>
            </a:r>
            <a:r>
              <a:rPr lang="fr-FR" sz="4400" dirty="0" smtClean="0"/>
              <a:t> para la </a:t>
            </a:r>
            <a:r>
              <a:rPr lang="fr-FR" sz="4400" dirty="0" err="1" smtClean="0"/>
              <a:t>financiacion</a:t>
            </a:r>
            <a:r>
              <a:rPr lang="fr-FR" sz="4400" dirty="0" smtClean="0"/>
              <a:t> de </a:t>
            </a:r>
            <a:r>
              <a:rPr lang="fr-FR" sz="4400" dirty="0" err="1" smtClean="0"/>
              <a:t>proyectos</a:t>
            </a:r>
            <a:r>
              <a:rPr lang="fr-FR" sz="4400" dirty="0" smtClean="0"/>
              <a:t> con alto </a:t>
            </a:r>
            <a:r>
              <a:rPr lang="fr-FR" sz="4400" dirty="0" err="1" smtClean="0"/>
              <a:t>impacto</a:t>
            </a:r>
            <a:r>
              <a:rPr lang="fr-FR" sz="4400" dirty="0" smtClean="0"/>
              <a:t> de </a:t>
            </a:r>
            <a:r>
              <a:rPr lang="fr-FR" sz="4400" dirty="0" err="1" smtClean="0"/>
              <a:t>desarrollo</a:t>
            </a:r>
            <a:r>
              <a:rPr lang="fr-FR" sz="3100" dirty="0" smtClean="0"/>
              <a:t>  </a:t>
            </a:r>
            <a:br>
              <a:rPr lang="fr-FR" sz="3100" dirty="0" smtClean="0"/>
            </a:br>
            <a:r>
              <a:rPr lang="fr-FR" sz="3100" dirty="0" smtClean="0"/>
              <a:t/>
            </a:r>
            <a:br>
              <a:rPr lang="fr-FR" sz="3100" dirty="0" smtClean="0"/>
            </a:br>
            <a:r>
              <a:rPr lang="fr-FR" sz="3100" dirty="0" err="1" smtClean="0"/>
              <a:t>Experienca</a:t>
            </a:r>
            <a:r>
              <a:rPr lang="fr-FR" sz="3100" dirty="0" smtClean="0"/>
              <a:t> </a:t>
            </a:r>
            <a:r>
              <a:rPr lang="fr-FR" sz="3100" dirty="0" err="1" smtClean="0"/>
              <a:t>del</a:t>
            </a:r>
            <a:r>
              <a:rPr lang="fr-FR" sz="3100" dirty="0" smtClean="0"/>
              <a:t> BEI</a:t>
            </a:r>
            <a:endParaRPr lang="fr-FR" sz="27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247ADFF-43AE-431E-B56C-718A83765BD9}" type="datetime1">
              <a:rPr lang="fr-LU" smtClean="0"/>
              <a:t>18/05/2019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8559C87-4400-0E45-97C7-BDEE4D66133D}" type="slidenum">
              <a:rPr lang="fr-FR" smtClean="0"/>
              <a:t>1</a:t>
            </a:fld>
            <a:endParaRPr lang="fr-FR" dirty="0"/>
          </a:p>
        </p:txBody>
      </p:sp>
      <p:pic>
        <p:nvPicPr>
          <p:cNvPr id="12" name="Espace réservé pour une image 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580" b="-23580"/>
          <a:stretch/>
        </p:blipFill>
        <p:spPr>
          <a:xfrm>
            <a:off x="314643" y="0"/>
            <a:ext cx="4684077" cy="308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6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8215312" y="6417332"/>
            <a:ext cx="9286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 b="0" dirty="0">
                <a:solidFill>
                  <a:schemeClr val="bg1"/>
                </a:solidFill>
                <a:latin typeface="Arial" charset="0"/>
              </a:rPr>
              <a:t> </a:t>
            </a:r>
            <a:fld id="{0D2F6E03-938B-4CE2-8DF0-37D4FC627871}" type="slidenum">
              <a:rPr lang="en-GB" altLang="en-US" sz="1000" b="0">
                <a:solidFill>
                  <a:schemeClr val="bg1"/>
                </a:solidFill>
                <a:latin typeface="Arial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0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360363" y="274638"/>
            <a:ext cx="85328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 anchor="ctr"/>
          <a:lstStyle>
            <a:lvl1pPr defTabSz="95726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5726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5726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5726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5726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2800" b="1" dirty="0" err="1" smtClean="0">
                <a:solidFill>
                  <a:srgbClr val="00529F"/>
                </a:solidFill>
                <a:latin typeface="Arial" charset="0"/>
              </a:rPr>
              <a:t>Geographical</a:t>
            </a:r>
            <a:r>
              <a:rPr lang="es-ES" altLang="en-US" sz="2800" b="1" dirty="0" smtClean="0">
                <a:solidFill>
                  <a:srgbClr val="00529F"/>
                </a:solidFill>
                <a:latin typeface="Arial" charset="0"/>
              </a:rPr>
              <a:t> </a:t>
            </a:r>
            <a:r>
              <a:rPr lang="es-ES" altLang="en-US" sz="2800" b="1" dirty="0" err="1">
                <a:solidFill>
                  <a:srgbClr val="00529F"/>
                </a:solidFill>
                <a:latin typeface="Arial" charset="0"/>
              </a:rPr>
              <a:t>distribution</a:t>
            </a:r>
            <a:r>
              <a:rPr lang="es-ES" altLang="en-US" sz="2800" b="1" dirty="0">
                <a:solidFill>
                  <a:srgbClr val="00529F"/>
                </a:solidFill>
                <a:latin typeface="Arial" charset="0"/>
              </a:rPr>
              <a:t> of EIB </a:t>
            </a:r>
            <a:r>
              <a:rPr lang="es-ES" altLang="en-US" sz="2800" b="1" dirty="0" err="1">
                <a:solidFill>
                  <a:srgbClr val="00529F"/>
                </a:solidFill>
                <a:latin typeface="Arial" charset="0"/>
              </a:rPr>
              <a:t>lending</a:t>
            </a:r>
            <a:r>
              <a:rPr lang="es-ES" altLang="en-US" sz="2800" b="1" dirty="0">
                <a:solidFill>
                  <a:srgbClr val="00529F"/>
                </a:solidFill>
                <a:latin typeface="Arial" charset="0"/>
              </a:rPr>
              <a:t> in </a:t>
            </a:r>
            <a:endParaRPr lang="es-ES" altLang="en-US" sz="2800" b="1" dirty="0" smtClean="0">
              <a:solidFill>
                <a:srgbClr val="00529F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2800" b="1" dirty="0" err="1" smtClean="0">
                <a:solidFill>
                  <a:srgbClr val="00529F"/>
                </a:solidFill>
                <a:latin typeface="Arial" charset="0"/>
              </a:rPr>
              <a:t>Latin</a:t>
            </a:r>
            <a:r>
              <a:rPr lang="es-ES" altLang="en-US" sz="2800" b="1" dirty="0" smtClean="0">
                <a:solidFill>
                  <a:srgbClr val="00529F"/>
                </a:solidFill>
                <a:latin typeface="Arial" charset="0"/>
              </a:rPr>
              <a:t> </a:t>
            </a:r>
            <a:r>
              <a:rPr lang="es-ES" altLang="en-US" sz="2800" b="1" dirty="0" err="1">
                <a:solidFill>
                  <a:srgbClr val="00529F"/>
                </a:solidFill>
                <a:latin typeface="Arial" charset="0"/>
              </a:rPr>
              <a:t>America</a:t>
            </a:r>
            <a:endParaRPr lang="en-GB" altLang="en-US" sz="2800" b="1" dirty="0">
              <a:solidFill>
                <a:srgbClr val="00529F"/>
              </a:solidFill>
              <a:latin typeface="Arial" charset="0"/>
            </a:endParaRPr>
          </a:p>
        </p:txBody>
      </p: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80963" y="1808820"/>
            <a:ext cx="8856662" cy="31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346" tIns="33673" rIns="67346" bIns="33673">
            <a:spAutoFit/>
          </a:bodyPr>
          <a:lstStyle>
            <a:lvl1pPr marL="355600" indent="-355600" defTabSz="6731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534988" indent="-285750" defTabSz="6731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806575" indent="-457200" defTabSz="6731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443163" indent="-457200" defTabSz="6731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3079750" indent="-457200" defTabSz="6731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536950" indent="-457200" defTabSz="6731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994150" indent="-457200" defTabSz="6731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451350" indent="-457200" defTabSz="6731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908550" indent="-457200" defTabSz="6731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indent="0" algn="just" eaLnBrk="1" hangingPunct="1">
              <a:buNone/>
              <a:defRPr/>
            </a:pPr>
            <a:r>
              <a:rPr lang="es-ES" altLang="en-US" sz="1600" b="0" dirty="0" smtClean="0">
                <a:solidFill>
                  <a:srgbClr val="00529F"/>
                </a:solidFill>
                <a:latin typeface="Arial" pitchFamily="34" charset="0"/>
                <a:cs typeface="Times New Roman" pitchFamily="18" charset="0"/>
              </a:rPr>
              <a:t>	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2952000" y="6417332"/>
            <a:ext cx="3960260" cy="144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 smtClean="0">
                <a:solidFill>
                  <a:schemeClr val="bg1"/>
                </a:solidFill>
              </a:rPr>
              <a:t>European Investment Bank Group</a:t>
            </a:r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81" y="980728"/>
            <a:ext cx="8633594" cy="50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7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6"/>
          <p:cNvSpPr txBox="1">
            <a:spLocks noChangeArrowheads="1"/>
          </p:cNvSpPr>
          <p:nvPr/>
        </p:nvSpPr>
        <p:spPr bwMode="auto">
          <a:xfrm>
            <a:off x="8215312" y="6448424"/>
            <a:ext cx="9286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 b="0">
                <a:solidFill>
                  <a:schemeClr val="bg1"/>
                </a:solidFill>
                <a:latin typeface="Arial" charset="0"/>
              </a:rPr>
              <a:t> </a:t>
            </a:r>
            <a:fld id="{9059E309-2D7D-470F-95E6-4CDEBE5D145F}" type="slidenum">
              <a:rPr lang="en-GB" altLang="en-US" sz="1000" b="0">
                <a:solidFill>
                  <a:schemeClr val="bg1"/>
                </a:solidFill>
                <a:latin typeface="Arial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0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647564" y="-243408"/>
            <a:ext cx="8425631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 anchor="ctr"/>
          <a:lstStyle>
            <a:lvl1pPr defTabSz="95726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5726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5726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5726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5726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2800" b="1" dirty="0" err="1" smtClean="0">
                <a:solidFill>
                  <a:srgbClr val="00529F"/>
                </a:solidFill>
                <a:latin typeface="Arial" charset="0"/>
              </a:rPr>
              <a:t>Financing</a:t>
            </a:r>
            <a:r>
              <a:rPr lang="es-ES" altLang="en-US" sz="2800" b="1" dirty="0" smtClean="0">
                <a:solidFill>
                  <a:srgbClr val="00529F"/>
                </a:solidFill>
                <a:latin typeface="Arial" charset="0"/>
              </a:rPr>
              <a:t> </a:t>
            </a:r>
            <a:r>
              <a:rPr lang="es-ES" altLang="en-US" sz="2800" b="1" dirty="0">
                <a:solidFill>
                  <a:srgbClr val="00529F"/>
                </a:solidFill>
                <a:latin typeface="Arial" charset="0"/>
              </a:rPr>
              <a:t>in </a:t>
            </a:r>
            <a:r>
              <a:rPr lang="es-ES" altLang="en-US" sz="2800" b="1" dirty="0" err="1">
                <a:solidFill>
                  <a:srgbClr val="00529F"/>
                </a:solidFill>
                <a:latin typeface="Arial" charset="0"/>
              </a:rPr>
              <a:t>Latin</a:t>
            </a:r>
            <a:r>
              <a:rPr lang="es-ES" altLang="en-US" sz="2800" b="1" dirty="0">
                <a:solidFill>
                  <a:srgbClr val="00529F"/>
                </a:solidFill>
                <a:latin typeface="Arial" charset="0"/>
              </a:rPr>
              <a:t> </a:t>
            </a:r>
            <a:r>
              <a:rPr lang="es-ES" altLang="en-US" sz="2800" b="1" dirty="0" err="1">
                <a:solidFill>
                  <a:srgbClr val="00529F"/>
                </a:solidFill>
                <a:latin typeface="Arial" charset="0"/>
              </a:rPr>
              <a:t>America</a:t>
            </a:r>
            <a:r>
              <a:rPr lang="es-ES" altLang="en-US" sz="2800" b="1" dirty="0">
                <a:solidFill>
                  <a:srgbClr val="00529F"/>
                </a:solidFill>
                <a:latin typeface="Arial" charset="0"/>
              </a:rPr>
              <a:t> </a:t>
            </a:r>
            <a:r>
              <a:rPr lang="es-ES" altLang="en-US" sz="2800" b="1" dirty="0" err="1">
                <a:solidFill>
                  <a:srgbClr val="00529F"/>
                </a:solidFill>
                <a:latin typeface="Arial" charset="0"/>
              </a:rPr>
              <a:t>since</a:t>
            </a:r>
            <a:r>
              <a:rPr lang="es-ES" altLang="en-US" sz="2800" b="1" dirty="0">
                <a:solidFill>
                  <a:srgbClr val="00529F"/>
                </a:solidFill>
                <a:latin typeface="Arial" charset="0"/>
              </a:rPr>
              <a:t> </a:t>
            </a:r>
            <a:r>
              <a:rPr lang="es-ES" altLang="en-US" sz="2800" b="1" dirty="0" smtClean="0">
                <a:solidFill>
                  <a:srgbClr val="00529F"/>
                </a:solidFill>
                <a:latin typeface="Arial" charset="0"/>
              </a:rPr>
              <a:t>2014</a:t>
            </a:r>
            <a:endParaRPr lang="en-GB" altLang="en-US" sz="2800" b="1" dirty="0">
              <a:solidFill>
                <a:srgbClr val="00529F"/>
              </a:solidFill>
              <a:latin typeface="Arial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2952000" y="6417332"/>
            <a:ext cx="3960260" cy="144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 smtClean="0">
                <a:solidFill>
                  <a:schemeClr val="bg1"/>
                </a:solidFill>
              </a:rPr>
              <a:t>European Investment Bank Group</a:t>
            </a:r>
            <a:endParaRPr lang="en-GB" sz="900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800225" y="441325"/>
          <a:ext cx="6896100" cy="581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Worksheet" r:id="rId4" imgW="8686980" imgH="7296217" progId="Excel.Sheet.12">
                  <p:embed/>
                </p:oleObj>
              </mc:Choice>
              <mc:Fallback>
                <p:oleObj name="Worksheet" r:id="rId4" imgW="8686980" imgH="7296217" progId="Excel.Shee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00225" y="441325"/>
                        <a:ext cx="6896100" cy="5818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45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EIB financing in Latin America 2014-2018</a:t>
            </a:r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47564" y="1088741"/>
          <a:ext cx="8245611" cy="5077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Investment Bank Group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79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ChangeArrowheads="1"/>
          </p:cNvSpPr>
          <p:nvPr/>
        </p:nvSpPr>
        <p:spPr bwMode="auto">
          <a:xfrm>
            <a:off x="360363" y="274638"/>
            <a:ext cx="85328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 anchor="ctr"/>
          <a:lstStyle>
            <a:lvl1pPr defTabSz="95726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5726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5726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5726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5726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2800" b="1" dirty="0" err="1" smtClean="0">
                <a:solidFill>
                  <a:srgbClr val="00529F"/>
                </a:solidFill>
                <a:latin typeface="Arial" charset="0"/>
              </a:rPr>
              <a:t>Operations</a:t>
            </a:r>
            <a:r>
              <a:rPr lang="es-ES" altLang="en-US" sz="2800" b="1" dirty="0" smtClean="0">
                <a:solidFill>
                  <a:srgbClr val="00529F"/>
                </a:solidFill>
                <a:latin typeface="Arial" charset="0"/>
              </a:rPr>
              <a:t> in </a:t>
            </a:r>
            <a:r>
              <a:rPr lang="es-ES" altLang="en-US" sz="2800" b="1" dirty="0" err="1" smtClean="0">
                <a:solidFill>
                  <a:srgbClr val="00529F"/>
                </a:solidFill>
                <a:latin typeface="Arial" charset="0"/>
              </a:rPr>
              <a:t>the</a:t>
            </a:r>
            <a:r>
              <a:rPr lang="es-ES" altLang="en-US" sz="2800" b="1" dirty="0" smtClean="0">
                <a:solidFill>
                  <a:srgbClr val="00529F"/>
                </a:solidFill>
                <a:latin typeface="Arial" charset="0"/>
              </a:rPr>
              <a:t> </a:t>
            </a:r>
            <a:r>
              <a:rPr lang="es-ES" altLang="en-US" sz="2800" b="1" dirty="0" err="1" smtClean="0">
                <a:solidFill>
                  <a:srgbClr val="00529F"/>
                </a:solidFill>
                <a:latin typeface="Arial" charset="0"/>
              </a:rPr>
              <a:t>Caribbean</a:t>
            </a:r>
            <a:endParaRPr lang="en-GB" altLang="en-US" sz="2800" b="1" dirty="0">
              <a:solidFill>
                <a:srgbClr val="00529F"/>
              </a:solidFill>
              <a:latin typeface="Arial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18319" y="1244283"/>
            <a:ext cx="8248650" cy="454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346" tIns="33673" rIns="67346" bIns="33673">
            <a:spAutoFit/>
          </a:bodyPr>
          <a:lstStyle>
            <a:lvl1pPr marL="355600" indent="-355600" defTabSz="6731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534988" indent="-285750" defTabSz="6731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806575" indent="-457200" defTabSz="6731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443163" indent="-457200" defTabSz="6731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3079750" indent="-457200" defTabSz="6731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536950" indent="-457200" defTabSz="6731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994150" indent="-457200" defTabSz="6731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451350" indent="-457200" defTabSz="6731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908550" indent="-457200" defTabSz="6731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defRPr/>
            </a:pPr>
            <a:r>
              <a:rPr lang="en-GB" altLang="en-US" sz="1600" dirty="0">
                <a:latin typeface="Arial" panose="020B0604020202020204" pitchFamily="34" charset="0"/>
              </a:rPr>
              <a:t>ACPs: the oldest development cooperation mandate entrusted to the EIB (1963) </a:t>
            </a:r>
          </a:p>
          <a:p>
            <a:pPr algn="just" eaLnBrk="1" hangingPunct="1">
              <a:defRPr/>
            </a:pPr>
            <a:endParaRPr lang="en-US" sz="1600" dirty="0" smtClean="0">
              <a:latin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en-US" sz="1600" dirty="0" smtClean="0">
                <a:latin typeface="Arial" panose="020B0604020202020204" pitchFamily="34" charset="0"/>
              </a:rPr>
              <a:t>Since the 1</a:t>
            </a:r>
            <a:r>
              <a:rPr lang="en-US" sz="1600" baseline="30000" dirty="0" smtClean="0">
                <a:latin typeface="Arial" panose="020B0604020202020204" pitchFamily="34" charset="0"/>
              </a:rPr>
              <a:t>st</a:t>
            </a:r>
            <a:r>
              <a:rPr lang="en-US" sz="1600" dirty="0" smtClean="0">
                <a:latin typeface="Arial" panose="020B0604020202020204" pitchFamily="34" charset="0"/>
              </a:rPr>
              <a:t> operation signed in Trinidad and Tobago in 1978, EIB has achieved a total of </a:t>
            </a:r>
            <a:r>
              <a:rPr lang="en-GB" sz="1600" dirty="0" smtClean="0">
                <a:latin typeface="Arial" panose="020B0604020202020204" pitchFamily="34" charset="0"/>
              </a:rPr>
              <a:t>EUR 1.8 </a:t>
            </a:r>
            <a:r>
              <a:rPr lang="en-GB" sz="1600" dirty="0" err="1" smtClean="0">
                <a:latin typeface="Arial" panose="020B0604020202020204" pitchFamily="34" charset="0"/>
              </a:rPr>
              <a:t>bn</a:t>
            </a:r>
            <a:r>
              <a:rPr lang="en-GB" sz="1600" dirty="0" smtClean="0">
                <a:latin typeface="Arial" panose="020B0604020202020204" pitchFamily="34" charset="0"/>
              </a:rPr>
              <a:t> in signatures in the Caribbean region </a:t>
            </a:r>
          </a:p>
          <a:p>
            <a:pPr algn="just" eaLnBrk="1" hangingPunct="1">
              <a:defRPr/>
            </a:pPr>
            <a:endParaRPr lang="en-GB" sz="1600" dirty="0" smtClean="0">
              <a:latin typeface="Arial" panose="020B0604020202020204" pitchFamily="34" charset="0"/>
            </a:endParaRPr>
          </a:p>
          <a:p>
            <a:pPr lvl="0"/>
            <a:r>
              <a:rPr lang="en-GB" sz="1600" dirty="0">
                <a:latin typeface="Arial" panose="020B0604020202020204" pitchFamily="34" charset="0"/>
              </a:rPr>
              <a:t>Total signatures in the Caribbean region </a:t>
            </a:r>
            <a:r>
              <a:rPr lang="en-GB" sz="1600" dirty="0" smtClean="0">
                <a:latin typeface="Arial" panose="020B0604020202020204" pitchFamily="34" charset="0"/>
              </a:rPr>
              <a:t>under </a:t>
            </a:r>
            <a:r>
              <a:rPr lang="en-GB" sz="1600" dirty="0">
                <a:latin typeface="Arial" panose="020B0604020202020204" pitchFamily="34" charset="0"/>
              </a:rPr>
              <a:t>the </a:t>
            </a:r>
            <a:r>
              <a:rPr lang="en-GB" sz="1600" dirty="0" err="1">
                <a:latin typeface="Arial" panose="020B0604020202020204" pitchFamily="34" charset="0"/>
              </a:rPr>
              <a:t>Cotonou</a:t>
            </a:r>
            <a:r>
              <a:rPr lang="en-GB" sz="1600" dirty="0">
                <a:latin typeface="Arial" panose="020B0604020202020204" pitchFamily="34" charset="0"/>
              </a:rPr>
              <a:t> Agreement (i.e., since 2004) amount to </a:t>
            </a:r>
            <a:r>
              <a:rPr lang="en-GB" sz="1600" b="1" dirty="0">
                <a:latin typeface="Arial" panose="020B0604020202020204" pitchFamily="34" charset="0"/>
              </a:rPr>
              <a:t>EUR </a:t>
            </a:r>
            <a:r>
              <a:rPr lang="en-GB" sz="1600" b="1" dirty="0" smtClean="0">
                <a:latin typeface="Arial" panose="020B0604020202020204" pitchFamily="34" charset="0"/>
              </a:rPr>
              <a:t>758m </a:t>
            </a:r>
            <a:r>
              <a:rPr lang="en-GB" sz="1600" dirty="0">
                <a:latin typeface="Arial" panose="020B0604020202020204" pitchFamily="34" charset="0"/>
              </a:rPr>
              <a:t>in several sectors: 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</a:rPr>
              <a:t>46%</a:t>
            </a:r>
            <a:r>
              <a:rPr lang="en-GB" sz="1600" dirty="0">
                <a:latin typeface="Arial" panose="020B0604020202020204" pitchFamily="34" charset="0"/>
              </a:rPr>
              <a:t> in the financial sector, 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</a:rPr>
              <a:t>27%</a:t>
            </a:r>
            <a:r>
              <a:rPr lang="en-GB" sz="1600" dirty="0">
                <a:latin typeface="Arial" panose="020B0604020202020204" pitchFamily="34" charset="0"/>
              </a:rPr>
              <a:t> in energy, 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</a:rPr>
              <a:t>15% </a:t>
            </a:r>
            <a:r>
              <a:rPr lang="en-GB" sz="1600" dirty="0">
                <a:latin typeface="Arial" panose="020B0604020202020204" pitchFamily="34" charset="0"/>
              </a:rPr>
              <a:t>in transport, 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</a:rPr>
              <a:t>4% </a:t>
            </a:r>
            <a:r>
              <a:rPr lang="en-GB" sz="1600" dirty="0">
                <a:latin typeface="Arial" panose="020B0604020202020204" pitchFamily="34" charset="0"/>
              </a:rPr>
              <a:t>water and 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</a:rPr>
              <a:t>3% </a:t>
            </a:r>
            <a:r>
              <a:rPr lang="en-GB" sz="1600" dirty="0">
                <a:latin typeface="Arial" panose="020B0604020202020204" pitchFamily="34" charset="0"/>
              </a:rPr>
              <a:t>telecom</a:t>
            </a:r>
          </a:p>
          <a:p>
            <a:pPr eaLnBrk="1" hangingPunct="1">
              <a:defRPr/>
            </a:pPr>
            <a:endParaRPr lang="en-GB" altLang="en-US" sz="1600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1600" dirty="0" smtClean="0">
                <a:latin typeface="Arial" panose="020B0604020202020204" pitchFamily="34" charset="0"/>
              </a:rPr>
              <a:t>Since 2011, 21 transactions have been signed amounting to EUR 416m</a:t>
            </a:r>
            <a:r>
              <a:rPr lang="en-US" sz="1600" dirty="0" smtClean="0">
                <a:latin typeface="Arial" panose="020B0604020202020204" pitchFamily="34" charset="0"/>
              </a:rPr>
              <a:t>.</a:t>
            </a:r>
          </a:p>
          <a:p>
            <a:pPr eaLnBrk="1" hangingPunct="1">
              <a:defRPr/>
            </a:pPr>
            <a:endParaRPr lang="en-GB" altLang="en-US" sz="1600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GB" altLang="en-US" sz="1600" dirty="0" smtClean="0">
                <a:latin typeface="Arial" pitchFamily="34" charset="0"/>
                <a:cs typeface="Times New Roman" pitchFamily="18" charset="0"/>
              </a:rPr>
              <a:t>No country or sectors ceilings</a:t>
            </a:r>
          </a:p>
          <a:p>
            <a:pPr eaLnBrk="1" hangingPunct="1">
              <a:defRPr/>
            </a:pPr>
            <a:endParaRPr lang="en-GB" altLang="en-US" sz="1600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GB" altLang="en-US" sz="1600" dirty="0" smtClean="0">
                <a:latin typeface="Arial" pitchFamily="34" charset="0"/>
                <a:cs typeface="Times New Roman" pitchFamily="18" charset="0"/>
              </a:rPr>
              <a:t>No Framework Agreements  are required for the EIB to operate in the Caribbean region</a:t>
            </a:r>
          </a:p>
          <a:p>
            <a:pPr algn="just" eaLnBrk="1" hangingPunct="1">
              <a:defRPr/>
            </a:pPr>
            <a:endParaRPr lang="en-GB" altLang="en-US" sz="1600" dirty="0" smtClean="0">
              <a:solidFill>
                <a:srgbClr val="00529F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8302625" y="6450013"/>
            <a:ext cx="9286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 dirty="0">
                <a:solidFill>
                  <a:prstClr val="white"/>
                </a:solidFill>
                <a:latin typeface="Arial" charset="0"/>
              </a:rPr>
              <a:t> </a:t>
            </a:r>
            <a:fld id="{B577E0AF-0AF6-4EBE-803A-25B33AEFD05D}" type="slidenum">
              <a:rPr lang="en-GB" altLang="en-US" sz="1000">
                <a:solidFill>
                  <a:prstClr val="white"/>
                </a:solidFill>
                <a:latin typeface="Arial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0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2952000" y="6417332"/>
            <a:ext cx="3960260" cy="144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 smtClean="0">
                <a:solidFill>
                  <a:schemeClr val="bg1"/>
                </a:solidFill>
              </a:rPr>
              <a:t>European Investment Bank Group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0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6"/>
          <p:cNvSpPr txBox="1">
            <a:spLocks noChangeArrowheads="1"/>
          </p:cNvSpPr>
          <p:nvPr/>
        </p:nvSpPr>
        <p:spPr bwMode="auto">
          <a:xfrm>
            <a:off x="8302625" y="6418262"/>
            <a:ext cx="9286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 dirty="0">
                <a:solidFill>
                  <a:prstClr val="white"/>
                </a:solidFill>
                <a:latin typeface="Arial" charset="0"/>
              </a:rPr>
              <a:t> </a:t>
            </a:r>
            <a:fld id="{90B67DEC-4489-4693-A6C6-F7D87831C3CA}" type="slidenum">
              <a:rPr lang="en-GB" altLang="en-US" sz="1000">
                <a:solidFill>
                  <a:prstClr val="white"/>
                </a:solidFill>
                <a:latin typeface="Arial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0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575556" y="188913"/>
            <a:ext cx="831761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 anchor="ctr"/>
          <a:lstStyle>
            <a:lvl1pPr defTabSz="95726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5726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5726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5726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5726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2800" b="1" dirty="0" err="1">
                <a:solidFill>
                  <a:srgbClr val="00529F"/>
                </a:solidFill>
                <a:latin typeface="Arial" charset="0"/>
              </a:rPr>
              <a:t>Lending</a:t>
            </a:r>
            <a:r>
              <a:rPr lang="es-ES" altLang="en-US" sz="2800" b="1" dirty="0">
                <a:solidFill>
                  <a:srgbClr val="00529F"/>
                </a:solidFill>
                <a:latin typeface="Arial" charset="0"/>
              </a:rPr>
              <a:t> in </a:t>
            </a:r>
            <a:r>
              <a:rPr lang="es-ES" altLang="en-US" sz="2800" b="1" dirty="0" err="1">
                <a:solidFill>
                  <a:srgbClr val="00529F"/>
                </a:solidFill>
                <a:latin typeface="Arial" charset="0"/>
              </a:rPr>
              <a:t>the</a:t>
            </a:r>
            <a:r>
              <a:rPr lang="es-ES" altLang="en-US" sz="2800" b="1" dirty="0">
                <a:solidFill>
                  <a:srgbClr val="00529F"/>
                </a:solidFill>
                <a:latin typeface="Arial" charset="0"/>
              </a:rPr>
              <a:t> </a:t>
            </a:r>
            <a:r>
              <a:rPr lang="es-ES" altLang="en-US" sz="2800" b="1" dirty="0" err="1">
                <a:solidFill>
                  <a:srgbClr val="00529F"/>
                </a:solidFill>
                <a:latin typeface="Arial" charset="0"/>
              </a:rPr>
              <a:t>Caribbean</a:t>
            </a:r>
            <a:r>
              <a:rPr lang="es-ES" altLang="en-US" sz="2800" b="1" dirty="0">
                <a:solidFill>
                  <a:srgbClr val="00529F"/>
                </a:solidFill>
                <a:latin typeface="Arial" charset="0"/>
              </a:rPr>
              <a:t> </a:t>
            </a:r>
            <a:r>
              <a:rPr lang="es-ES" altLang="en-US" sz="2800" b="1" dirty="0" err="1">
                <a:solidFill>
                  <a:srgbClr val="00529F"/>
                </a:solidFill>
                <a:latin typeface="Arial" charset="0"/>
              </a:rPr>
              <a:t>since</a:t>
            </a:r>
            <a:r>
              <a:rPr lang="es-ES" altLang="en-US" sz="2800" b="1" dirty="0">
                <a:solidFill>
                  <a:srgbClr val="00529F"/>
                </a:solidFill>
                <a:latin typeface="Arial" charset="0"/>
              </a:rPr>
              <a:t> </a:t>
            </a:r>
            <a:r>
              <a:rPr lang="es-ES" altLang="en-US" sz="2800" b="1" dirty="0" smtClean="0">
                <a:solidFill>
                  <a:srgbClr val="00529F"/>
                </a:solidFill>
                <a:latin typeface="Arial" charset="0"/>
              </a:rPr>
              <a:t>2013</a:t>
            </a:r>
            <a:endParaRPr lang="en-GB" altLang="en-US" sz="2800" b="1" dirty="0">
              <a:solidFill>
                <a:srgbClr val="00529F"/>
              </a:solidFill>
              <a:latin typeface="Arial" charset="0"/>
            </a:endParaRPr>
          </a:p>
        </p:txBody>
      </p:sp>
      <p:sp>
        <p:nvSpPr>
          <p:cNvPr id="24580" name="Line 5"/>
          <p:cNvSpPr>
            <a:spLocks noChangeShapeType="1"/>
          </p:cNvSpPr>
          <p:nvPr/>
        </p:nvSpPr>
        <p:spPr bwMode="auto">
          <a:xfrm>
            <a:off x="360363" y="1160748"/>
            <a:ext cx="8243887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2952000" y="6417332"/>
            <a:ext cx="3960260" cy="144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 smtClean="0">
                <a:solidFill>
                  <a:schemeClr val="bg1"/>
                </a:solidFill>
              </a:rPr>
              <a:t>European Investment Bank Group</a:t>
            </a:r>
            <a:endParaRPr lang="en-GB" sz="9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91580" y="1628800"/>
          <a:ext cx="7725817" cy="4562086"/>
        </p:xfrm>
        <a:graphic>
          <a:graphicData uri="http://schemas.openxmlformats.org/drawingml/2006/table">
            <a:tbl>
              <a:tblPr/>
              <a:tblGrid>
                <a:gridCol w="4258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8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1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895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Contract</a:t>
                      </a:r>
                      <a:r>
                        <a:rPr lang="es-ES_tradn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_tradnl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Name</a:t>
                      </a:r>
                      <a:r>
                        <a:rPr lang="es-ES_tradn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Signature</a:t>
                      </a:r>
                      <a:r>
                        <a:rPr lang="es-ES_tradn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Date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Country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EUR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0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 MICROFINANCE FACILITY II D (FDD)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Dominican Republic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  <a:endParaRPr lang="es-ES_trad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4" marR="7454" marT="745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056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ES_trad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2013</a:t>
                      </a:r>
                      <a:endParaRPr lang="es-ES_trad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ES_trad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  <a:endParaRPr lang="es-ES_trad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4" marR="7454" marT="745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8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PORTLAND CARIBBEAN FUND II L P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Regional - </a:t>
                      </a:r>
                      <a:r>
                        <a:rPr lang="es-ES_tradn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Caribbean</a:t>
                      </a:r>
                      <a:endParaRPr lang="es-ES_trad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23.4</a:t>
                      </a:r>
                      <a:endParaRPr lang="es-ES_trad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4" marR="7454" marT="745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4056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ES_trad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2014</a:t>
                      </a:r>
                      <a:endParaRPr lang="es-ES_trad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ES_trad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23.4</a:t>
                      </a:r>
                      <a:endParaRPr lang="es-ES_trad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4" marR="7454" marT="745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80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CARIBBEAN &amp; PACIFIC IMPACT FAC. (ADOPEM)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Dominican Republic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804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 MICROFINANCE FACILITY II E (ADEMI)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Dominican Republic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8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TELEM FIBRE TO THE HOME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St. Marteen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4056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kumimoji="0" lang="es-ES_tradnl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Total 2015</a:t>
                      </a:r>
                      <a:endParaRPr lang="es-ES_trad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ES_trad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es-ES_trad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4" marR="7454" marT="745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80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CDEEE LOSS REDUCTION PROJECT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Dominican</a:t>
                      </a:r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_tradn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Republic</a:t>
                      </a:r>
                      <a:endParaRPr lang="es-ES_trad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89.6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80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DFC MBIL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Belize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8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CARIBBEAN AND PACIFIC IMPACT FAC. B (DBJ)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Jamaica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18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CARIBBEAN AND PACIFIC IMPACT FAC. C (BANFONDESA)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Dominican Republic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4056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kumimoji="0" lang="es-ES_tradnl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Total 2016</a:t>
                      </a:r>
                      <a:endParaRPr lang="es-ES_trad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ES_trad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112.6</a:t>
                      </a:r>
                      <a:endParaRPr lang="es-ES_trad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4" marR="7454" marT="745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8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CARIBBEAN AND PACIFIC IMPACT FAC. ACME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Regional - </a:t>
                      </a:r>
                      <a:r>
                        <a:rPr lang="es-ES_tradn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Caribbean</a:t>
                      </a:r>
                      <a:endParaRPr lang="es-ES_trad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80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FUNDAPEC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Dominican</a:t>
                      </a:r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_tradn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Republic</a:t>
                      </a:r>
                      <a:endParaRPr lang="es-ES_trad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80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CDB CLIMATE ACTION FL II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Regional - </a:t>
                      </a:r>
                      <a:r>
                        <a:rPr lang="es-ES_tradn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Caribbean</a:t>
                      </a:r>
                      <a:endParaRPr lang="es-ES_trad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3745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CDB CLIMATE ACTION FL II - INCREASE POST-HURRICANE</a:t>
                      </a: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Regional - </a:t>
                      </a:r>
                      <a:r>
                        <a:rPr lang="es-ES_tradn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Caribbean</a:t>
                      </a:r>
                      <a:endParaRPr lang="es-ES_trad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3745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ES_tradnl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  <a:r>
                        <a:rPr lang="es-ES_trad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  <a:endParaRPr lang="es-ES_trad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128.0</a:t>
                      </a:r>
                      <a:endParaRPr lang="es-ES_trad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4" marR="7454" marT="745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530036"/>
                  </a:ext>
                </a:extLst>
              </a:tr>
              <a:tr h="133745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FDI MBIL </a:t>
                      </a:r>
                      <a:endParaRPr lang="es-ES_trad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  <a:endParaRPr lang="es-ES_trad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Haiti</a:t>
                      </a:r>
                      <a:endParaRPr lang="es-ES_trad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532971"/>
                  </a:ext>
                </a:extLst>
              </a:tr>
              <a:tr h="133745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CARIBBEAN AND PACIFIC IMPACT FIN FAC E</a:t>
                      </a:r>
                      <a:endParaRPr lang="es-ES_trad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  <a:endParaRPr lang="es-ES_trad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Dominican</a:t>
                      </a:r>
                      <a:r>
                        <a:rPr lang="es-ES_tradn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_tradnl" sz="11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Republic</a:t>
                      </a:r>
                      <a:endParaRPr lang="es-ES_trad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624761"/>
                  </a:ext>
                </a:extLst>
              </a:tr>
              <a:tr h="133745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CARIBBEAN AND PACIFIC IMPACT FIN FAC F (BANFONDE)</a:t>
                      </a:r>
                      <a:endParaRPr lang="es-ES_trad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  <a:endParaRPr lang="es-ES_trad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Dominican</a:t>
                      </a:r>
                      <a:r>
                        <a:rPr lang="es-ES_tradn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_tradnl" sz="11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Republic</a:t>
                      </a:r>
                      <a:endParaRPr lang="es-ES_trad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825941"/>
                  </a:ext>
                </a:extLst>
              </a:tr>
              <a:tr h="133745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CARIBBEAN AND PACIFIC IMPACT FIN FAC F (FONDESA)</a:t>
                      </a:r>
                      <a:endParaRPr lang="es-ES_trad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  <a:endParaRPr lang="es-ES_trad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Dominican</a:t>
                      </a:r>
                      <a:r>
                        <a:rPr lang="es-ES_tradn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_tradnl" sz="11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Republic</a:t>
                      </a:r>
                      <a:endParaRPr lang="es-ES_trad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33299"/>
                  </a:ext>
                </a:extLst>
              </a:tr>
              <a:tr h="133745">
                <a:tc>
                  <a:txBody>
                    <a:bodyPr/>
                    <a:lstStyle/>
                    <a:p>
                      <a:pPr algn="l" fontAlgn="b"/>
                      <a:endParaRPr lang="es-ES_trad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4" marR="7454" marT="74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r>
                        <a:rPr lang="es-ES_tradnl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2018</a:t>
                      </a:r>
                      <a:endParaRPr lang="es-ES_trad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17.7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251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39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ＭＳ Ｐゴシック" pitchFamily="34" charset="-128"/>
                <a:cs typeface="+mn-cs"/>
              </a:rPr>
              <a:t>Blending</a:t>
            </a:r>
            <a:endParaRPr lang="en-GB" sz="2800" b="1" dirty="0">
              <a:solidFill>
                <a:schemeClr val="accent1">
                  <a:lumMod val="75000"/>
                </a:schemeClr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altLang="en-US" sz="1800" b="1" dirty="0" smtClean="0">
              <a:solidFill>
                <a:srgbClr val="00529F"/>
              </a:solidFill>
              <a:latin typeface="Arial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altLang="en-US" sz="1800" b="1" dirty="0" smtClean="0">
                <a:latin typeface="Arial" charset="0"/>
                <a:cs typeface="Times New Roman" pitchFamily="18" charset="0"/>
              </a:rPr>
              <a:t>OVERVIEW:</a:t>
            </a:r>
          </a:p>
          <a:p>
            <a:pPr algn="just">
              <a:buBlip>
                <a:blip r:embed="rId2"/>
              </a:buBlip>
            </a:pPr>
            <a:endParaRPr lang="en-US" altLang="en-US" sz="1800" dirty="0" smtClean="0">
              <a:latin typeface="Arial" charset="0"/>
              <a:cs typeface="Times New Roman" pitchFamily="18" charset="0"/>
            </a:endParaRPr>
          </a:p>
          <a:p>
            <a:pPr algn="just">
              <a:buBlip>
                <a:blip r:embed="rId2"/>
              </a:buBlip>
            </a:pPr>
            <a:r>
              <a:rPr lang="en-US" altLang="en-US" sz="1800" b="1" dirty="0">
                <a:latin typeface="Arial" charset="0"/>
                <a:cs typeface="Times New Roman" pitchFamily="18" charset="0"/>
              </a:rPr>
              <a:t>Blending</a:t>
            </a:r>
            <a:r>
              <a:rPr lang="en-US" altLang="en-US" sz="1800" dirty="0">
                <a:latin typeface="Arial" charset="0"/>
                <a:cs typeface="Times New Roman" pitchFamily="18" charset="0"/>
              </a:rPr>
              <a:t>: </a:t>
            </a:r>
            <a:r>
              <a:rPr lang="en-US" altLang="en-US" sz="1800" dirty="0">
                <a:latin typeface="Arial" panose="020B0604020202020204" pitchFamily="34" charset="0"/>
                <a:cs typeface="Times New Roman" pitchFamily="18" charset="0"/>
              </a:rPr>
              <a:t>combination of </a:t>
            </a:r>
            <a:r>
              <a:rPr lang="en-US" altLang="en-US" sz="1800" dirty="0" smtClean="0">
                <a:latin typeface="Arial" panose="020B0604020202020204" pitchFamily="34" charset="0"/>
                <a:cs typeface="Times New Roman" pitchFamily="18" charset="0"/>
              </a:rPr>
              <a:t>budgetary </a:t>
            </a:r>
            <a:r>
              <a:rPr lang="en-US" altLang="en-US" sz="1800" dirty="0">
                <a:latin typeface="Arial" panose="020B0604020202020204" pitchFamily="34" charset="0"/>
                <a:cs typeface="Times New Roman" pitchFamily="18" charset="0"/>
              </a:rPr>
              <a:t>grants with loans from eligible financial institutions, including the </a:t>
            </a:r>
            <a:r>
              <a:rPr lang="en-US" altLang="en-US" sz="1800" dirty="0" err="1" smtClean="0">
                <a:latin typeface="Arial" panose="020B0604020202020204" pitchFamily="34" charset="0"/>
                <a:cs typeface="Times New Roman" pitchFamily="18" charset="0"/>
              </a:rPr>
              <a:t>EIB</a:t>
            </a:r>
            <a:r>
              <a:rPr lang="en-US" altLang="en-US" sz="1800" dirty="0" err="1" smtClean="0">
                <a:latin typeface="Arial" panose="020B0604020202020204" pitchFamily="34" charset="0"/>
                <a:sym typeface="Futura Std Book" charset="0"/>
              </a:rPr>
              <a:t>to</a:t>
            </a:r>
            <a:r>
              <a:rPr lang="en-US" altLang="en-US" sz="1800" dirty="0" smtClean="0">
                <a:latin typeface="Arial" panose="020B0604020202020204" pitchFamily="34" charset="0"/>
                <a:sym typeface="Futura Std Book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sym typeface="Futura Std Book" charset="0"/>
              </a:rPr>
              <a:t>enhance the development impact of investment projects by accelerating investments and </a:t>
            </a:r>
            <a:r>
              <a:rPr lang="en-US" altLang="en-US" sz="1800" b="1" dirty="0">
                <a:latin typeface="Arial" panose="020B0604020202020204" pitchFamily="34" charset="0"/>
                <a:sym typeface="Futura Std Book" charset="0"/>
              </a:rPr>
              <a:t>Leverage.</a:t>
            </a:r>
          </a:p>
          <a:p>
            <a:pPr algn="just">
              <a:buBlip>
                <a:blip r:embed="rId2"/>
              </a:buBlip>
            </a:pPr>
            <a:endParaRPr lang="en-US" altLang="en-US" sz="1800" dirty="0">
              <a:latin typeface="Arial" charset="0"/>
              <a:cs typeface="Times New Roman" pitchFamily="18" charset="0"/>
            </a:endParaRPr>
          </a:p>
          <a:p>
            <a:pPr algn="just">
              <a:buBlip>
                <a:blip r:embed="rId2"/>
              </a:buBlip>
            </a:pPr>
            <a:r>
              <a:rPr lang="en-US" altLang="en-US" sz="1800" dirty="0" smtClean="0">
                <a:latin typeface="Arial" charset="0"/>
                <a:cs typeface="Times New Roman" pitchFamily="18" charset="0"/>
              </a:rPr>
              <a:t>In </a:t>
            </a:r>
            <a:r>
              <a:rPr lang="en-US" altLang="en-US" sz="1800" dirty="0" smtClean="0">
                <a:latin typeface="Arial" charset="0"/>
                <a:cs typeface="Times New Roman" pitchFamily="18" charset="0"/>
              </a:rPr>
              <a:t>the LAC region, the EIB can mobilize grant resources in particular from </a:t>
            </a:r>
            <a:r>
              <a:rPr lang="en-US" altLang="en-US" sz="1800" dirty="0" smtClean="0">
                <a:latin typeface="Arial" charset="0"/>
                <a:cs typeface="Times New Roman" pitchFamily="18" charset="0"/>
              </a:rPr>
              <a:t>the LAIF </a:t>
            </a:r>
            <a:r>
              <a:rPr lang="en-US" altLang="en-US" sz="1800" dirty="0" smtClean="0">
                <a:latin typeface="Arial" charset="0"/>
                <a:cs typeface="Times New Roman" pitchFamily="18" charset="0"/>
              </a:rPr>
              <a:t>and CIF, </a:t>
            </a:r>
            <a:r>
              <a:rPr lang="en-US" altLang="en-US" sz="1800" dirty="0" smtClean="0">
                <a:latin typeface="Arial" charset="0"/>
                <a:cs typeface="Times New Roman" pitchFamily="18" charset="0"/>
              </a:rPr>
              <a:t>the </a:t>
            </a:r>
            <a:r>
              <a:rPr lang="en-US" altLang="en-US" sz="1800" b="1" dirty="0" smtClean="0">
                <a:latin typeface="Arial" charset="0"/>
                <a:cs typeface="Times New Roman" pitchFamily="18" charset="0"/>
              </a:rPr>
              <a:t>EU’s </a:t>
            </a:r>
            <a:r>
              <a:rPr lang="en-US" altLang="en-US" sz="1800" b="1" dirty="0" smtClean="0">
                <a:latin typeface="Arial" charset="0"/>
                <a:cs typeface="Times New Roman" pitchFamily="18" charset="0"/>
              </a:rPr>
              <a:t>regional blending facilities</a:t>
            </a:r>
            <a:r>
              <a:rPr lang="en-US" altLang="en-US" sz="1800" dirty="0" smtClean="0">
                <a:latin typeface="Arial" charset="0"/>
                <a:cs typeface="Times New Roman" pitchFamily="18" charset="0"/>
              </a:rPr>
              <a:t>.</a:t>
            </a:r>
          </a:p>
          <a:p>
            <a:pPr algn="just">
              <a:buBlip>
                <a:blip r:embed="rId2"/>
              </a:buBlip>
            </a:pPr>
            <a:endParaRPr lang="en-US" altLang="en-US" sz="1800" dirty="0" smtClean="0">
              <a:latin typeface="Arial" charset="0"/>
              <a:cs typeface="Times New Roman" pitchFamily="18" charset="0"/>
            </a:endParaRPr>
          </a:p>
          <a:p>
            <a:pPr algn="just">
              <a:buBlip>
                <a:blip r:embed="rId2"/>
              </a:buBlip>
            </a:pPr>
            <a:r>
              <a:rPr lang="en-US" altLang="en-US" sz="1800" dirty="0" smtClean="0">
                <a:latin typeface="Arial" charset="0"/>
                <a:cs typeface="Times New Roman" pitchFamily="18" charset="0"/>
              </a:rPr>
              <a:t>EIB is also accredited to mobilize funds from the </a:t>
            </a:r>
            <a:r>
              <a:rPr lang="en-US" altLang="en-US" sz="1800" b="1" dirty="0" smtClean="0">
                <a:latin typeface="Arial" charset="0"/>
                <a:cs typeface="Times New Roman" pitchFamily="18" charset="0"/>
              </a:rPr>
              <a:t>Green Climate Fund (GCF)</a:t>
            </a:r>
          </a:p>
          <a:p>
            <a:pPr marL="0" indent="0" algn="just">
              <a:buNone/>
            </a:pPr>
            <a:endParaRPr lang="en-US" altLang="en-US" sz="1800" dirty="0" smtClean="0">
              <a:latin typeface="Arial" charset="0"/>
              <a:cs typeface="Times New Roman" pitchFamily="18" charset="0"/>
            </a:endParaRPr>
          </a:p>
          <a:p>
            <a:pPr algn="just">
              <a:buBlip>
                <a:blip r:embed="rId2"/>
              </a:buBlip>
            </a:pPr>
            <a:r>
              <a:rPr lang="en-US" altLang="en-US" sz="1800" b="1" dirty="0" smtClean="0">
                <a:latin typeface="Arial" charset="0"/>
                <a:cs typeface="Times New Roman" pitchFamily="18" charset="0"/>
              </a:rPr>
              <a:t>Instruments</a:t>
            </a:r>
            <a:r>
              <a:rPr lang="en-US" altLang="en-US" sz="1800" dirty="0" smtClean="0">
                <a:latin typeface="Arial" charset="0"/>
                <a:cs typeface="Times New Roman" pitchFamily="18" charset="0"/>
              </a:rPr>
              <a:t>: Technical Assistance, Investment Grants, and </a:t>
            </a:r>
            <a:r>
              <a:rPr lang="en-US" altLang="en-US" sz="1800" dirty="0" smtClean="0">
                <a:latin typeface="Arial" charset="0"/>
                <a:cs typeface="Times New Roman" pitchFamily="18" charset="0"/>
              </a:rPr>
              <a:t>Financial Instruments/Guarantees (risk sharing).</a:t>
            </a:r>
            <a:endParaRPr lang="en-US" altLang="en-US" sz="1800" dirty="0" smtClean="0">
              <a:latin typeface="Arial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altLang="en-US" sz="1800" dirty="0" smtClean="0">
              <a:latin typeface="Arial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2952000" y="6417332"/>
            <a:ext cx="3960260" cy="144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 smtClean="0">
                <a:solidFill>
                  <a:schemeClr val="bg1"/>
                </a:solidFill>
              </a:rPr>
              <a:t>European Investment Bank Group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7272000" y="6417332"/>
            <a:ext cx="1620000" cy="144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0A51CA-4611-42BC-8C78-05A9D4A054CC}" type="slidenum">
              <a:rPr lang="en-GB" sz="900" smtClean="0">
                <a:solidFill>
                  <a:schemeClr val="bg1"/>
                </a:solidFill>
              </a:rPr>
              <a:pPr algn="r"/>
              <a:t>15</a:t>
            </a:fld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8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770" y="273687"/>
            <a:ext cx="8736714" cy="5760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Blending</a:t>
            </a:r>
            <a:r>
              <a:rPr lang="fr-FR" dirty="0" smtClean="0"/>
              <a:t> </a:t>
            </a:r>
            <a:r>
              <a:rPr lang="fr-FR" sz="2800" dirty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throughout</a:t>
            </a:r>
            <a:r>
              <a:rPr lang="fr-FR" sz="28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fr-FR" sz="2800" dirty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project</a:t>
            </a:r>
            <a:r>
              <a:rPr lang="fr-FR" sz="28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2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cycle: use of TA and IG </a:t>
            </a:r>
            <a:r>
              <a:rPr lang="fr-FR" sz="2800" dirty="0" err="1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grants</a:t>
            </a:r>
            <a:endParaRPr lang="fr-FR" sz="28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63" y="1595722"/>
            <a:ext cx="7886700" cy="4608000"/>
          </a:xfrm>
        </p:spPr>
        <p:txBody>
          <a:bodyPr/>
          <a:lstStyle/>
          <a:p>
            <a:pPr marL="0" indent="0">
              <a:buNone/>
            </a:pPr>
            <a:r>
              <a:rPr lang="fr-BE" dirty="0"/>
              <a:t> 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A2D07A40-88FD-4071-B2D6-3FB953417EB1}" type="datetime1">
              <a:rPr lang="fr-LU" smtClean="0"/>
              <a:t>18/05/2019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8559C87-4400-0E45-97C7-BDEE4D66133D}" type="slidenum">
              <a:rPr lang="fr-FR" smtClean="0"/>
              <a:t>16</a:t>
            </a:fld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1950720" y="1869440"/>
            <a:ext cx="4023360" cy="4023360"/>
          </a:xfrm>
          <a:prstGeom prst="ellipse">
            <a:avLst/>
          </a:prstGeom>
          <a:noFill/>
          <a:ln w="76200" cap="flat" cmpd="tri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orme libre 37"/>
          <p:cNvSpPr/>
          <p:nvPr/>
        </p:nvSpPr>
        <p:spPr>
          <a:xfrm>
            <a:off x="3437142" y="1331927"/>
            <a:ext cx="985705" cy="985705"/>
          </a:xfrm>
          <a:custGeom>
            <a:avLst/>
            <a:gdLst>
              <a:gd name="connsiteX0" fmla="*/ 0 w 1177459"/>
              <a:gd name="connsiteY0" fmla="*/ 588730 h 1177459"/>
              <a:gd name="connsiteX1" fmla="*/ 588730 w 1177459"/>
              <a:gd name="connsiteY1" fmla="*/ 0 h 1177459"/>
              <a:gd name="connsiteX2" fmla="*/ 1177460 w 1177459"/>
              <a:gd name="connsiteY2" fmla="*/ 588730 h 1177459"/>
              <a:gd name="connsiteX3" fmla="*/ 588730 w 1177459"/>
              <a:gd name="connsiteY3" fmla="*/ 1177460 h 1177459"/>
              <a:gd name="connsiteX4" fmla="*/ 0 w 1177459"/>
              <a:gd name="connsiteY4" fmla="*/ 588730 h 117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7459" h="1177459">
                <a:moveTo>
                  <a:pt x="0" y="588730"/>
                </a:moveTo>
                <a:cubicBezTo>
                  <a:pt x="0" y="263583"/>
                  <a:pt x="263583" y="0"/>
                  <a:pt x="588730" y="0"/>
                </a:cubicBezTo>
                <a:cubicBezTo>
                  <a:pt x="913877" y="0"/>
                  <a:pt x="1177460" y="263583"/>
                  <a:pt x="1177460" y="588730"/>
                </a:cubicBezTo>
                <a:cubicBezTo>
                  <a:pt x="1177460" y="913877"/>
                  <a:pt x="913877" y="1177460"/>
                  <a:pt x="588730" y="1177460"/>
                </a:cubicBezTo>
                <a:cubicBezTo>
                  <a:pt x="263583" y="1177460"/>
                  <a:pt x="0" y="913877"/>
                  <a:pt x="0" y="588730"/>
                </a:cubicBezTo>
                <a:close/>
              </a:path>
            </a:pathLst>
          </a:custGeom>
          <a:solidFill>
            <a:srgbClr val="FFC000"/>
          </a:solidFill>
          <a:ln w="76200"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5935" tIns="235935" rIns="235935" bIns="235935" numCol="1" spcCol="1270" anchor="ctr" anchorCtr="0">
            <a:noAutofit/>
          </a:bodyPr>
          <a:lstStyle/>
          <a:p>
            <a:pPr lvl="0" algn="ctr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5000" kern="1200" dirty="0"/>
          </a:p>
        </p:txBody>
      </p:sp>
      <p:sp>
        <p:nvSpPr>
          <p:cNvPr id="39" name="Forme libre 38"/>
          <p:cNvSpPr/>
          <p:nvPr/>
        </p:nvSpPr>
        <p:spPr>
          <a:xfrm>
            <a:off x="5028718" y="2098390"/>
            <a:ext cx="985705" cy="985705"/>
          </a:xfrm>
          <a:custGeom>
            <a:avLst/>
            <a:gdLst>
              <a:gd name="connsiteX0" fmla="*/ 0 w 1177459"/>
              <a:gd name="connsiteY0" fmla="*/ 588730 h 1177459"/>
              <a:gd name="connsiteX1" fmla="*/ 588730 w 1177459"/>
              <a:gd name="connsiteY1" fmla="*/ 0 h 1177459"/>
              <a:gd name="connsiteX2" fmla="*/ 1177460 w 1177459"/>
              <a:gd name="connsiteY2" fmla="*/ 588730 h 1177459"/>
              <a:gd name="connsiteX3" fmla="*/ 588730 w 1177459"/>
              <a:gd name="connsiteY3" fmla="*/ 1177460 h 1177459"/>
              <a:gd name="connsiteX4" fmla="*/ 0 w 1177459"/>
              <a:gd name="connsiteY4" fmla="*/ 588730 h 117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7459" h="1177459">
                <a:moveTo>
                  <a:pt x="0" y="588730"/>
                </a:moveTo>
                <a:cubicBezTo>
                  <a:pt x="0" y="263583"/>
                  <a:pt x="263583" y="0"/>
                  <a:pt x="588730" y="0"/>
                </a:cubicBezTo>
                <a:cubicBezTo>
                  <a:pt x="913877" y="0"/>
                  <a:pt x="1177460" y="263583"/>
                  <a:pt x="1177460" y="588730"/>
                </a:cubicBezTo>
                <a:cubicBezTo>
                  <a:pt x="1177460" y="913877"/>
                  <a:pt x="913877" y="1177460"/>
                  <a:pt x="588730" y="1177460"/>
                </a:cubicBezTo>
                <a:cubicBezTo>
                  <a:pt x="263583" y="1177460"/>
                  <a:pt x="0" y="913877"/>
                  <a:pt x="0" y="588730"/>
                </a:cubicBezTo>
                <a:close/>
              </a:path>
            </a:pathLst>
          </a:custGeom>
          <a:solidFill>
            <a:srgbClr val="FF7C00"/>
          </a:solidFill>
          <a:ln w="76200"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5935" tIns="235935" rIns="235935" bIns="235935" numCol="1" spcCol="1270" anchor="ctr" anchorCtr="0">
            <a:noAutofit/>
          </a:bodyPr>
          <a:lstStyle/>
          <a:p>
            <a:pPr lvl="0" algn="ctr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5000" kern="1200" dirty="0"/>
          </a:p>
        </p:txBody>
      </p:sp>
      <p:sp>
        <p:nvSpPr>
          <p:cNvPr id="40" name="Forme libre 39"/>
          <p:cNvSpPr/>
          <p:nvPr/>
        </p:nvSpPr>
        <p:spPr>
          <a:xfrm>
            <a:off x="5421805" y="3820617"/>
            <a:ext cx="985705" cy="985705"/>
          </a:xfrm>
          <a:custGeom>
            <a:avLst/>
            <a:gdLst>
              <a:gd name="connsiteX0" fmla="*/ 0 w 1177459"/>
              <a:gd name="connsiteY0" fmla="*/ 588730 h 1177459"/>
              <a:gd name="connsiteX1" fmla="*/ 588730 w 1177459"/>
              <a:gd name="connsiteY1" fmla="*/ 0 h 1177459"/>
              <a:gd name="connsiteX2" fmla="*/ 1177460 w 1177459"/>
              <a:gd name="connsiteY2" fmla="*/ 588730 h 1177459"/>
              <a:gd name="connsiteX3" fmla="*/ 588730 w 1177459"/>
              <a:gd name="connsiteY3" fmla="*/ 1177460 h 1177459"/>
              <a:gd name="connsiteX4" fmla="*/ 0 w 1177459"/>
              <a:gd name="connsiteY4" fmla="*/ 588730 h 117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7459" h="1177459">
                <a:moveTo>
                  <a:pt x="0" y="588730"/>
                </a:moveTo>
                <a:cubicBezTo>
                  <a:pt x="0" y="263583"/>
                  <a:pt x="263583" y="0"/>
                  <a:pt x="588730" y="0"/>
                </a:cubicBezTo>
                <a:cubicBezTo>
                  <a:pt x="913877" y="0"/>
                  <a:pt x="1177460" y="263583"/>
                  <a:pt x="1177460" y="588730"/>
                </a:cubicBezTo>
                <a:cubicBezTo>
                  <a:pt x="1177460" y="913877"/>
                  <a:pt x="913877" y="1177460"/>
                  <a:pt x="588730" y="1177460"/>
                </a:cubicBezTo>
                <a:cubicBezTo>
                  <a:pt x="263583" y="1177460"/>
                  <a:pt x="0" y="913877"/>
                  <a:pt x="0" y="588730"/>
                </a:cubicBezTo>
                <a:close/>
              </a:path>
            </a:pathLst>
          </a:custGeom>
          <a:solidFill>
            <a:schemeClr val="accent3"/>
          </a:solidFill>
          <a:ln w="76200"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0375" tIns="200375" rIns="200375" bIns="200375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2200" kern="1200"/>
          </a:p>
        </p:txBody>
      </p:sp>
      <p:sp>
        <p:nvSpPr>
          <p:cNvPr id="41" name="Forme libre 40"/>
          <p:cNvSpPr/>
          <p:nvPr/>
        </p:nvSpPr>
        <p:spPr>
          <a:xfrm>
            <a:off x="4320400" y="5201735"/>
            <a:ext cx="985705" cy="985705"/>
          </a:xfrm>
          <a:custGeom>
            <a:avLst/>
            <a:gdLst>
              <a:gd name="connsiteX0" fmla="*/ 0 w 1177459"/>
              <a:gd name="connsiteY0" fmla="*/ 588730 h 1177459"/>
              <a:gd name="connsiteX1" fmla="*/ 588730 w 1177459"/>
              <a:gd name="connsiteY1" fmla="*/ 0 h 1177459"/>
              <a:gd name="connsiteX2" fmla="*/ 1177460 w 1177459"/>
              <a:gd name="connsiteY2" fmla="*/ 588730 h 1177459"/>
              <a:gd name="connsiteX3" fmla="*/ 588730 w 1177459"/>
              <a:gd name="connsiteY3" fmla="*/ 1177460 h 1177459"/>
              <a:gd name="connsiteX4" fmla="*/ 0 w 1177459"/>
              <a:gd name="connsiteY4" fmla="*/ 588730 h 117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7459" h="1177459">
                <a:moveTo>
                  <a:pt x="0" y="588730"/>
                </a:moveTo>
                <a:cubicBezTo>
                  <a:pt x="0" y="263583"/>
                  <a:pt x="263583" y="0"/>
                  <a:pt x="588730" y="0"/>
                </a:cubicBezTo>
                <a:cubicBezTo>
                  <a:pt x="913877" y="0"/>
                  <a:pt x="1177460" y="263583"/>
                  <a:pt x="1177460" y="588730"/>
                </a:cubicBezTo>
                <a:cubicBezTo>
                  <a:pt x="1177460" y="913877"/>
                  <a:pt x="913877" y="1177460"/>
                  <a:pt x="588730" y="1177460"/>
                </a:cubicBezTo>
                <a:cubicBezTo>
                  <a:pt x="263583" y="1177460"/>
                  <a:pt x="0" y="913877"/>
                  <a:pt x="0" y="588730"/>
                </a:cubicBezTo>
                <a:close/>
              </a:path>
            </a:pathLst>
          </a:custGeom>
          <a:solidFill>
            <a:srgbClr val="FF0000"/>
          </a:solidFill>
          <a:ln w="76200"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0375" tIns="200375" rIns="200375" bIns="200375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2200" kern="1200"/>
          </a:p>
        </p:txBody>
      </p:sp>
      <p:sp>
        <p:nvSpPr>
          <p:cNvPr id="42" name="Forme libre 41"/>
          <p:cNvSpPr/>
          <p:nvPr/>
        </p:nvSpPr>
        <p:spPr>
          <a:xfrm>
            <a:off x="2553883" y="5201735"/>
            <a:ext cx="985705" cy="985705"/>
          </a:xfrm>
          <a:custGeom>
            <a:avLst/>
            <a:gdLst>
              <a:gd name="connsiteX0" fmla="*/ 0 w 1177459"/>
              <a:gd name="connsiteY0" fmla="*/ 588730 h 1177459"/>
              <a:gd name="connsiteX1" fmla="*/ 588730 w 1177459"/>
              <a:gd name="connsiteY1" fmla="*/ 0 h 1177459"/>
              <a:gd name="connsiteX2" fmla="*/ 1177460 w 1177459"/>
              <a:gd name="connsiteY2" fmla="*/ 588730 h 1177459"/>
              <a:gd name="connsiteX3" fmla="*/ 588730 w 1177459"/>
              <a:gd name="connsiteY3" fmla="*/ 1177460 h 1177459"/>
              <a:gd name="connsiteX4" fmla="*/ 0 w 1177459"/>
              <a:gd name="connsiteY4" fmla="*/ 588730 h 117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7459" h="1177459">
                <a:moveTo>
                  <a:pt x="0" y="588730"/>
                </a:moveTo>
                <a:cubicBezTo>
                  <a:pt x="0" y="263583"/>
                  <a:pt x="263583" y="0"/>
                  <a:pt x="588730" y="0"/>
                </a:cubicBezTo>
                <a:cubicBezTo>
                  <a:pt x="913877" y="0"/>
                  <a:pt x="1177460" y="263583"/>
                  <a:pt x="1177460" y="588730"/>
                </a:cubicBezTo>
                <a:cubicBezTo>
                  <a:pt x="1177460" y="913877"/>
                  <a:pt x="913877" y="1177460"/>
                  <a:pt x="588730" y="1177460"/>
                </a:cubicBezTo>
                <a:cubicBezTo>
                  <a:pt x="263583" y="1177460"/>
                  <a:pt x="0" y="913877"/>
                  <a:pt x="0" y="58873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76200"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0375" tIns="200375" rIns="200375" bIns="200375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2200" kern="1200"/>
          </a:p>
        </p:txBody>
      </p:sp>
      <p:sp>
        <p:nvSpPr>
          <p:cNvPr id="43" name="Forme libre 42"/>
          <p:cNvSpPr/>
          <p:nvPr/>
        </p:nvSpPr>
        <p:spPr>
          <a:xfrm>
            <a:off x="1452478" y="3777074"/>
            <a:ext cx="985705" cy="985705"/>
          </a:xfrm>
          <a:custGeom>
            <a:avLst/>
            <a:gdLst>
              <a:gd name="connsiteX0" fmla="*/ 0 w 1177459"/>
              <a:gd name="connsiteY0" fmla="*/ 588730 h 1177459"/>
              <a:gd name="connsiteX1" fmla="*/ 588730 w 1177459"/>
              <a:gd name="connsiteY1" fmla="*/ 0 h 1177459"/>
              <a:gd name="connsiteX2" fmla="*/ 1177460 w 1177459"/>
              <a:gd name="connsiteY2" fmla="*/ 588730 h 1177459"/>
              <a:gd name="connsiteX3" fmla="*/ 588730 w 1177459"/>
              <a:gd name="connsiteY3" fmla="*/ 1177460 h 1177459"/>
              <a:gd name="connsiteX4" fmla="*/ 0 w 1177459"/>
              <a:gd name="connsiteY4" fmla="*/ 588730 h 117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7459" h="1177459">
                <a:moveTo>
                  <a:pt x="0" y="588730"/>
                </a:moveTo>
                <a:cubicBezTo>
                  <a:pt x="0" y="263583"/>
                  <a:pt x="263583" y="0"/>
                  <a:pt x="588730" y="0"/>
                </a:cubicBezTo>
                <a:cubicBezTo>
                  <a:pt x="913877" y="0"/>
                  <a:pt x="1177460" y="263583"/>
                  <a:pt x="1177460" y="588730"/>
                </a:cubicBezTo>
                <a:cubicBezTo>
                  <a:pt x="1177460" y="913877"/>
                  <a:pt x="913877" y="1177460"/>
                  <a:pt x="588730" y="1177460"/>
                </a:cubicBezTo>
                <a:cubicBezTo>
                  <a:pt x="263583" y="1177460"/>
                  <a:pt x="0" y="913877"/>
                  <a:pt x="0" y="588730"/>
                </a:cubicBezTo>
                <a:close/>
              </a:path>
            </a:pathLst>
          </a:custGeom>
          <a:solidFill>
            <a:srgbClr val="92D050"/>
          </a:solidFill>
          <a:ln w="76200"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0375" tIns="200375" rIns="200375" bIns="200375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2200" kern="1200" dirty="0"/>
          </a:p>
        </p:txBody>
      </p:sp>
      <p:sp>
        <p:nvSpPr>
          <p:cNvPr id="44" name="Forme libre 43"/>
          <p:cNvSpPr/>
          <p:nvPr/>
        </p:nvSpPr>
        <p:spPr>
          <a:xfrm>
            <a:off x="1845565" y="2098390"/>
            <a:ext cx="985705" cy="985705"/>
          </a:xfrm>
          <a:custGeom>
            <a:avLst/>
            <a:gdLst>
              <a:gd name="connsiteX0" fmla="*/ 0 w 1177459"/>
              <a:gd name="connsiteY0" fmla="*/ 588730 h 1177459"/>
              <a:gd name="connsiteX1" fmla="*/ 588730 w 1177459"/>
              <a:gd name="connsiteY1" fmla="*/ 0 h 1177459"/>
              <a:gd name="connsiteX2" fmla="*/ 1177460 w 1177459"/>
              <a:gd name="connsiteY2" fmla="*/ 588730 h 1177459"/>
              <a:gd name="connsiteX3" fmla="*/ 588730 w 1177459"/>
              <a:gd name="connsiteY3" fmla="*/ 1177460 h 1177459"/>
              <a:gd name="connsiteX4" fmla="*/ 0 w 1177459"/>
              <a:gd name="connsiteY4" fmla="*/ 588730 h 117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7459" h="1177459">
                <a:moveTo>
                  <a:pt x="0" y="588730"/>
                </a:moveTo>
                <a:cubicBezTo>
                  <a:pt x="0" y="263583"/>
                  <a:pt x="263583" y="0"/>
                  <a:pt x="588730" y="0"/>
                </a:cubicBezTo>
                <a:cubicBezTo>
                  <a:pt x="913877" y="0"/>
                  <a:pt x="1177460" y="263583"/>
                  <a:pt x="1177460" y="588730"/>
                </a:cubicBezTo>
                <a:cubicBezTo>
                  <a:pt x="1177460" y="913877"/>
                  <a:pt x="913877" y="1177460"/>
                  <a:pt x="588730" y="1177460"/>
                </a:cubicBezTo>
                <a:cubicBezTo>
                  <a:pt x="263583" y="1177460"/>
                  <a:pt x="0" y="913877"/>
                  <a:pt x="0" y="588730"/>
                </a:cubicBezTo>
                <a:close/>
              </a:path>
            </a:pathLst>
          </a:custGeom>
          <a:solidFill>
            <a:srgbClr val="00B050"/>
          </a:solidFill>
          <a:ln w="76200"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5935" tIns="235935" rIns="235935" bIns="235935" numCol="1" spcCol="1270" anchor="ctr" anchorCtr="0">
            <a:noAutofit/>
          </a:bodyPr>
          <a:lstStyle/>
          <a:p>
            <a:pPr lvl="0" algn="ctr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5000" kern="1200" dirty="0"/>
          </a:p>
        </p:txBody>
      </p:sp>
      <p:sp>
        <p:nvSpPr>
          <p:cNvPr id="46" name="ZoneTexte 45"/>
          <p:cNvSpPr txBox="1"/>
          <p:nvPr/>
        </p:nvSpPr>
        <p:spPr>
          <a:xfrm>
            <a:off x="3167612" y="1000826"/>
            <a:ext cx="1493037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 Light" charset="0"/>
                <a:ea typeface="Calibri Light" charset="0"/>
                <a:cs typeface="Calibri Light" charset="0"/>
              </a:rPr>
              <a:t>Step 1 </a:t>
            </a:r>
            <a:r>
              <a:rPr lang="en-GB" sz="1600" b="1" dirty="0"/>
              <a:t>Proposal</a:t>
            </a:r>
            <a:br>
              <a:rPr lang="en-GB" sz="1600" b="1" dirty="0"/>
            </a:br>
            <a:endParaRPr lang="en-GB" sz="1600" b="1" dirty="0">
              <a:latin typeface="Calibri Light" panose="020F0302020204030204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6136640" y="2204720"/>
            <a:ext cx="983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 Light" charset="0"/>
                <a:ea typeface="Calibri Light" charset="0"/>
                <a:cs typeface="Calibri Light" charset="0"/>
              </a:rPr>
              <a:t>Step 2 </a:t>
            </a:r>
          </a:p>
          <a:p>
            <a:r>
              <a:rPr lang="en-GB" sz="1600" b="1" dirty="0"/>
              <a:t>Appraisal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6429835" y="3988675"/>
            <a:ext cx="958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latin typeface="Calibri Light" charset="0"/>
                <a:ea typeface="Calibri Light" charset="0"/>
                <a:cs typeface="Calibri Light" charset="0"/>
              </a:rPr>
              <a:t>Step</a:t>
            </a:r>
            <a:r>
              <a:rPr lang="fr-FR" sz="1600" dirty="0">
                <a:latin typeface="Calibri Light" charset="0"/>
                <a:ea typeface="Calibri Light" charset="0"/>
                <a:cs typeface="Calibri Light" charset="0"/>
              </a:rPr>
              <a:t> 3 </a:t>
            </a:r>
          </a:p>
          <a:p>
            <a:r>
              <a:rPr lang="fr-FR" sz="1600" b="1" dirty="0" err="1"/>
              <a:t>Approval</a:t>
            </a:r>
            <a:endParaRPr lang="fr-FR" sz="16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5388715" y="5750677"/>
            <a:ext cx="994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 Light" charset="0"/>
                <a:ea typeface="Calibri Light" charset="0"/>
                <a:cs typeface="Calibri Light" charset="0"/>
              </a:rPr>
              <a:t>Step 4</a:t>
            </a:r>
            <a:r>
              <a:rPr lang="en-GB" sz="1600" b="1" dirty="0"/>
              <a:t/>
            </a:r>
            <a:br>
              <a:rPr lang="en-GB" sz="1600" b="1" dirty="0"/>
            </a:br>
            <a:r>
              <a:rPr lang="en-GB" sz="1600" b="1" dirty="0"/>
              <a:t>Signature</a:t>
            </a:r>
            <a:endParaRPr lang="en-GB" sz="16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877177" y="5463486"/>
            <a:ext cx="1371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>
                <a:latin typeface="Calibri Light" charset="0"/>
                <a:ea typeface="Calibri Light" charset="0"/>
                <a:cs typeface="Calibri Light" charset="0"/>
              </a:rPr>
              <a:t>Step 5</a:t>
            </a:r>
            <a:r>
              <a:rPr lang="en-GB" sz="1600" b="1" dirty="0"/>
              <a:t/>
            </a:r>
            <a:br>
              <a:rPr lang="en-GB" sz="1600" b="1" dirty="0"/>
            </a:br>
            <a:r>
              <a:rPr lang="en-GB" sz="1600" b="1" dirty="0"/>
              <a:t>Disbursement</a:t>
            </a:r>
            <a:endParaRPr lang="en-GB" sz="16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-3583" y="3804047"/>
            <a:ext cx="1351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>
                <a:latin typeface="Calibri Light" charset="0"/>
                <a:ea typeface="Calibri Light" charset="0"/>
                <a:cs typeface="Calibri Light" charset="0"/>
              </a:rPr>
              <a:t>Step 6 </a:t>
            </a:r>
          </a:p>
          <a:p>
            <a:pPr algn="r"/>
            <a:r>
              <a:rPr lang="en-GB" sz="1600" b="1" dirty="0"/>
              <a:t>Monitoring </a:t>
            </a:r>
            <a:br>
              <a:rPr lang="en-GB" sz="1600" b="1" dirty="0"/>
            </a:br>
            <a:r>
              <a:rPr lang="en-GB" sz="1600" b="1" dirty="0"/>
              <a:t>and reporting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642240" y="2204720"/>
            <a:ext cx="1154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>
                <a:latin typeface="Calibri Light" charset="0"/>
                <a:ea typeface="Calibri Light" charset="0"/>
                <a:cs typeface="Calibri Light" charset="0"/>
              </a:rPr>
              <a:t>Step 7 </a:t>
            </a:r>
          </a:p>
          <a:p>
            <a:pPr algn="r"/>
            <a:r>
              <a:rPr lang="en-GB" sz="1600" b="1" dirty="0"/>
              <a:t>Repayment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7318367" y="819112"/>
            <a:ext cx="1794939" cy="3077766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Technical Assistance grants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for:</a:t>
            </a:r>
          </a:p>
          <a:p>
            <a:pPr marL="171450" indent="-171450">
              <a:buFontTx/>
              <a:buChar char="-"/>
            </a:pPr>
            <a:r>
              <a:rPr lang="en-US" sz="1400" b="1" dirty="0" smtClean="0"/>
              <a:t>Project identification and preparation</a:t>
            </a:r>
          </a:p>
          <a:p>
            <a:pPr marL="171450" indent="-171450">
              <a:buFontTx/>
              <a:buChar char="-"/>
            </a:pPr>
            <a:r>
              <a:rPr lang="en-US" sz="1400" b="1" dirty="0" smtClean="0"/>
              <a:t>Capacity building </a:t>
            </a:r>
            <a:r>
              <a:rPr lang="en-US" sz="1400" dirty="0" smtClean="0"/>
              <a:t>for Promoters and other stakeholders in the project</a:t>
            </a:r>
          </a:p>
          <a:p>
            <a:pPr marL="171450" indent="-171450">
              <a:buFontTx/>
              <a:buChar char="-"/>
            </a:pPr>
            <a:r>
              <a:rPr lang="en-US" sz="1400" b="1" dirty="0" smtClean="0"/>
              <a:t>Project implementation and monitoring</a:t>
            </a:r>
            <a:endParaRPr lang="en-GB" sz="1200" dirty="0" smtClean="0"/>
          </a:p>
        </p:txBody>
      </p:sp>
      <p:pic>
        <p:nvPicPr>
          <p:cNvPr id="59" name="Image 5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8960" y="2128520"/>
            <a:ext cx="944880" cy="950823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0160" y="5207000"/>
            <a:ext cx="944880" cy="950823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520" y="2230120"/>
            <a:ext cx="934720" cy="844435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840" y="3937000"/>
            <a:ext cx="904240" cy="748824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3400" y="3876040"/>
            <a:ext cx="685800" cy="778873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8219" y="1356360"/>
            <a:ext cx="777623" cy="929640"/>
          </a:xfrm>
          <a:prstGeom prst="rect">
            <a:avLst/>
          </a:prstGeom>
        </p:spPr>
      </p:pic>
      <p:sp>
        <p:nvSpPr>
          <p:cNvPr id="65" name="Arc 64"/>
          <p:cNvSpPr/>
          <p:nvPr/>
        </p:nvSpPr>
        <p:spPr>
          <a:xfrm rot="1564900">
            <a:off x="3193884" y="3056996"/>
            <a:ext cx="1663066" cy="1810380"/>
          </a:xfrm>
          <a:prstGeom prst="arc">
            <a:avLst/>
          </a:prstGeom>
          <a:ln cap="rnd"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/>
          <p:cNvSpPr txBox="1"/>
          <p:nvPr/>
        </p:nvSpPr>
        <p:spPr>
          <a:xfrm>
            <a:off x="3007360" y="3200400"/>
            <a:ext cx="1910080" cy="132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fr-FR" sz="3200" dirty="0">
                <a:solidFill>
                  <a:schemeClr val="tx2"/>
                </a:solidFill>
              </a:rPr>
              <a:t>EIB</a:t>
            </a:r>
            <a:br>
              <a:rPr lang="fr-FR" sz="3200" dirty="0">
                <a:solidFill>
                  <a:schemeClr val="tx2"/>
                </a:solidFill>
              </a:rPr>
            </a:br>
            <a:r>
              <a:rPr lang="fr-FR" sz="3200" dirty="0" err="1">
                <a:solidFill>
                  <a:schemeClr val="tx2"/>
                </a:solidFill>
              </a:rPr>
              <a:t>project</a:t>
            </a:r>
            <a:r>
              <a:rPr lang="fr-FR" sz="3200" dirty="0">
                <a:solidFill>
                  <a:schemeClr val="tx2"/>
                </a:solidFill>
              </a:rPr>
              <a:t> cycle</a:t>
            </a:r>
          </a:p>
        </p:txBody>
      </p:sp>
      <p:sp>
        <p:nvSpPr>
          <p:cNvPr id="66" name="Arc 65"/>
          <p:cNvSpPr/>
          <p:nvPr/>
        </p:nvSpPr>
        <p:spPr>
          <a:xfrm rot="8174919">
            <a:off x="3124320" y="3126965"/>
            <a:ext cx="1579623" cy="1723421"/>
          </a:xfrm>
          <a:prstGeom prst="arc">
            <a:avLst/>
          </a:prstGeom>
          <a:ln cap="rnd"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Arc 66"/>
          <p:cNvSpPr/>
          <p:nvPr/>
        </p:nvSpPr>
        <p:spPr>
          <a:xfrm rot="16442685">
            <a:off x="2966239" y="3112691"/>
            <a:ext cx="1869699" cy="1680082"/>
          </a:xfrm>
          <a:prstGeom prst="arc">
            <a:avLst/>
          </a:prstGeom>
          <a:ln w="9525" cap="rnd"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8" name="Image 6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740" y="5227320"/>
            <a:ext cx="1094740" cy="1225801"/>
          </a:xfrm>
          <a:prstGeom prst="rect">
            <a:avLst/>
          </a:prstGeom>
        </p:spPr>
      </p:pic>
      <p:sp>
        <p:nvSpPr>
          <p:cNvPr id="34" name="ZoneTexte 52"/>
          <p:cNvSpPr txBox="1"/>
          <p:nvPr/>
        </p:nvSpPr>
        <p:spPr>
          <a:xfrm>
            <a:off x="7318368" y="3937000"/>
            <a:ext cx="1805744" cy="2431435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Investment grants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for: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Specific components with high social, environmental &amp; economic benefits</a:t>
            </a:r>
          </a:p>
          <a:p>
            <a:pPr marL="285750" indent="-285750">
              <a:buFontTx/>
              <a:buChar char="-"/>
            </a:pPr>
            <a:r>
              <a:rPr lang="en-US" sz="1400" dirty="0" err="1" smtClean="0"/>
              <a:t>Concessionality</a:t>
            </a:r>
            <a:r>
              <a:rPr lang="en-US" sz="1400" dirty="0" smtClean="0"/>
              <a:t> requirements</a:t>
            </a: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66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69" y="273687"/>
            <a:ext cx="8868009" cy="1058560"/>
          </a:xfrm>
        </p:spPr>
        <p:txBody>
          <a:bodyPr/>
          <a:lstStyle/>
          <a:p>
            <a:r>
              <a:rPr lang="en-US" dirty="0" smtClean="0"/>
              <a:t>Blending operations </a:t>
            </a:r>
            <a:r>
              <a:rPr lang="en-US" sz="28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2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Latin America Investment Facility (LAIF)</a:t>
            </a:r>
            <a:endParaRPr lang="en-GB" sz="28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LAIF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dirty="0" smtClean="0"/>
              <a:t>supporting </a:t>
            </a:r>
            <a:r>
              <a:rPr lang="en-US" dirty="0"/>
              <a:t>sustainable growth in Latin American countries by financing key projects in the areas of energy, agriculture, transport, environment, climate change, SMEs, Information and Communication Technologies and social </a:t>
            </a:r>
            <a:r>
              <a:rPr lang="en-US" dirty="0" smtClean="0"/>
              <a:t>services. </a:t>
            </a:r>
          </a:p>
          <a:p>
            <a:pPr algn="just"/>
            <a:r>
              <a:rPr lang="en-US" dirty="0" smtClean="0"/>
              <a:t>with </a:t>
            </a:r>
            <a:r>
              <a:rPr lang="en-US" dirty="0"/>
              <a:t>a view to improving interconnectivity between and within Latin American countries, increasing environment protection and supporting climate change adaptation and mitigation and promoting equitable and sustainable socio-economic development. </a:t>
            </a:r>
          </a:p>
          <a:p>
            <a:pPr algn="just"/>
            <a:r>
              <a:rPr lang="en-US" dirty="0"/>
              <a:t>The facility size is </a:t>
            </a:r>
            <a:r>
              <a:rPr lang="en-US" dirty="0" smtClean="0"/>
              <a:t>of some </a:t>
            </a:r>
            <a:r>
              <a:rPr lang="en-US" b="1" dirty="0" smtClean="0"/>
              <a:t>EUR </a:t>
            </a:r>
            <a:r>
              <a:rPr lang="en-US" b="1" dirty="0"/>
              <a:t>350m </a:t>
            </a:r>
            <a:r>
              <a:rPr lang="en-US" dirty="0"/>
              <a:t>for the 2014-2020 period.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D06-5822-4F5B-A49E-CE3980F47A5B}" type="datetime1">
              <a:rPr lang="fr-LU" smtClean="0"/>
              <a:t>18/05/2019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9C87-4400-0E45-97C7-BDEE4D66133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33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EIB in LAIF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460474"/>
            <a:ext cx="4834880" cy="3529013"/>
          </a:xfrm>
        </p:spPr>
        <p:txBody>
          <a:bodyPr/>
          <a:lstStyle/>
          <a:p>
            <a:pPr>
              <a:buClrTx/>
            </a:pPr>
            <a:r>
              <a:rPr lang="en-US" dirty="0" smtClean="0"/>
              <a:t>8 projects; EUR68M in LAIF (20%), EUR1600M investment</a:t>
            </a:r>
          </a:p>
          <a:p>
            <a:pPr>
              <a:buClrTx/>
            </a:pPr>
            <a:r>
              <a:rPr lang="en-US" dirty="0" smtClean="0"/>
              <a:t>7 bilateral, 1 regional project in </a:t>
            </a:r>
            <a:r>
              <a:rPr lang="en-US" smtClean="0"/>
              <a:t>6 countries</a:t>
            </a:r>
            <a:endParaRPr lang="en-US" dirty="0" smtClean="0"/>
          </a:p>
          <a:p>
            <a:pPr>
              <a:buClrTx/>
            </a:pPr>
            <a:r>
              <a:rPr lang="en-US" dirty="0" smtClean="0"/>
              <a:t>62% Investment grant, 32% TA</a:t>
            </a:r>
          </a:p>
          <a:p>
            <a:pPr marL="0" indent="0">
              <a:buClr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1174-7870-4507-8943-AE48B7218C7E}" type="slidenum">
              <a:rPr lang="en-GB" altLang="en-US" smtClean="0"/>
              <a:pPr/>
              <a:t>18</a:t>
            </a:fld>
            <a:endParaRPr lang="en-GB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5402" t="14256" r="21477"/>
          <a:stretch/>
        </p:blipFill>
        <p:spPr>
          <a:xfrm>
            <a:off x="5111552" y="2460474"/>
            <a:ext cx="4032448" cy="345648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4932040" y="2276475"/>
            <a:ext cx="1224136" cy="43244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2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5718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08" name="Title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8135937" cy="788988"/>
          </a:xfrm>
        </p:spPr>
        <p:txBody>
          <a:bodyPr/>
          <a:lstStyle/>
          <a:p>
            <a:r>
              <a:rPr lang="en-US" altLang="en-US" sz="2800" b="1" dirty="0"/>
              <a:t>EIB Projects in Latin America</a:t>
            </a:r>
            <a:endParaRPr lang="en-GB" altLang="en-US" sz="2800" b="1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7772400" y="6453336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spcBef>
                <a:spcPct val="20000"/>
              </a:spcBef>
              <a:buBlip>
                <a:blip r:embed="rId3"/>
              </a:buBlip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6D90192-593C-4C59-87AB-866888696610}" type="slidenum">
              <a:rPr lang="en-US" altLang="en-US" sz="1000" b="0" smtClean="0">
                <a:solidFill>
                  <a:prstClr val="white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000" b="0" dirty="0" smtClean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443" y="1124744"/>
            <a:ext cx="5151425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ARGENTINA: </a:t>
            </a:r>
            <a:r>
              <a:rPr lang="en-US" b="1" dirty="0" smtClean="0">
                <a:solidFill>
                  <a:prstClr val="black"/>
                </a:solidFill>
              </a:rPr>
              <a:t>Integrated Waste Management </a:t>
            </a:r>
            <a:r>
              <a:rPr lang="en-US" b="1" dirty="0" err="1" smtClean="0">
                <a:solidFill>
                  <a:prstClr val="black"/>
                </a:solidFill>
              </a:rPr>
              <a:t>Programme</a:t>
            </a:r>
            <a:r>
              <a:rPr lang="en-US" b="1" dirty="0" smtClean="0">
                <a:solidFill>
                  <a:prstClr val="black"/>
                </a:solidFill>
              </a:rPr>
              <a:t> in Jujuy</a:t>
            </a:r>
            <a:endParaRPr lang="en-GB" b="1" dirty="0" smtClean="0"/>
          </a:p>
          <a:p>
            <a:endParaRPr lang="en-GB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EIB Loan: </a:t>
            </a:r>
            <a:r>
              <a:rPr lang="en-US" dirty="0" smtClean="0">
                <a:solidFill>
                  <a:prstClr val="black"/>
                </a:solidFill>
              </a:rPr>
              <a:t>USD 45m</a:t>
            </a:r>
            <a:r>
              <a:rPr lang="en-US" dirty="0">
                <a:solidFill>
                  <a:prstClr val="black"/>
                </a:solidFill>
              </a:rPr>
              <a:t>, Signature: </a:t>
            </a:r>
            <a:r>
              <a:rPr lang="en-US" dirty="0" smtClean="0">
                <a:solidFill>
                  <a:prstClr val="black"/>
                </a:solidFill>
              </a:rPr>
              <a:t>23.03.2018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project </a:t>
            </a:r>
            <a:r>
              <a:rPr lang="en-US" dirty="0"/>
              <a:t>concerns the </a:t>
            </a:r>
            <a:r>
              <a:rPr lang="en-GB" dirty="0" smtClean="0"/>
              <a:t>implementation </a:t>
            </a:r>
            <a:r>
              <a:rPr lang="en-GB" dirty="0"/>
              <a:t>of an integrated waste management system </a:t>
            </a:r>
            <a:r>
              <a:rPr lang="en-GB" dirty="0" smtClean="0"/>
              <a:t>for </a:t>
            </a:r>
            <a:r>
              <a:rPr lang="en-GB" dirty="0"/>
              <a:t>the collection, treatment and safe disposal of municipal solid </a:t>
            </a:r>
            <a:r>
              <a:rPr lang="en-GB" dirty="0" smtClean="0"/>
              <a:t>waste.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/>
              <a:t>Benefits/SDG</a:t>
            </a:r>
            <a:r>
              <a:rPr lang="en-GB" altLang="en-US" dirty="0"/>
              <a:t>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200" dirty="0"/>
              <a:t>The project is designed to process 200,000 tons of waste per year, and will have significant health and environmental benefits </a:t>
            </a:r>
            <a:r>
              <a:rPr lang="en-US" sz="1200" dirty="0" smtClean="0"/>
              <a:t>for </a:t>
            </a:r>
            <a:r>
              <a:rPr lang="en-GB" sz="1200" dirty="0" smtClean="0"/>
              <a:t>some </a:t>
            </a:r>
            <a:r>
              <a:rPr lang="en-US" sz="1200" dirty="0">
                <a:solidFill>
                  <a:prstClr val="black"/>
                </a:solidFill>
              </a:rPr>
              <a:t>800,000 citizens </a:t>
            </a:r>
            <a:r>
              <a:rPr lang="en-US" sz="1200" dirty="0" smtClean="0">
                <a:solidFill>
                  <a:prstClr val="black"/>
                </a:solidFill>
              </a:rPr>
              <a:t>in the province</a:t>
            </a:r>
            <a:r>
              <a:rPr lang="en-US" sz="1200" dirty="0" smtClean="0"/>
              <a:t>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200" dirty="0" smtClean="0"/>
              <a:t>The project is expected to contribute </a:t>
            </a:r>
            <a:r>
              <a:rPr lang="en-GB" sz="1200" dirty="0"/>
              <a:t>to achieving several Sustainable Development Goals, in particular Good Health and well-being</a:t>
            </a:r>
            <a:r>
              <a:rPr lang="en-US" sz="1200" dirty="0" smtClean="0"/>
              <a:t> </a:t>
            </a:r>
            <a:r>
              <a:rPr lang="en-GB" sz="1200" dirty="0" smtClean="0"/>
              <a:t>(SDG 3), </a:t>
            </a:r>
            <a:r>
              <a:rPr lang="en-US" sz="1200" dirty="0"/>
              <a:t>S</a:t>
            </a:r>
            <a:r>
              <a:rPr lang="en-US" sz="1200" dirty="0" smtClean="0"/>
              <a:t>ustainable </a:t>
            </a:r>
            <a:r>
              <a:rPr lang="en-US" sz="1200" dirty="0"/>
              <a:t>cities and </a:t>
            </a:r>
            <a:r>
              <a:rPr lang="en-US" sz="1200" dirty="0" smtClean="0"/>
              <a:t>communities </a:t>
            </a:r>
            <a:r>
              <a:rPr lang="en-GB" sz="1200" dirty="0"/>
              <a:t>(SDG11), and Climate Action (SDG13</a:t>
            </a:r>
            <a:r>
              <a:rPr lang="en-GB" sz="1200" dirty="0" smtClean="0"/>
              <a:t>).</a:t>
            </a:r>
          </a:p>
          <a:p>
            <a:pPr lvl="1"/>
            <a:endParaRPr lang="en-GB" sz="1200" dirty="0" smtClean="0"/>
          </a:p>
          <a:p>
            <a:pPr marL="0" lvl="1"/>
            <a:r>
              <a:rPr lang="en-US" b="1" u="sng" dirty="0"/>
              <a:t>LAIF support: </a:t>
            </a:r>
          </a:p>
          <a:p>
            <a:r>
              <a:rPr lang="en-US" sz="1400" dirty="0" smtClean="0"/>
              <a:t>Investment Grant (EUR 8m) and TA (EUR 3m) </a:t>
            </a:r>
            <a:r>
              <a:rPr lang="en-GB" sz="1400" dirty="0" smtClean="0"/>
              <a:t>to provide technical assistance to the project promoter during the preparation and execution of the programme and reduce the budgetary cost of the investments</a:t>
            </a:r>
            <a:r>
              <a:rPr lang="en-US" sz="1400" dirty="0" smtClean="0"/>
              <a:t>. </a:t>
            </a:r>
            <a:endParaRPr lang="en-GB" sz="1400" dirty="0" smtClean="0"/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52000" y="6489356"/>
            <a:ext cx="3960000" cy="1440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FFFFFF"/>
                </a:solidFill>
              </a:rPr>
              <a:t>European Investment Bank Group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8194" name="Picture 2" descr="Resultado de imagen de waste manage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454" y="1340769"/>
            <a:ext cx="3190912" cy="21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90478" y="3813114"/>
            <a:ext cx="3182888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b="1" dirty="0">
                <a:solidFill>
                  <a:prstClr val="black"/>
                </a:solidFill>
              </a:rPr>
              <a:t>Total budget: </a:t>
            </a:r>
            <a:r>
              <a:rPr lang="en-GB" b="1" dirty="0" smtClean="0">
                <a:solidFill>
                  <a:prstClr val="black"/>
                </a:solidFill>
              </a:rPr>
              <a:t>USD 120m</a:t>
            </a:r>
            <a:r>
              <a:rPr lang="en-GB" dirty="0" smtClean="0"/>
              <a:t> </a:t>
            </a:r>
            <a:endParaRPr lang="en-GB" b="1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</a:pPr>
            <a:r>
              <a:rPr lang="en-GB" b="1" dirty="0">
                <a:solidFill>
                  <a:prstClr val="black"/>
                </a:solidFill>
              </a:rPr>
              <a:t>LAIF: </a:t>
            </a:r>
            <a:r>
              <a:rPr lang="en-GB" dirty="0" smtClean="0">
                <a:solidFill>
                  <a:prstClr val="black"/>
                </a:solidFill>
              </a:rPr>
              <a:t>EUR 11m</a:t>
            </a:r>
            <a:endParaRPr lang="en-GB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prstClr val="black"/>
                </a:solidFill>
              </a:rPr>
              <a:t>EIB: </a:t>
            </a:r>
            <a:r>
              <a:rPr lang="en-US" dirty="0" smtClean="0">
                <a:solidFill>
                  <a:prstClr val="black"/>
                </a:solidFill>
              </a:rPr>
              <a:t>USD 45m</a:t>
            </a:r>
            <a:endParaRPr lang="en-US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</a:pPr>
            <a:r>
              <a:rPr lang="fr-FR" b="1" dirty="0">
                <a:solidFill>
                  <a:prstClr val="black"/>
                </a:solidFill>
              </a:rPr>
              <a:t>Co-financiers: </a:t>
            </a:r>
            <a:endParaRPr lang="fr-FR" b="1" dirty="0" smtClean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</a:pPr>
            <a:r>
              <a:rPr lang="fr-FR" dirty="0" smtClean="0">
                <a:solidFill>
                  <a:prstClr val="black"/>
                </a:solidFill>
              </a:rPr>
              <a:t>IADB: </a:t>
            </a:r>
            <a:r>
              <a:rPr lang="en-GB" dirty="0" smtClean="0">
                <a:solidFill>
                  <a:prstClr val="black"/>
                </a:solidFill>
              </a:rPr>
              <a:t>USD 14m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fr-FR" dirty="0" err="1">
                <a:solidFill>
                  <a:prstClr val="black"/>
                </a:solidFill>
              </a:rPr>
              <a:t>Own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err="1" smtClean="0">
                <a:solidFill>
                  <a:prstClr val="black"/>
                </a:solidFill>
              </a:rPr>
              <a:t>Resources</a:t>
            </a:r>
            <a:r>
              <a:rPr lang="fr-FR" dirty="0" smtClean="0">
                <a:solidFill>
                  <a:prstClr val="black"/>
                </a:solidFill>
              </a:rPr>
              <a:t>: </a:t>
            </a:r>
            <a:r>
              <a:rPr lang="en-GB" dirty="0">
                <a:solidFill>
                  <a:prstClr val="black"/>
                </a:solidFill>
              </a:rPr>
              <a:t>USD </a:t>
            </a:r>
            <a:r>
              <a:rPr lang="en-GB" dirty="0" smtClean="0">
                <a:solidFill>
                  <a:prstClr val="black"/>
                </a:solidFill>
              </a:rPr>
              <a:t>51m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7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b="1" dirty="0" smtClean="0"/>
              <a:t/>
            </a:r>
            <a:br>
              <a:rPr lang="en-US" altLang="en-US" sz="2000" b="1" dirty="0" smtClean="0"/>
            </a:br>
            <a:r>
              <a:rPr lang="en-US" altLang="en-US" sz="2000" b="1" dirty="0" smtClean="0"/>
              <a:t/>
            </a:r>
            <a:br>
              <a:rPr lang="en-US" altLang="en-US" sz="2000" b="1" dirty="0" smtClean="0"/>
            </a:br>
            <a:endParaRPr lang="en-US" altLang="en-US" sz="2000" b="1" dirty="0" smtClean="0"/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403648" y="6345324"/>
            <a:ext cx="6337300" cy="404664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1400">
                <a:solidFill>
                  <a:srgbClr val="015CAB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900" dirty="0" smtClean="0">
                <a:solidFill>
                  <a:srgbClr val="FFFFFF"/>
                </a:solidFill>
              </a:rPr>
              <a:t>European Investment Bank Group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88925" y="1449388"/>
            <a:ext cx="5759450" cy="450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400">
                <a:solidFill>
                  <a:srgbClr val="015CA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+mn-lt"/>
              </a:defRPr>
            </a:lvl9pPr>
          </a:lstStyle>
          <a:p>
            <a:pPr>
              <a:spcBef>
                <a:spcPct val="100000"/>
              </a:spcBef>
              <a:buFontTx/>
              <a:buNone/>
              <a:defRPr/>
            </a:pPr>
            <a:endParaRPr lang="en-US" altLang="en-US" b="1" kern="0" dirty="0" smtClean="0"/>
          </a:p>
          <a:p>
            <a:pPr>
              <a:spcBef>
                <a:spcPct val="100000"/>
              </a:spcBef>
              <a:defRPr/>
            </a:pPr>
            <a:endParaRPr lang="en-US" altLang="en-US" b="1" kern="0" dirty="0" smtClean="0"/>
          </a:p>
          <a:p>
            <a:pPr algn="just">
              <a:spcBef>
                <a:spcPct val="70000"/>
              </a:spcBef>
              <a:defRPr/>
            </a:pPr>
            <a:r>
              <a:rPr lang="en-US" altLang="en-US" b="1" kern="0" dirty="0" smtClean="0"/>
              <a:t>Established in 1958 </a:t>
            </a:r>
            <a:r>
              <a:rPr lang="en-US" altLang="en-US" kern="0" dirty="0" smtClean="0"/>
              <a:t>by the Treaty of Rome. The shareholders of the Bank are the EU's Member States.</a:t>
            </a:r>
          </a:p>
          <a:p>
            <a:pPr algn="just">
              <a:spcBef>
                <a:spcPct val="70000"/>
              </a:spcBef>
              <a:defRPr/>
            </a:pPr>
            <a:r>
              <a:rPr lang="en-US" altLang="en-US" b="1" kern="0" dirty="0" smtClean="0"/>
              <a:t>The largest multilateral lender </a:t>
            </a:r>
            <a:r>
              <a:rPr lang="en-US" altLang="en-US" kern="0" dirty="0" smtClean="0"/>
              <a:t>and borrower in the world. </a:t>
            </a:r>
            <a:endParaRPr lang="en-US" altLang="en-US" kern="0" dirty="0"/>
          </a:p>
          <a:p>
            <a:pPr algn="just">
              <a:spcBef>
                <a:spcPct val="70000"/>
              </a:spcBef>
              <a:defRPr/>
            </a:pPr>
            <a:r>
              <a:rPr lang="en-US" altLang="en-US" kern="0" dirty="0" smtClean="0"/>
              <a:t>The Bank raises its resources by borrowing on the capital markets.</a:t>
            </a:r>
          </a:p>
          <a:p>
            <a:pPr algn="just">
              <a:spcBef>
                <a:spcPct val="70000"/>
              </a:spcBef>
              <a:defRPr/>
            </a:pPr>
            <a:r>
              <a:rPr lang="en-US" altLang="en-US" kern="0" dirty="0" smtClean="0"/>
              <a:t>It passes on its </a:t>
            </a:r>
            <a:r>
              <a:rPr lang="en-US" altLang="en-US" b="1" kern="0" dirty="0" err="1" smtClean="0"/>
              <a:t>favourable</a:t>
            </a:r>
            <a:r>
              <a:rPr lang="en-US" altLang="en-US" b="1" kern="0" dirty="0" smtClean="0"/>
              <a:t> borrowing terms</a:t>
            </a:r>
            <a:r>
              <a:rPr lang="en-US" altLang="en-US" kern="0" dirty="0" smtClean="0"/>
              <a:t> to its customers.</a:t>
            </a:r>
          </a:p>
          <a:p>
            <a:pPr algn="just">
              <a:spcBef>
                <a:spcPct val="70000"/>
              </a:spcBef>
              <a:defRPr/>
            </a:pPr>
            <a:r>
              <a:rPr lang="en-US" altLang="en-US" kern="0" dirty="0" smtClean="0"/>
              <a:t>Some 450 projects are financed each year, in over 160 countries. </a:t>
            </a:r>
            <a:endParaRPr lang="en-US" altLang="en-US" b="1" kern="0" dirty="0"/>
          </a:p>
          <a:p>
            <a:pPr algn="just">
              <a:spcBef>
                <a:spcPct val="70000"/>
              </a:spcBef>
              <a:defRPr/>
            </a:pPr>
            <a:r>
              <a:rPr lang="en-US" altLang="en-US" kern="0" dirty="0"/>
              <a:t>The EIB's headquarters are in Luxembourg supported by </a:t>
            </a:r>
            <a:r>
              <a:rPr lang="en-US" altLang="en-US" kern="0" dirty="0" smtClean="0"/>
              <a:t>40 </a:t>
            </a:r>
            <a:r>
              <a:rPr lang="en-US" altLang="en-US" kern="0" dirty="0"/>
              <a:t>local offices worldwide, </a:t>
            </a:r>
            <a:r>
              <a:rPr lang="en-US" altLang="en-US" b="1" kern="0" dirty="0"/>
              <a:t>about half of it outside the EU.</a:t>
            </a:r>
          </a:p>
          <a:p>
            <a:pPr algn="just">
              <a:spcBef>
                <a:spcPct val="70000"/>
              </a:spcBef>
              <a:defRPr/>
            </a:pPr>
            <a:r>
              <a:rPr lang="en-US" altLang="en-US" kern="0" dirty="0" smtClean="0"/>
              <a:t>The Bank has around 3,000 financial specialists, engineers, sector economists and social and environmental experts.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95288" y="1016000"/>
            <a:ext cx="8353425" cy="1182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1400">
                <a:solidFill>
                  <a:srgbClr val="015CAB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dirty="0" smtClean="0"/>
              <a:t>The EIB is the EU's bank for long-term lending operations. The EIB's remit is to contribute towards the integration, balanced development and economic and social cohesion of the EU Member States.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dirty="0" smtClean="0"/>
              <a:t>Since 1963, the EIB has also carried out operations outside the EU in support of the EU’s external policies.</a:t>
            </a:r>
          </a:p>
        </p:txBody>
      </p:sp>
      <p:pic>
        <p:nvPicPr>
          <p:cNvPr id="28678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89"/>
          <a:stretch>
            <a:fillRect/>
          </a:stretch>
        </p:blipFill>
        <p:spPr bwMode="auto">
          <a:xfrm>
            <a:off x="6188075" y="2889250"/>
            <a:ext cx="2560638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2"/>
          <p:cNvSpPr txBox="1">
            <a:spLocks/>
          </p:cNvSpPr>
          <p:nvPr/>
        </p:nvSpPr>
        <p:spPr>
          <a:xfrm>
            <a:off x="7272000" y="6453352"/>
            <a:ext cx="1620000" cy="144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0A51CA-4611-42BC-8C78-05A9D4A054CC}" type="slidenum">
              <a:rPr lang="en-GB" sz="900" smtClean="0">
                <a:solidFill>
                  <a:schemeClr val="bg1"/>
                </a:solidFill>
              </a:rPr>
              <a:pPr algn="r"/>
              <a:t>2</a:t>
            </a:fld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91770" y="273687"/>
            <a:ext cx="7886700" cy="57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EIB</a:t>
            </a:r>
            <a:r>
              <a:rPr lang="en-US" dirty="0"/>
              <a:t>: the bank of the European </a:t>
            </a:r>
            <a:r>
              <a:rPr lang="en-US" dirty="0" smtClean="0"/>
              <a:t>Union</a:t>
            </a:r>
            <a:endParaRPr lang="fr-F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4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5718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08" name="Title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8135937" cy="788988"/>
          </a:xfrm>
        </p:spPr>
        <p:txBody>
          <a:bodyPr/>
          <a:lstStyle/>
          <a:p>
            <a:r>
              <a:rPr lang="en-US" altLang="en-US" sz="2800" b="1" dirty="0"/>
              <a:t>EIB Projects in Latin America</a:t>
            </a:r>
            <a:endParaRPr lang="en-GB" altLang="en-US" sz="2800" b="1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7772400" y="6453336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spcBef>
                <a:spcPct val="20000"/>
              </a:spcBef>
              <a:buBlip>
                <a:blip r:embed="rId3"/>
              </a:buBlip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6D90192-593C-4C59-87AB-866888696610}" type="slidenum">
              <a:rPr lang="en-US" altLang="en-US" sz="1000" b="0" smtClean="0">
                <a:solidFill>
                  <a:prstClr val="white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000" b="0" dirty="0" smtClean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443" y="1124744"/>
            <a:ext cx="51514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ECUADOR:  </a:t>
            </a:r>
            <a:r>
              <a:rPr lang="en-US" b="1" dirty="0" smtClean="0">
                <a:solidFill>
                  <a:prstClr val="black"/>
                </a:solidFill>
              </a:rPr>
              <a:t>Post-Earthquake Reconstruction Framework Loan</a:t>
            </a:r>
            <a:endParaRPr lang="en-GB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EIB </a:t>
            </a:r>
            <a:r>
              <a:rPr lang="en-US" sz="1400" dirty="0">
                <a:solidFill>
                  <a:prstClr val="black"/>
                </a:solidFill>
              </a:rPr>
              <a:t>Loan: </a:t>
            </a:r>
            <a:r>
              <a:rPr lang="en-US" sz="1400" dirty="0" smtClean="0">
                <a:solidFill>
                  <a:prstClr val="black"/>
                </a:solidFill>
              </a:rPr>
              <a:t>USD 175m, </a:t>
            </a:r>
            <a:r>
              <a:rPr lang="en-US" sz="1400" dirty="0">
                <a:solidFill>
                  <a:prstClr val="black"/>
                </a:solidFill>
              </a:rPr>
              <a:t>Signature: 14.11.2016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</a:t>
            </a:r>
            <a:r>
              <a:rPr lang="en-US" sz="1400" dirty="0"/>
              <a:t>multi-sector framework loan </a:t>
            </a:r>
            <a:r>
              <a:rPr lang="en-US" sz="1400" dirty="0" smtClean="0"/>
              <a:t>supports </a:t>
            </a:r>
            <a:r>
              <a:rPr lang="en-US" sz="1400" dirty="0"/>
              <a:t>the integrated rehabilitation and reconstruction of the province of </a:t>
            </a:r>
            <a:r>
              <a:rPr lang="en-US" sz="1400" dirty="0" err="1"/>
              <a:t>Manabi</a:t>
            </a:r>
            <a:r>
              <a:rPr lang="en-US" sz="1400" dirty="0"/>
              <a:t>, particularly on the sub-region of Portoviejo, which is one of the regions most affected by the recent </a:t>
            </a:r>
            <a:r>
              <a:rPr lang="en-US" sz="1400" dirty="0" smtClean="0"/>
              <a:t>earthquake.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reconstruction will follow an integrated territorial approach aiming at restoring, and where possible improving, the population’s living </a:t>
            </a:r>
            <a:r>
              <a:rPr lang="en-US" sz="1400" dirty="0" smtClean="0"/>
              <a:t>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Benefit/SDG: </a:t>
            </a:r>
            <a:r>
              <a:rPr lang="en-GB" sz="1400" dirty="0" smtClean="0"/>
              <a:t>reestablishment </a:t>
            </a:r>
            <a:r>
              <a:rPr lang="en-GB" sz="1400" dirty="0"/>
              <a:t>of basic public services and of livelihoods, </a:t>
            </a:r>
            <a:r>
              <a:rPr lang="en-GB" sz="1400" dirty="0" smtClean="0"/>
              <a:t>support </a:t>
            </a:r>
            <a:r>
              <a:rPr lang="en-GB" sz="1400" dirty="0"/>
              <a:t>to regional GDP growth; and political stability, governance standards and social </a:t>
            </a:r>
            <a:r>
              <a:rPr lang="en-GB" sz="1400" dirty="0" smtClean="0"/>
              <a:t>cohesion</a:t>
            </a:r>
          </a:p>
          <a:p>
            <a:endParaRPr lang="en-GB" sz="1400" dirty="0" smtClean="0">
              <a:solidFill>
                <a:prstClr val="black"/>
              </a:solidFill>
            </a:endParaRPr>
          </a:p>
          <a:p>
            <a:r>
              <a:rPr lang="en-US" b="1" u="sng" dirty="0" smtClean="0">
                <a:solidFill>
                  <a:prstClr val="black"/>
                </a:solidFill>
              </a:rPr>
              <a:t>LAIF support: </a:t>
            </a:r>
          </a:p>
          <a:p>
            <a:endParaRPr lang="en-US" b="1" u="sng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Technical Assistance Grant </a:t>
            </a:r>
            <a:r>
              <a:rPr lang="en-GB" sz="1400" dirty="0"/>
              <a:t>ensures efficient project implementation and will help the different entities to cope with the exceptional circumstances. 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90478" y="3813114"/>
            <a:ext cx="3346018" cy="13465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750" b="1" dirty="0">
                <a:solidFill>
                  <a:prstClr val="black"/>
                </a:solidFill>
              </a:rPr>
              <a:t>Total budget: </a:t>
            </a:r>
            <a:r>
              <a:rPr lang="en-GB" sz="1750" b="1" dirty="0" smtClean="0">
                <a:solidFill>
                  <a:prstClr val="black"/>
                </a:solidFill>
              </a:rPr>
              <a:t>USD 180m</a:t>
            </a:r>
            <a:endParaRPr lang="en-GB" sz="1750" b="1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</a:pPr>
            <a:r>
              <a:rPr lang="en-GB" b="1" dirty="0">
                <a:solidFill>
                  <a:prstClr val="black"/>
                </a:solidFill>
              </a:rPr>
              <a:t>LAIF: </a:t>
            </a:r>
            <a:r>
              <a:rPr lang="en-GB" dirty="0" smtClean="0">
                <a:solidFill>
                  <a:prstClr val="black"/>
                </a:solidFill>
              </a:rPr>
              <a:t>EUR 7m</a:t>
            </a:r>
            <a:endParaRPr lang="en-GB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prstClr val="black"/>
                </a:solidFill>
              </a:rPr>
              <a:t>Lead FI: </a:t>
            </a:r>
            <a:r>
              <a:rPr lang="en-US" dirty="0" smtClean="0">
                <a:solidFill>
                  <a:prstClr val="black"/>
                </a:solidFill>
              </a:rPr>
              <a:t>USD 175m</a:t>
            </a:r>
            <a:endParaRPr lang="en-US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52000" y="6489356"/>
            <a:ext cx="3960000" cy="1440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FFFFFF"/>
                </a:solidFill>
              </a:rPr>
              <a:t>European Investment Bank Group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124" y="1376772"/>
            <a:ext cx="3460896" cy="210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72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5718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08" name="Title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8135937" cy="788988"/>
          </a:xfrm>
        </p:spPr>
        <p:txBody>
          <a:bodyPr/>
          <a:lstStyle/>
          <a:p>
            <a:r>
              <a:rPr lang="en-US" altLang="en-US" sz="2800" b="1" dirty="0"/>
              <a:t>EIB Projects in Latin America</a:t>
            </a:r>
            <a:endParaRPr lang="en-GB" altLang="en-US" sz="2800" b="1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7772400" y="6453336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spcBef>
                <a:spcPct val="20000"/>
              </a:spcBef>
              <a:buBlip>
                <a:blip r:embed="rId3"/>
              </a:buBlip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6D90192-593C-4C59-87AB-866888696610}" type="slidenum">
              <a:rPr lang="en-US" altLang="en-US" sz="1000" b="0" smtClean="0">
                <a:solidFill>
                  <a:prstClr val="white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000" b="0" dirty="0" smtClean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443" y="1124744"/>
            <a:ext cx="515142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ECUADOR:  </a:t>
            </a:r>
            <a:r>
              <a:rPr lang="en-US" b="1" dirty="0" smtClean="0">
                <a:solidFill>
                  <a:prstClr val="black"/>
                </a:solidFill>
              </a:rPr>
              <a:t>Technical and Technological Institutes </a:t>
            </a:r>
            <a:r>
              <a:rPr lang="en-US" b="1" dirty="0" err="1" smtClean="0">
                <a:solidFill>
                  <a:prstClr val="black"/>
                </a:solidFill>
              </a:rPr>
              <a:t>Programme</a:t>
            </a:r>
            <a:endParaRPr lang="en-GB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EIB </a:t>
            </a:r>
            <a:r>
              <a:rPr lang="en-US" sz="1600" dirty="0">
                <a:solidFill>
                  <a:prstClr val="black"/>
                </a:solidFill>
              </a:rPr>
              <a:t>Loan: </a:t>
            </a:r>
            <a:r>
              <a:rPr lang="en-US" sz="1600" dirty="0" smtClean="0">
                <a:solidFill>
                  <a:prstClr val="black"/>
                </a:solidFill>
              </a:rPr>
              <a:t>EUR 70m, </a:t>
            </a:r>
            <a:r>
              <a:rPr lang="en-US" sz="1600" dirty="0">
                <a:solidFill>
                  <a:prstClr val="black"/>
                </a:solidFill>
              </a:rPr>
              <a:t>Signature: 28.12.2016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project concerns the new construction, extension, rehabilitation and equipment of 21 Technical and Technological Institutes (TTIs), classified at the post-secondary level of education.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kern="0" dirty="0" smtClean="0"/>
              <a:t>The </a:t>
            </a:r>
            <a:r>
              <a:rPr lang="en-GB" sz="1600" kern="0" dirty="0"/>
              <a:t>project will allow the country to consolidate and modernise the provision of vocational education and </a:t>
            </a:r>
            <a:r>
              <a:rPr lang="en-GB" sz="1600" kern="0" dirty="0" smtClean="0"/>
              <a:t>training.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Benefit/SDG: Quality education.</a:t>
            </a:r>
          </a:p>
          <a:p>
            <a:endParaRPr lang="en-GB" dirty="0" smtClean="0">
              <a:solidFill>
                <a:prstClr val="black"/>
              </a:solidFill>
            </a:endParaRPr>
          </a:p>
          <a:p>
            <a:r>
              <a:rPr lang="en-US" b="1" u="sng" dirty="0" smtClean="0">
                <a:solidFill>
                  <a:prstClr val="black"/>
                </a:solidFill>
              </a:rPr>
              <a:t>LAIF support: </a:t>
            </a:r>
          </a:p>
          <a:p>
            <a:endParaRPr lang="en-US" b="1" u="sng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The LAIF Investment Grant supports the construction of one Institute in Portoviejo, one of the cities most affected by the earthquake in April 2016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90478" y="3813114"/>
            <a:ext cx="3182888" cy="19851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b="1" dirty="0">
                <a:solidFill>
                  <a:prstClr val="black"/>
                </a:solidFill>
              </a:rPr>
              <a:t>Total budget: </a:t>
            </a:r>
            <a:r>
              <a:rPr lang="en-GB" b="1" dirty="0" smtClean="0">
                <a:solidFill>
                  <a:prstClr val="black"/>
                </a:solidFill>
              </a:rPr>
              <a:t>EUR 191m</a:t>
            </a:r>
            <a:r>
              <a:rPr lang="en-GB" dirty="0" smtClean="0"/>
              <a:t> </a:t>
            </a:r>
            <a:endParaRPr lang="en-GB" b="1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</a:pPr>
            <a:r>
              <a:rPr lang="en-GB" b="1" dirty="0">
                <a:solidFill>
                  <a:prstClr val="black"/>
                </a:solidFill>
              </a:rPr>
              <a:t>LAIF: </a:t>
            </a:r>
            <a:r>
              <a:rPr lang="en-GB" dirty="0" smtClean="0">
                <a:solidFill>
                  <a:prstClr val="black"/>
                </a:solidFill>
              </a:rPr>
              <a:t>EUR 11m</a:t>
            </a:r>
            <a:endParaRPr lang="en-GB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prstClr val="black"/>
                </a:solidFill>
              </a:rPr>
              <a:t>Lead FI: </a:t>
            </a:r>
            <a:r>
              <a:rPr lang="en-US" dirty="0" smtClean="0">
                <a:solidFill>
                  <a:prstClr val="black"/>
                </a:solidFill>
              </a:rPr>
              <a:t>EUR 70m</a:t>
            </a:r>
            <a:endParaRPr lang="en-US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</a:pPr>
            <a:r>
              <a:rPr lang="fr-FR" b="1" dirty="0">
                <a:solidFill>
                  <a:prstClr val="black"/>
                </a:solidFill>
              </a:rPr>
              <a:t>Co-financiers: </a:t>
            </a:r>
            <a:r>
              <a:rPr lang="fr-FR" b="1" dirty="0" smtClean="0">
                <a:solidFill>
                  <a:prstClr val="black"/>
                </a:solidFill>
              </a:rPr>
              <a:t>World Bank</a:t>
            </a:r>
            <a:endParaRPr lang="fr-FR" b="1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Other: </a:t>
            </a:r>
            <a:r>
              <a:rPr lang="en-GB" dirty="0" smtClean="0">
                <a:solidFill>
                  <a:prstClr val="black"/>
                </a:solidFill>
              </a:rPr>
              <a:t>USD 90m</a:t>
            </a:r>
            <a:endParaRPr lang="en-GB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1281279"/>
            <a:ext cx="3077229" cy="171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52000" y="6489356"/>
            <a:ext cx="3960000" cy="1440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FFFFFF"/>
                </a:solidFill>
              </a:rPr>
              <a:t>European Investment Bank Group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4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5718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08" name="Title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8135937" cy="788988"/>
          </a:xfrm>
        </p:spPr>
        <p:txBody>
          <a:bodyPr/>
          <a:lstStyle/>
          <a:p>
            <a:r>
              <a:rPr lang="en-US" altLang="en-US" sz="2800" b="1" dirty="0"/>
              <a:t>EIB Projects in Latin America</a:t>
            </a:r>
            <a:endParaRPr lang="en-GB" altLang="en-US" sz="2800" b="1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7772400" y="6453336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spcBef>
                <a:spcPct val="20000"/>
              </a:spcBef>
              <a:buBlip>
                <a:blip r:embed="rId3"/>
              </a:buBlip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6D90192-593C-4C59-87AB-866888696610}" type="slidenum">
              <a:rPr lang="en-US" altLang="en-US" sz="1000" b="0" smtClean="0">
                <a:solidFill>
                  <a:prstClr val="white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000" b="0" dirty="0" smtClean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90478" y="4118300"/>
            <a:ext cx="3182888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en-GB" sz="1650" b="1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Total </a:t>
            </a:r>
            <a:r>
              <a:rPr lang="en-GB" b="1" dirty="0">
                <a:solidFill>
                  <a:schemeClr val="tx1"/>
                </a:solidFill>
              </a:rPr>
              <a:t>budget: </a:t>
            </a:r>
            <a:r>
              <a:rPr lang="en-GB" b="1" dirty="0" smtClean="0">
                <a:solidFill>
                  <a:schemeClr val="tx1"/>
                </a:solidFill>
              </a:rPr>
              <a:t>USD 121m</a:t>
            </a:r>
          </a:p>
          <a:p>
            <a:pPr>
              <a:spcBef>
                <a:spcPts val="600"/>
              </a:spcBef>
            </a:pPr>
            <a:r>
              <a:rPr lang="fr-BE" sz="1650" b="1" dirty="0" smtClean="0">
                <a:solidFill>
                  <a:schemeClr val="tx1"/>
                </a:solidFill>
              </a:rPr>
              <a:t>EIB:  USD 60m</a:t>
            </a:r>
            <a:endParaRPr lang="en-GB" sz="165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fr-FR" b="1" dirty="0" smtClean="0">
                <a:solidFill>
                  <a:schemeClr val="tx1"/>
                </a:solidFill>
              </a:rPr>
              <a:t>Co-financiers</a:t>
            </a:r>
            <a:r>
              <a:rPr lang="fr-FR" b="1" dirty="0">
                <a:solidFill>
                  <a:schemeClr val="tx1"/>
                </a:solidFill>
              </a:rPr>
              <a:t>: </a:t>
            </a:r>
            <a:endParaRPr lang="fr-FR" b="1" dirty="0" smtClean="0">
              <a:solidFill>
                <a:schemeClr val="tx1"/>
              </a:solidFill>
            </a:endParaRPr>
          </a:p>
          <a:p>
            <a:r>
              <a:rPr lang="fr-FR" b="1" dirty="0" err="1" smtClean="0">
                <a:solidFill>
                  <a:schemeClr val="tx1"/>
                </a:solidFill>
              </a:rPr>
              <a:t>Other</a:t>
            </a:r>
            <a:r>
              <a:rPr lang="fr-FR" dirty="0" smtClean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USD 61</a:t>
            </a:r>
            <a:r>
              <a:rPr lang="en-GB" dirty="0">
                <a:solidFill>
                  <a:schemeClr val="tx1"/>
                </a:solidFill>
              </a:rPr>
              <a:t>m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52000" y="6489356"/>
            <a:ext cx="3960000" cy="1440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FFFFFF"/>
                </a:solidFill>
              </a:rPr>
              <a:t>European Investment Bank Group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738" y="1124744"/>
            <a:ext cx="3169844" cy="2128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6287" y="1124744"/>
            <a:ext cx="5151425" cy="700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REGIONAL</a:t>
            </a:r>
            <a:r>
              <a:rPr lang="en-US" b="1" dirty="0">
                <a:solidFill>
                  <a:prstClr val="black"/>
                </a:solidFill>
              </a:rPr>
              <a:t>: </a:t>
            </a:r>
            <a:r>
              <a:rPr lang="en-US" b="1" dirty="0" err="1" smtClean="0">
                <a:solidFill>
                  <a:prstClr val="black"/>
                </a:solidFill>
              </a:rPr>
              <a:t>Fonplata</a:t>
            </a:r>
            <a:r>
              <a:rPr lang="en-US" b="1" dirty="0" smtClean="0">
                <a:solidFill>
                  <a:prstClr val="black"/>
                </a:solidFill>
              </a:rPr>
              <a:t> Regional Framework Loan </a:t>
            </a:r>
            <a:endParaRPr lang="en-GB" b="1" dirty="0" smtClean="0"/>
          </a:p>
          <a:p>
            <a:endParaRPr lang="en-GB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EIB Loan: </a:t>
            </a:r>
            <a:r>
              <a:rPr lang="en-US" dirty="0" smtClean="0">
                <a:solidFill>
                  <a:prstClr val="black"/>
                </a:solidFill>
              </a:rPr>
              <a:t>USD 60m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Framework Loan aims at supporting multi-sector projects targeting extreme poverty and climate change resilience in the sub-region eligible for </a:t>
            </a:r>
            <a:r>
              <a:rPr lang="en-US" dirty="0" err="1"/>
              <a:t>Fonplata</a:t>
            </a:r>
            <a:r>
              <a:rPr lang="en-US" dirty="0"/>
              <a:t> financing, which comprises the River Plata Basin (i.e. part of Argentina, Bolivia, Brazil, Paraguay and Uruguay</a:t>
            </a:r>
            <a:r>
              <a:rPr lang="en-US" dirty="0" smtClean="0"/>
              <a:t>). </a:t>
            </a:r>
            <a:endParaRPr lang="en-US" dirty="0"/>
          </a:p>
          <a:p>
            <a:endParaRPr lang="en-GB" altLang="en-US" dirty="0" smtClean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r>
              <a:rPr lang="en-US" b="1" u="sng" dirty="0">
                <a:solidFill>
                  <a:prstClr val="black"/>
                </a:solidFill>
              </a:rPr>
              <a:t>LAIF support: </a:t>
            </a:r>
          </a:p>
          <a:p>
            <a:endParaRPr lang="en-US" b="1" u="sng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Technical Assistance Grant </a:t>
            </a:r>
            <a:r>
              <a:rPr lang="en-US" dirty="0" smtClean="0"/>
              <a:t>(EUR 3 m) to enhance </a:t>
            </a:r>
            <a:r>
              <a:rPr lang="en-US" dirty="0" err="1" smtClean="0"/>
              <a:t>Fonplata’s</a:t>
            </a:r>
            <a:r>
              <a:rPr lang="en-US" dirty="0" smtClean="0"/>
              <a:t> due diligence capacity in the field of Climate Action</a:t>
            </a:r>
            <a:r>
              <a:rPr lang="en-GB" dirty="0" smtClean="0"/>
              <a:t> </a:t>
            </a: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FF0000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27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5718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08" name="Title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8135937" cy="788988"/>
          </a:xfrm>
        </p:spPr>
        <p:txBody>
          <a:bodyPr/>
          <a:lstStyle/>
          <a:p>
            <a:r>
              <a:rPr lang="en-US" altLang="en-US" sz="2800" b="1" dirty="0"/>
              <a:t>EIB Projects in </a:t>
            </a:r>
            <a:r>
              <a:rPr lang="en-US" altLang="en-US" sz="2800" b="1" dirty="0" smtClean="0"/>
              <a:t>the Caribbean</a:t>
            </a:r>
            <a:endParaRPr lang="en-GB" altLang="en-US" sz="2800" b="1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7772400" y="6453336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spcBef>
                <a:spcPct val="20000"/>
              </a:spcBef>
              <a:buBlip>
                <a:blip r:embed="rId3"/>
              </a:buBlip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6D90192-593C-4C59-87AB-866888696610}" type="slidenum">
              <a:rPr lang="en-US" altLang="en-US" sz="1000" b="0" smtClean="0">
                <a:solidFill>
                  <a:prstClr val="white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000" b="0" dirty="0" smtClean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443" y="1124744"/>
            <a:ext cx="51514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Regional:  CDB Climate Action Line of Credit</a:t>
            </a:r>
            <a:endParaRPr lang="en-GB" b="1" dirty="0" smtClean="0"/>
          </a:p>
          <a:p>
            <a:endParaRPr lang="en-GB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EIB </a:t>
            </a:r>
            <a:r>
              <a:rPr lang="en-US" dirty="0" smtClean="0">
                <a:solidFill>
                  <a:prstClr val="black"/>
                </a:solidFill>
              </a:rPr>
              <a:t>Loans: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EUR 50m</a:t>
            </a:r>
            <a:r>
              <a:rPr lang="en-US" dirty="0">
                <a:solidFill>
                  <a:prstClr val="black"/>
                </a:solidFill>
              </a:rPr>
              <a:t>, Signature: </a:t>
            </a:r>
            <a:r>
              <a:rPr lang="en-US" dirty="0" smtClean="0">
                <a:solidFill>
                  <a:prstClr val="black"/>
                </a:solidFill>
              </a:rPr>
              <a:t>29.12.2011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EUR 100m, Signature: 24.05.2017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EUR 20m, Signature: 13.11.2017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The project </a:t>
            </a:r>
            <a:r>
              <a:rPr lang="en-US" dirty="0" smtClean="0">
                <a:solidFill>
                  <a:prstClr val="black"/>
                </a:solidFill>
              </a:rPr>
              <a:t>aims at </a:t>
            </a:r>
            <a:r>
              <a:rPr lang="en-US" dirty="0">
                <a:solidFill>
                  <a:prstClr val="black"/>
                </a:solidFill>
              </a:rPr>
              <a:t>providing </a:t>
            </a:r>
            <a:r>
              <a:rPr lang="en-US" dirty="0" smtClean="0">
                <a:solidFill>
                  <a:prstClr val="black"/>
                </a:solidFill>
              </a:rPr>
              <a:t>funding </a:t>
            </a:r>
            <a:r>
              <a:rPr lang="en-US" dirty="0">
                <a:solidFill>
                  <a:prstClr val="black"/>
                </a:solidFill>
              </a:rPr>
              <a:t>for small-scale climate change mitigation </a:t>
            </a:r>
            <a:r>
              <a:rPr lang="en-US" dirty="0" smtClean="0">
                <a:solidFill>
                  <a:prstClr val="black"/>
                </a:solidFill>
              </a:rPr>
              <a:t>and adaptation </a:t>
            </a:r>
            <a:r>
              <a:rPr lang="en-US" dirty="0">
                <a:solidFill>
                  <a:prstClr val="black"/>
                </a:solidFill>
              </a:rPr>
              <a:t>projects in the public and private sectors</a:t>
            </a:r>
            <a:r>
              <a:rPr lang="en-US" dirty="0" smtClean="0">
                <a:solidFill>
                  <a:prstClr val="black"/>
                </a:solidFill>
              </a:rPr>
              <a:t>, across the Caribbean, including a dedicated window for post-hurricane infrastructure reconstruction.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Technical </a:t>
            </a:r>
            <a:r>
              <a:rPr lang="en-US" dirty="0">
                <a:solidFill>
                  <a:prstClr val="black"/>
                </a:solidFill>
              </a:rPr>
              <a:t>assistance </a:t>
            </a:r>
            <a:r>
              <a:rPr lang="en-US" dirty="0" smtClean="0">
                <a:solidFill>
                  <a:prstClr val="black"/>
                </a:solidFill>
              </a:rPr>
              <a:t>program (EUR 4m) to support </a:t>
            </a:r>
            <a:r>
              <a:rPr lang="en-US" dirty="0">
                <a:solidFill>
                  <a:prstClr val="black"/>
                </a:solidFill>
              </a:rPr>
              <a:t>capacity building and improve project </a:t>
            </a:r>
            <a:r>
              <a:rPr lang="en-US" dirty="0" smtClean="0">
                <a:solidFill>
                  <a:prstClr val="black"/>
                </a:solidFill>
              </a:rPr>
              <a:t>preparation, and interest rate subsidy – ACP Investment Facility subsidy envelope.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SDG13 </a:t>
            </a:r>
            <a:r>
              <a:rPr lang="en-US" dirty="0"/>
              <a:t>Climate Action.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3868" y="4077072"/>
            <a:ext cx="3449498" cy="22621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Total </a:t>
            </a:r>
            <a:r>
              <a:rPr lang="en-GB" b="1" dirty="0">
                <a:solidFill>
                  <a:schemeClr val="tx1"/>
                </a:solidFill>
              </a:rPr>
              <a:t>budget</a:t>
            </a:r>
            <a:r>
              <a:rPr lang="en-GB" b="1" dirty="0" smtClean="0">
                <a:solidFill>
                  <a:schemeClr val="tx1"/>
                </a:solidFill>
              </a:rPr>
              <a:t>: </a:t>
            </a:r>
            <a:r>
              <a:rPr lang="en-GB" b="1" dirty="0" smtClean="0">
                <a:solidFill>
                  <a:prstClr val="black"/>
                </a:solidFill>
              </a:rPr>
              <a:t>EUR</a:t>
            </a:r>
            <a:r>
              <a:rPr lang="en-GB" b="1" dirty="0" smtClean="0">
                <a:solidFill>
                  <a:schemeClr val="tx1"/>
                </a:solidFill>
              </a:rPr>
              <a:t> 350m</a:t>
            </a:r>
            <a:endParaRPr lang="en-GB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EIB: </a:t>
            </a:r>
            <a:r>
              <a:rPr lang="en-GB" dirty="0" smtClean="0">
                <a:solidFill>
                  <a:prstClr val="black"/>
                </a:solidFill>
              </a:rPr>
              <a:t>EUR</a:t>
            </a:r>
            <a:r>
              <a:rPr lang="en-US" dirty="0" smtClean="0">
                <a:solidFill>
                  <a:schemeClr val="tx1"/>
                </a:solidFill>
              </a:rPr>
              <a:t> 170m</a:t>
            </a:r>
          </a:p>
          <a:p>
            <a:pPr>
              <a:spcBef>
                <a:spcPts val="600"/>
              </a:spcBef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fr-FR" b="1" dirty="0">
                <a:solidFill>
                  <a:schemeClr val="tx1"/>
                </a:solidFill>
              </a:rPr>
              <a:t>Co-financiers: 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CDB/Caribbean </a:t>
            </a:r>
            <a:r>
              <a:rPr lang="fr-FR" b="1" dirty="0" err="1" smtClean="0">
                <a:solidFill>
                  <a:schemeClr val="tx1"/>
                </a:solidFill>
              </a:rPr>
              <a:t>Governments</a:t>
            </a:r>
            <a:r>
              <a:rPr lang="fr-FR" b="1" dirty="0" smtClean="0">
                <a:solidFill>
                  <a:schemeClr val="tx1"/>
                </a:solidFill>
              </a:rPr>
              <a:t>: </a:t>
            </a:r>
            <a:r>
              <a:rPr lang="en-GB" dirty="0" smtClean="0">
                <a:solidFill>
                  <a:prstClr val="black"/>
                </a:solidFill>
              </a:rPr>
              <a:t>EUR</a:t>
            </a:r>
            <a:r>
              <a:rPr lang="fr-FR" dirty="0" smtClean="0">
                <a:solidFill>
                  <a:schemeClr val="tx1"/>
                </a:solidFill>
              </a:rPr>
              <a:t> 180m </a:t>
            </a:r>
            <a:endParaRPr lang="fr-FR" dirty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3868" y="3753036"/>
            <a:ext cx="34494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John Compton dam on St. Lucia island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868" y="1160748"/>
            <a:ext cx="345638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FFFFFF"/>
                </a:solidFill>
              </a:rPr>
              <a:t>European Investment Bank Group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5718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08" name="Title 1"/>
          <p:cNvSpPr>
            <a:spLocks noGrp="1"/>
          </p:cNvSpPr>
          <p:nvPr>
            <p:ph type="title"/>
          </p:nvPr>
        </p:nvSpPr>
        <p:spPr>
          <a:xfrm>
            <a:off x="655097" y="188547"/>
            <a:ext cx="8135937" cy="788988"/>
          </a:xfrm>
        </p:spPr>
        <p:txBody>
          <a:bodyPr/>
          <a:lstStyle/>
          <a:p>
            <a:r>
              <a:rPr lang="en-US" altLang="en-US" sz="2800" b="1" dirty="0" smtClean="0"/>
              <a:t>Pipeline </a:t>
            </a:r>
            <a:r>
              <a:rPr lang="en-US" altLang="en-US" sz="2800" b="1" dirty="0"/>
              <a:t>in </a:t>
            </a:r>
            <a:r>
              <a:rPr lang="en-US" altLang="en-US" sz="2800" b="1" dirty="0" smtClean="0"/>
              <a:t>the Caribbean</a:t>
            </a:r>
            <a:endParaRPr lang="en-GB" altLang="en-US" sz="2800" b="1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7772400" y="6453336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spcBef>
                <a:spcPct val="20000"/>
              </a:spcBef>
              <a:buBlip>
                <a:blip r:embed="rId3"/>
              </a:buBlip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6D90192-593C-4C59-87AB-866888696610}" type="slidenum">
              <a:rPr lang="en-US" altLang="en-US" sz="1000" b="0" smtClean="0">
                <a:solidFill>
                  <a:prstClr val="white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000" b="0" dirty="0" smtClean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060" y="876773"/>
            <a:ext cx="515142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Dominican Republic: POST-DISASTER AND CLIMATE CHANGE FL </a:t>
            </a:r>
            <a:endParaRPr lang="en-GB" b="1" dirty="0" smtClean="0"/>
          </a:p>
          <a:p>
            <a:endParaRPr lang="en-GB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EIB </a:t>
            </a:r>
            <a:r>
              <a:rPr lang="en-US" dirty="0" smtClean="0">
                <a:solidFill>
                  <a:prstClr val="black"/>
                </a:solidFill>
              </a:rPr>
              <a:t>Loans: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USD 50m</a:t>
            </a:r>
            <a:r>
              <a:rPr lang="en-US" dirty="0">
                <a:solidFill>
                  <a:prstClr val="black"/>
                </a:solidFill>
              </a:rPr>
              <a:t>, Signature: </a:t>
            </a:r>
            <a:r>
              <a:rPr lang="en-US" dirty="0" smtClean="0">
                <a:solidFill>
                  <a:prstClr val="black"/>
                </a:solidFill>
              </a:rPr>
              <a:t>aimed for Q1 2018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Multi-sector framework loan to finance the reconstruction of infrastructure damaged by natural disasters and increase resilience to climate change in the Dominican Republic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Loan blended with EUR 17m grant for EU-CIF mobilized by the EIB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Substantial interest rate subsidy – ACP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The loan will contribute directly to:</a:t>
            </a:r>
          </a:p>
          <a:p>
            <a:pPr lvl="1" algn="just"/>
            <a:r>
              <a:rPr lang="en-US" sz="1400" dirty="0" smtClean="0">
                <a:solidFill>
                  <a:prstClr val="black"/>
                </a:solidFill>
              </a:rPr>
              <a:t>SDGs 1 (No poverty), 9 (Industry, innovation and infrastructure), 11 (Sustainable cities and communities) and 13 (Climate Action) and indirectly to SDGs 8 (Decent work and economic growth) and 10 (Reduced inequalities)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1536" y="4270687"/>
            <a:ext cx="3449498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Total </a:t>
            </a:r>
            <a:r>
              <a:rPr lang="en-GB" b="1" dirty="0">
                <a:solidFill>
                  <a:schemeClr val="tx1"/>
                </a:solidFill>
              </a:rPr>
              <a:t>budget</a:t>
            </a:r>
            <a:r>
              <a:rPr lang="en-GB" b="1" dirty="0" smtClean="0">
                <a:solidFill>
                  <a:schemeClr val="tx1"/>
                </a:solidFill>
              </a:rPr>
              <a:t>: </a:t>
            </a:r>
            <a:r>
              <a:rPr lang="en-GB" b="1" dirty="0" smtClean="0">
                <a:solidFill>
                  <a:prstClr val="black"/>
                </a:solidFill>
              </a:rPr>
              <a:t>USD</a:t>
            </a:r>
            <a:r>
              <a:rPr lang="en-GB" b="1" dirty="0" smtClean="0">
                <a:solidFill>
                  <a:schemeClr val="tx1"/>
                </a:solidFill>
              </a:rPr>
              <a:t> 70m</a:t>
            </a:r>
            <a:endParaRPr lang="en-GB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EIB: </a:t>
            </a:r>
            <a:r>
              <a:rPr lang="en-GB" dirty="0" smtClean="0">
                <a:solidFill>
                  <a:prstClr val="black"/>
                </a:solidFill>
              </a:rPr>
              <a:t>USD</a:t>
            </a:r>
            <a:r>
              <a:rPr lang="en-US" dirty="0" smtClean="0">
                <a:solidFill>
                  <a:schemeClr val="tx1"/>
                </a:solidFill>
              </a:rPr>
              <a:t> 50m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fr-FR" b="1" dirty="0">
                <a:solidFill>
                  <a:schemeClr val="tx1"/>
                </a:solidFill>
              </a:rPr>
              <a:t>Co-financiers: 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CIF-EU: </a:t>
            </a:r>
            <a:r>
              <a:rPr lang="en-GB" dirty="0" smtClean="0">
                <a:solidFill>
                  <a:prstClr val="black"/>
                </a:solidFill>
              </a:rPr>
              <a:t>EUR</a:t>
            </a:r>
            <a:r>
              <a:rPr lang="fr-FR" dirty="0" smtClean="0">
                <a:solidFill>
                  <a:schemeClr val="tx1"/>
                </a:solidFill>
              </a:rPr>
              <a:t> 17m </a:t>
            </a:r>
            <a:endParaRPr lang="fr-FR" dirty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9238" y="3635732"/>
            <a:ext cx="3686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Livelihoods impacted by Hurricane Matthew in the Dominican Republic</a:t>
            </a:r>
            <a:endParaRPr lang="en-GB" sz="9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FFFFFF"/>
                </a:solidFill>
              </a:rPr>
              <a:t>European Investment Bank Group</a:t>
            </a:r>
            <a:endParaRPr lang="en-GB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113" y="915071"/>
            <a:ext cx="3249734" cy="272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7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5718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08" name="Title 1"/>
          <p:cNvSpPr>
            <a:spLocks noGrp="1"/>
          </p:cNvSpPr>
          <p:nvPr>
            <p:ph type="title"/>
          </p:nvPr>
        </p:nvSpPr>
        <p:spPr>
          <a:xfrm>
            <a:off x="679529" y="335756"/>
            <a:ext cx="8135937" cy="788988"/>
          </a:xfrm>
        </p:spPr>
        <p:txBody>
          <a:bodyPr/>
          <a:lstStyle/>
          <a:p>
            <a:r>
              <a:rPr lang="en-US" altLang="en-US" sz="2800" b="1" dirty="0" smtClean="0"/>
              <a:t>Pipeline </a:t>
            </a:r>
            <a:r>
              <a:rPr lang="en-US" altLang="en-US" sz="2800" b="1" dirty="0"/>
              <a:t>in </a:t>
            </a:r>
            <a:r>
              <a:rPr lang="en-US" altLang="en-US" sz="2800" b="1" dirty="0" smtClean="0"/>
              <a:t>the Caribbean</a:t>
            </a:r>
            <a:endParaRPr lang="en-GB" altLang="en-US" sz="2800" b="1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7772400" y="6453336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spcBef>
                <a:spcPct val="20000"/>
              </a:spcBef>
              <a:buBlip>
                <a:blip r:embed="rId3"/>
              </a:buBlip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6D90192-593C-4C59-87AB-866888696610}" type="slidenum">
              <a:rPr lang="en-US" altLang="en-US" sz="1000" b="0" smtClean="0">
                <a:solidFill>
                  <a:prstClr val="white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000" b="0" dirty="0" smtClean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070" y="987712"/>
            <a:ext cx="5151425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Haiti: CLIMATE RESILIENT BRIDGES</a:t>
            </a:r>
            <a:endParaRPr lang="en-GB" b="1" dirty="0" smtClean="0"/>
          </a:p>
          <a:p>
            <a:endParaRPr lang="en-GB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EIB </a:t>
            </a:r>
            <a:r>
              <a:rPr lang="en-US" dirty="0" smtClean="0">
                <a:solidFill>
                  <a:prstClr val="black"/>
                </a:solidFill>
              </a:rPr>
              <a:t>Loans: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EUR 25m</a:t>
            </a:r>
            <a:r>
              <a:rPr lang="en-US" dirty="0">
                <a:solidFill>
                  <a:prstClr val="black"/>
                </a:solidFill>
              </a:rPr>
              <a:t>, Signature: </a:t>
            </a:r>
            <a:r>
              <a:rPr lang="en-US" dirty="0" smtClean="0">
                <a:solidFill>
                  <a:prstClr val="black"/>
                </a:solidFill>
              </a:rPr>
              <a:t>aimed for Q2 2018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Framework loan to finance the climate-change resilient reconstruction of bridges and related infrastructure damaged by hurricanes and floods in Haiti</a:t>
            </a:r>
          </a:p>
          <a:p>
            <a:pPr algn="just"/>
            <a:endParaRPr lang="en-US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Loan blended with EUR 20m grant for EU-CIF to be mobilized by the IADB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Substantial interest rate subsidy – ACP Investment Facility subsidy envelope.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The loan will contribute directly to:</a:t>
            </a:r>
          </a:p>
          <a:p>
            <a:pPr lvl="1" algn="just"/>
            <a:r>
              <a:rPr lang="en-US" sz="1400" dirty="0" smtClean="0">
                <a:solidFill>
                  <a:prstClr val="black"/>
                </a:solidFill>
              </a:rPr>
              <a:t>SDGs 1 (No poverty), 9 (Industry, innovation and infrastructure), 11 (Sustainable cities and communities) and 13 (Climate Action) and indirectly to SDGs 8 (Decent work and economic growth) and 10 (Reduced inequalities)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1536" y="4079959"/>
            <a:ext cx="3449498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Total </a:t>
            </a:r>
            <a:r>
              <a:rPr lang="en-GB" b="1" dirty="0">
                <a:solidFill>
                  <a:schemeClr val="tx1"/>
                </a:solidFill>
              </a:rPr>
              <a:t>budget</a:t>
            </a:r>
            <a:r>
              <a:rPr lang="en-GB" b="1" dirty="0" smtClean="0">
                <a:solidFill>
                  <a:schemeClr val="tx1"/>
                </a:solidFill>
              </a:rPr>
              <a:t>: </a:t>
            </a:r>
            <a:r>
              <a:rPr lang="en-GB" b="1" dirty="0" smtClean="0">
                <a:solidFill>
                  <a:prstClr val="black"/>
                </a:solidFill>
              </a:rPr>
              <a:t>USD</a:t>
            </a:r>
            <a:r>
              <a:rPr lang="en-GB" b="1" dirty="0" smtClean="0">
                <a:solidFill>
                  <a:schemeClr val="tx1"/>
                </a:solidFill>
              </a:rPr>
              <a:t> 270m</a:t>
            </a:r>
            <a:endParaRPr lang="en-GB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EIB: </a:t>
            </a:r>
            <a:r>
              <a:rPr lang="en-GB" dirty="0" smtClean="0">
                <a:solidFill>
                  <a:prstClr val="black"/>
                </a:solidFill>
              </a:rPr>
              <a:t>EUR</a:t>
            </a:r>
            <a:r>
              <a:rPr lang="en-US" dirty="0" smtClean="0">
                <a:solidFill>
                  <a:schemeClr val="tx1"/>
                </a:solidFill>
              </a:rPr>
              <a:t> 25m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fr-FR" b="1" dirty="0">
                <a:solidFill>
                  <a:schemeClr val="tx1"/>
                </a:solidFill>
              </a:rPr>
              <a:t>Co-financiers: 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IADB: </a:t>
            </a:r>
            <a:r>
              <a:rPr lang="en-GB" dirty="0" smtClean="0">
                <a:solidFill>
                  <a:prstClr val="black"/>
                </a:solidFill>
              </a:rPr>
              <a:t>USD</a:t>
            </a:r>
            <a:r>
              <a:rPr lang="fr-FR" dirty="0" smtClean="0">
                <a:solidFill>
                  <a:schemeClr val="tx1"/>
                </a:solidFill>
              </a:rPr>
              <a:t> 240m </a:t>
            </a:r>
            <a:endParaRPr lang="fr-FR" dirty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FFFFFF"/>
                </a:solidFill>
              </a:rPr>
              <a:t>European Investment Bank Group</a:t>
            </a:r>
            <a:endParaRPr lang="en-GB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565" y="1124744"/>
            <a:ext cx="3781724" cy="21863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32674" y="3352799"/>
            <a:ext cx="34485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Vital Haitian bridge collapses during hurricane Matthew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81041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  <a:buClr>
                <a:schemeClr val="tx2"/>
              </a:buClr>
              <a:buSzPct val="80000"/>
            </a:pPr>
            <a:r>
              <a:rPr lang="en-US" dirty="0" smtClean="0"/>
              <a:t>Concluding remarks</a:t>
            </a:r>
            <a:endParaRPr lang="en-US" sz="28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784" y="1014472"/>
            <a:ext cx="7886700" cy="4608000"/>
          </a:xfrm>
        </p:spPr>
        <p:txBody>
          <a:bodyPr>
            <a:normAutofit/>
          </a:bodyPr>
          <a:lstStyle/>
          <a:p>
            <a:pPr algn="just"/>
            <a:r>
              <a:rPr lang="en-US" altLang="en-US" sz="2400" dirty="0">
                <a:sym typeface="Futura Std Book" charset="0"/>
              </a:rPr>
              <a:t>EIB is </a:t>
            </a:r>
            <a:r>
              <a:rPr lang="en-US" altLang="en-US" sz="2400" dirty="0" smtClean="0">
                <a:sym typeface="Futura Std Book" charset="0"/>
              </a:rPr>
              <a:t>committed </a:t>
            </a:r>
            <a:r>
              <a:rPr lang="en-US" altLang="en-US" sz="2400" dirty="0">
                <a:sym typeface="Futura Std Book" charset="0"/>
              </a:rPr>
              <a:t>to enhance its support to EU policies and, to that effect, adapts its origination to ensure appropriate geographical and sectoral targeting in line with EU </a:t>
            </a:r>
            <a:r>
              <a:rPr lang="en-US" altLang="en-US" sz="2400" dirty="0" smtClean="0">
                <a:sym typeface="Futura Std Book" charset="0"/>
              </a:rPr>
              <a:t>priorities.</a:t>
            </a:r>
            <a:endParaRPr lang="en-US" altLang="en-US" sz="2400" dirty="0">
              <a:sym typeface="Futura Std Book" charset="0"/>
            </a:endParaRPr>
          </a:p>
          <a:p>
            <a:pPr algn="just"/>
            <a:r>
              <a:rPr lang="en-US" altLang="en-US" sz="2400" dirty="0" smtClean="0">
                <a:sym typeface="Futura Std Book" charset="0"/>
              </a:rPr>
              <a:t>EIB </a:t>
            </a:r>
            <a:r>
              <a:rPr lang="en-US" altLang="en-US" sz="2400" dirty="0">
                <a:sym typeface="Futura Std Book" charset="0"/>
              </a:rPr>
              <a:t>will continue to cooperate closely with the EC, EEAS, and with the other IFI,  EDFIs, and the region’s Development Banks</a:t>
            </a:r>
            <a:r>
              <a:rPr lang="en-US" altLang="en-US" sz="2400" dirty="0" smtClean="0">
                <a:sym typeface="Futura Std Book" charset="0"/>
              </a:rPr>
              <a:t>.</a:t>
            </a:r>
          </a:p>
          <a:p>
            <a:pPr algn="just"/>
            <a:r>
              <a:rPr lang="en-US" altLang="en-US" sz="2400" dirty="0" smtClean="0">
                <a:sym typeface="Futura Std Book" charset="0"/>
              </a:rPr>
              <a:t>EIB is exploring new avenues to </a:t>
            </a:r>
            <a:r>
              <a:rPr lang="en-US" altLang="en-US" sz="2400" dirty="0" smtClean="0">
                <a:sym typeface="Futura Std Book" charset="0"/>
              </a:rPr>
              <a:t>enhance our support to investment </a:t>
            </a:r>
            <a:r>
              <a:rPr lang="en-US" altLang="en-US" sz="2400" dirty="0" smtClean="0">
                <a:sym typeface="Futura Std Book" charset="0"/>
              </a:rPr>
              <a:t>in </a:t>
            </a:r>
            <a:r>
              <a:rPr lang="en-US" altLang="en-US" sz="2400" dirty="0" smtClean="0">
                <a:sym typeface="Futura Std Book" charset="0"/>
              </a:rPr>
              <a:t>LAC, to achieve higher IMPACT.</a:t>
            </a:r>
            <a:endParaRPr lang="en-US" altLang="en-US" sz="2400" dirty="0" smtClean="0">
              <a:sym typeface="Futura Std Book" charset="0"/>
            </a:endParaRPr>
          </a:p>
          <a:p>
            <a:pPr algn="just"/>
            <a:r>
              <a:rPr lang="en-US" altLang="en-US" sz="2400" dirty="0" smtClean="0">
                <a:sym typeface="Futura Std Book" charset="0"/>
              </a:rPr>
              <a:t>Blending will remain an important component of the EIB instruments to support sustainable development in Latin America and the Caribbean.</a:t>
            </a:r>
            <a:endParaRPr lang="en-US" altLang="en-US" sz="2400" dirty="0">
              <a:sym typeface="Futura Std Book" charset="0"/>
            </a:endParaRP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465F1-0524-4ECD-B205-7AC2C28240AA}" type="datetime1">
              <a:rPr kumimoji="0" lang="fr-L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18/05/2019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59C87-4400-0E45-97C7-BDEE4D66133D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4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06C1-68F6-4EB6-83B3-4FB7FB4815BB}" type="datetime1">
              <a:rPr lang="fr-LU" smtClean="0"/>
              <a:t>18/05/2019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27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6657"/>
          <a:stretch/>
        </p:blipFill>
        <p:spPr>
          <a:xfrm>
            <a:off x="1949117" y="1321793"/>
            <a:ext cx="6342934" cy="435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Placeholder 4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r="176"/>
          <a:stretch>
            <a:fillRect/>
          </a:stretch>
        </p:blipFill>
        <p:spPr>
          <a:xfrm>
            <a:off x="121920" y="2340916"/>
            <a:ext cx="2174240" cy="2174240"/>
          </a:xfrm>
        </p:spPr>
      </p:pic>
      <p:pic>
        <p:nvPicPr>
          <p:cNvPr id="48" name="Picture Placeholder 47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7280" y="2340916"/>
            <a:ext cx="2174240" cy="2174240"/>
          </a:xfrm>
        </p:spPr>
      </p:pic>
      <p:pic>
        <p:nvPicPr>
          <p:cNvPr id="49" name="Picture Placeholder 48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2800" y="2340916"/>
            <a:ext cx="2174240" cy="2174240"/>
          </a:xfrm>
        </p:spPr>
      </p:pic>
      <p:pic>
        <p:nvPicPr>
          <p:cNvPr id="50" name="Picture Placeholder 49"/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" r="140"/>
          <a:stretch>
            <a:fillRect/>
          </a:stretch>
        </p:blipFill>
        <p:spPr>
          <a:xfrm>
            <a:off x="6868160" y="2340916"/>
            <a:ext cx="2174240" cy="217424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111760" y="1710361"/>
            <a:ext cx="2194559" cy="549275"/>
          </a:xfrm>
        </p:spPr>
        <p:txBody>
          <a:bodyPr/>
          <a:lstStyle/>
          <a:p>
            <a:r>
              <a:rPr lang="fr-CH" dirty="0" err="1"/>
              <a:t>Environment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357120" y="1710361"/>
            <a:ext cx="2194559" cy="549275"/>
          </a:xfrm>
        </p:spPr>
        <p:txBody>
          <a:bodyPr/>
          <a:lstStyle/>
          <a:p>
            <a:r>
              <a:rPr lang="fr-CH"/>
              <a:t>Infrastructure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92320" y="1710361"/>
            <a:ext cx="2194559" cy="549275"/>
          </a:xfrm>
        </p:spPr>
        <p:txBody>
          <a:bodyPr/>
          <a:lstStyle/>
          <a:p>
            <a:r>
              <a:rPr lang="fr-CH"/>
              <a:t>Innovation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6837680" y="1710361"/>
            <a:ext cx="2194559" cy="549275"/>
          </a:xfrm>
        </p:spPr>
        <p:txBody>
          <a:bodyPr/>
          <a:lstStyle/>
          <a:p>
            <a:r>
              <a:rPr lang="fr-CH" dirty="0" err="1"/>
              <a:t>SMEs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111760" y="4707560"/>
            <a:ext cx="2194559" cy="900000"/>
          </a:xfrm>
        </p:spPr>
        <p:txBody>
          <a:bodyPr>
            <a:noAutofit/>
          </a:bodyPr>
          <a:lstStyle/>
          <a:p>
            <a:r>
              <a:rPr lang="fr-CH" sz="1700" dirty="0">
                <a:solidFill>
                  <a:prstClr val="white">
                    <a:lumMod val="50000"/>
                  </a:prstClr>
                </a:solidFill>
              </a:rPr>
              <a:t>EUR</a:t>
            </a:r>
            <a:r>
              <a:rPr lang="fr-CH" sz="3600" dirty="0">
                <a:solidFill>
                  <a:prstClr val="white">
                    <a:lumMod val="50000"/>
                  </a:prstClr>
                </a:solidFill>
              </a:rPr>
              <a:t/>
            </a:r>
            <a:br>
              <a:rPr lang="fr-CH" sz="3600" dirty="0">
                <a:solidFill>
                  <a:prstClr val="white">
                    <a:lumMod val="50000"/>
                  </a:prstClr>
                </a:solidFill>
              </a:rPr>
            </a:br>
            <a:r>
              <a:rPr lang="fr-CH" sz="36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fr-CH" sz="4000" dirty="0" smtClean="0">
                <a:solidFill>
                  <a:prstClr val="white">
                    <a:lumMod val="50000"/>
                  </a:prstClr>
                </a:solidFill>
              </a:rPr>
              <a:t>15.</a:t>
            </a:r>
            <a:r>
              <a:rPr lang="fr-CH" sz="2800" dirty="0" smtClean="0">
                <a:solidFill>
                  <a:prstClr val="white">
                    <a:lumMod val="50000"/>
                  </a:prstClr>
                </a:solidFill>
              </a:rPr>
              <a:t>2bn</a:t>
            </a:r>
            <a:endParaRPr lang="en-US" sz="28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2357120" y="4707560"/>
            <a:ext cx="2194559" cy="900000"/>
          </a:xfrm>
        </p:spPr>
        <p:txBody>
          <a:bodyPr>
            <a:noAutofit/>
          </a:bodyPr>
          <a:lstStyle/>
          <a:p>
            <a:r>
              <a:rPr lang="fr-CH" sz="1600" dirty="0">
                <a:solidFill>
                  <a:prstClr val="white">
                    <a:lumMod val="50000"/>
                  </a:prstClr>
                </a:solidFill>
              </a:rPr>
              <a:t>EUR</a:t>
            </a:r>
            <a:r>
              <a:rPr lang="fr-CH" dirty="0">
                <a:solidFill>
                  <a:prstClr val="white">
                    <a:lumMod val="50000"/>
                  </a:prstClr>
                </a:solidFill>
              </a:rPr>
              <a:t/>
            </a:r>
            <a:br>
              <a:rPr lang="fr-CH" dirty="0">
                <a:solidFill>
                  <a:prstClr val="white">
                    <a:lumMod val="50000"/>
                  </a:prstClr>
                </a:solidFill>
              </a:rPr>
            </a:br>
            <a:r>
              <a:rPr lang="fr-CH" sz="4000" dirty="0" smtClean="0">
                <a:solidFill>
                  <a:prstClr val="white">
                    <a:lumMod val="50000"/>
                  </a:prstClr>
                </a:solidFill>
              </a:rPr>
              <a:t>12.</a:t>
            </a:r>
            <a:r>
              <a:rPr lang="fr-CH" sz="2800" dirty="0" smtClean="0">
                <a:solidFill>
                  <a:prstClr val="white">
                    <a:lumMod val="50000"/>
                  </a:prstClr>
                </a:solidFill>
              </a:rPr>
              <a:t>3bn</a:t>
            </a:r>
            <a:endParaRPr lang="en-GB" sz="28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3"/>
          </p:nvPr>
        </p:nvSpPr>
        <p:spPr>
          <a:xfrm>
            <a:off x="4592320" y="4707560"/>
            <a:ext cx="2194559" cy="900000"/>
          </a:xfrm>
        </p:spPr>
        <p:txBody>
          <a:bodyPr>
            <a:noAutofit/>
          </a:bodyPr>
          <a:lstStyle/>
          <a:p>
            <a:r>
              <a:rPr lang="fr-CH" sz="1700" dirty="0">
                <a:solidFill>
                  <a:prstClr val="white">
                    <a:lumMod val="50000"/>
                  </a:prstClr>
                </a:solidFill>
              </a:rPr>
              <a:t>EUR</a:t>
            </a:r>
            <a:r>
              <a:rPr lang="fr-CH" sz="3600" dirty="0">
                <a:solidFill>
                  <a:prstClr val="white">
                    <a:lumMod val="50000"/>
                  </a:prstClr>
                </a:solidFill>
              </a:rPr>
              <a:t/>
            </a:r>
            <a:br>
              <a:rPr lang="fr-CH" sz="3600" dirty="0">
                <a:solidFill>
                  <a:prstClr val="white">
                    <a:lumMod val="50000"/>
                  </a:prstClr>
                </a:solidFill>
              </a:rPr>
            </a:br>
            <a:r>
              <a:rPr lang="fr-CH" sz="4000" dirty="0" smtClean="0">
                <a:solidFill>
                  <a:prstClr val="white">
                    <a:lumMod val="50000"/>
                  </a:prstClr>
                </a:solidFill>
              </a:rPr>
              <a:t>13.</a:t>
            </a:r>
            <a:r>
              <a:rPr lang="fr-CH" sz="2800" dirty="0" smtClean="0">
                <a:solidFill>
                  <a:prstClr val="white">
                    <a:lumMod val="50000"/>
                  </a:prstClr>
                </a:solidFill>
              </a:rPr>
              <a:t>5bn</a:t>
            </a:r>
            <a:endParaRPr lang="en-GB" sz="28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6837680" y="4707560"/>
            <a:ext cx="2194559" cy="900000"/>
          </a:xfrm>
        </p:spPr>
        <p:txBody>
          <a:bodyPr>
            <a:noAutofit/>
          </a:bodyPr>
          <a:lstStyle/>
          <a:p>
            <a:r>
              <a:rPr lang="fr-CH" sz="1700" dirty="0">
                <a:solidFill>
                  <a:prstClr val="white">
                    <a:lumMod val="50000"/>
                  </a:prstClr>
                </a:solidFill>
              </a:rPr>
              <a:t>EUR</a:t>
            </a:r>
            <a:r>
              <a:rPr lang="fr-CH" sz="3600" dirty="0">
                <a:solidFill>
                  <a:prstClr val="white">
                    <a:lumMod val="50000"/>
                  </a:prstClr>
                </a:solidFill>
              </a:rPr>
              <a:t/>
            </a:r>
            <a:br>
              <a:rPr lang="fr-CH" sz="3600" dirty="0">
                <a:solidFill>
                  <a:prstClr val="white">
                    <a:lumMod val="50000"/>
                  </a:prstClr>
                </a:solidFill>
              </a:rPr>
            </a:br>
            <a:r>
              <a:rPr lang="fr-CH" sz="36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fr-CH" sz="4000" dirty="0" smtClean="0">
                <a:solidFill>
                  <a:prstClr val="white">
                    <a:lumMod val="50000"/>
                  </a:prstClr>
                </a:solidFill>
              </a:rPr>
              <a:t>23.</a:t>
            </a:r>
            <a:r>
              <a:rPr lang="fr-CH" sz="2800" dirty="0" smtClean="0">
                <a:solidFill>
                  <a:prstClr val="white">
                    <a:lumMod val="50000"/>
                  </a:prstClr>
                </a:solidFill>
              </a:rPr>
              <a:t>3bn</a:t>
            </a:r>
            <a:endParaRPr lang="en-GB" sz="2800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DB5DA9ED-3029-4F71-81E6-71EF4661832C}" type="datetime1">
              <a:rPr lang="fr-LU" smtClean="0"/>
              <a:pPr/>
              <a:t>18/05/2019</a:t>
            </a:fld>
            <a:endParaRPr lang="en-GB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1" name="Image 3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48" y="4907996"/>
            <a:ext cx="568960" cy="568960"/>
          </a:xfrm>
          <a:prstGeom prst="rect">
            <a:avLst/>
          </a:prstGeom>
        </p:spPr>
      </p:pic>
      <p:pic>
        <p:nvPicPr>
          <p:cNvPr id="52" name="Image 3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541" y="4897836"/>
            <a:ext cx="572206" cy="574040"/>
          </a:xfrm>
          <a:prstGeom prst="rect">
            <a:avLst/>
          </a:prstGeom>
        </p:spPr>
      </p:pic>
      <p:pic>
        <p:nvPicPr>
          <p:cNvPr id="53" name="Image 4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229" y="4928316"/>
            <a:ext cx="574040" cy="574040"/>
          </a:xfrm>
          <a:prstGeom prst="rect">
            <a:avLst/>
          </a:prstGeom>
        </p:spPr>
      </p:pic>
      <p:pic>
        <p:nvPicPr>
          <p:cNvPr id="54" name="Image 4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017" y="4971496"/>
            <a:ext cx="551180" cy="551180"/>
          </a:xfrm>
          <a:prstGeom prst="rect">
            <a:avLst/>
          </a:prstGeom>
        </p:spPr>
      </p:pic>
      <p:sp>
        <p:nvSpPr>
          <p:cNvPr id="21" name="Titre 1"/>
          <p:cNvSpPr txBox="1">
            <a:spLocks/>
          </p:cNvSpPr>
          <p:nvPr/>
        </p:nvSpPr>
        <p:spPr>
          <a:xfrm>
            <a:off x="191770" y="273687"/>
            <a:ext cx="7886700" cy="57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Our </a:t>
            </a:r>
            <a:r>
              <a:rPr lang="fr-FR" dirty="0" err="1" smtClean="0"/>
              <a:t>priorities</a:t>
            </a:r>
            <a:r>
              <a:rPr lang="fr-FR" dirty="0" smtClean="0"/>
              <a:t>:  4 </a:t>
            </a:r>
            <a:r>
              <a:rPr lang="fr-FR" dirty="0" err="1" smtClean="0"/>
              <a:t>policy</a:t>
            </a:r>
            <a:r>
              <a:rPr lang="fr-FR" dirty="0" smtClean="0"/>
              <a:t> areas (2018)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427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pour une image 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chemeClr val="bg1"/>
                </a:solidFill>
              </a:rPr>
              <a:t>Climate</a:t>
            </a:r>
            <a:r>
              <a:rPr lang="fr-FR" dirty="0">
                <a:solidFill>
                  <a:schemeClr val="bg1"/>
                </a:solidFill>
              </a:rPr>
              <a:t> finance </a:t>
            </a:r>
            <a:r>
              <a:rPr lang="fr-FR" dirty="0" err="1">
                <a:solidFill>
                  <a:schemeClr val="bg1"/>
                </a:solidFill>
              </a:rPr>
              <a:t>pioneer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807DB-5A56-4DFA-8C91-43C044BC9930}" type="datetime1">
              <a:rPr kumimoji="0" lang="fr-L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18/05/2019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59C87-4400-0E45-97C7-BDEE4D66133D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239520" y="3119120"/>
            <a:ext cx="2641600" cy="26416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1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 </a:t>
            </a:r>
            <a: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1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1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1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1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1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51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climate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1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1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1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1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51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704080" y="2326640"/>
            <a:ext cx="3688080" cy="368808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1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USD</a:t>
            </a:r>
            <a:r>
              <a:rPr kumimoji="0" lang="fr-FR" sz="8000" b="0" i="0" u="none" strike="noStrike" kern="1200" cap="none" spc="0" normalizeH="0" baseline="0" noProof="0" dirty="0">
                <a:ln>
                  <a:noFill/>
                </a:ln>
                <a:solidFill>
                  <a:srgbClr val="0051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1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bn</a:t>
            </a:r>
            <a:b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1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1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2016-2020</a:t>
            </a:r>
          </a:p>
        </p:txBody>
      </p:sp>
    </p:spTree>
    <p:extLst>
      <p:ext uri="{BB962C8B-B14F-4D97-AF65-F5344CB8AC3E}">
        <p14:creationId xmlns:p14="http://schemas.microsoft.com/office/powerpoint/2010/main" val="372271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323850" y="274639"/>
            <a:ext cx="8569325" cy="63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 anchor="ctr"/>
          <a:lstStyle>
            <a:lvl1pPr defTabSz="95726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5726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5726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5726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5726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2800" b="1" dirty="0">
                <a:solidFill>
                  <a:srgbClr val="00529F"/>
                </a:solidFill>
                <a:latin typeface="Arial" charset="0"/>
              </a:rPr>
              <a:t>EIB </a:t>
            </a:r>
            <a:r>
              <a:rPr lang="es-ES" altLang="en-US" sz="2800" b="1" dirty="0" err="1" smtClean="0">
                <a:solidFill>
                  <a:srgbClr val="00529F"/>
                </a:solidFill>
                <a:latin typeface="Arial" charset="0"/>
              </a:rPr>
              <a:t>activities</a:t>
            </a:r>
            <a:r>
              <a:rPr lang="es-ES" altLang="en-US" sz="2800" b="1" dirty="0" smtClean="0">
                <a:solidFill>
                  <a:srgbClr val="00529F"/>
                </a:solidFill>
                <a:latin typeface="Arial" charset="0"/>
              </a:rPr>
              <a:t> </a:t>
            </a:r>
            <a:r>
              <a:rPr lang="es-ES" altLang="en-US" sz="2800" b="1" dirty="0" err="1" smtClean="0">
                <a:solidFill>
                  <a:srgbClr val="00529F"/>
                </a:solidFill>
                <a:latin typeface="Arial" charset="0"/>
              </a:rPr>
              <a:t>outside</a:t>
            </a:r>
            <a:r>
              <a:rPr lang="es-ES" altLang="en-US" sz="2800" b="1" dirty="0" smtClean="0">
                <a:solidFill>
                  <a:srgbClr val="00529F"/>
                </a:solidFill>
                <a:latin typeface="Arial" charset="0"/>
              </a:rPr>
              <a:t> </a:t>
            </a:r>
            <a:r>
              <a:rPr lang="es-ES" altLang="en-US" sz="2800" b="1" dirty="0" err="1">
                <a:solidFill>
                  <a:srgbClr val="00529F"/>
                </a:solidFill>
                <a:latin typeface="Arial" charset="0"/>
              </a:rPr>
              <a:t>the</a:t>
            </a:r>
            <a:r>
              <a:rPr lang="es-ES" altLang="en-US" sz="2800" b="1" dirty="0">
                <a:solidFill>
                  <a:srgbClr val="00529F"/>
                </a:solidFill>
                <a:latin typeface="Arial" charset="0"/>
              </a:rPr>
              <a:t> EU</a:t>
            </a:r>
            <a:endParaRPr lang="en-GB" altLang="en-US" sz="2800" b="1" dirty="0">
              <a:solidFill>
                <a:srgbClr val="00529F"/>
              </a:solidFill>
              <a:latin typeface="Arial" charset="0"/>
            </a:endParaRP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8301038" y="6417332"/>
            <a:ext cx="9286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 b="0">
                <a:solidFill>
                  <a:schemeClr val="bg1"/>
                </a:solidFill>
                <a:latin typeface="Arial" charset="0"/>
              </a:rPr>
              <a:t> </a:t>
            </a:r>
            <a:fld id="{CC29C2B4-49E2-4E0E-B3EA-DF3D14FAB2D4}" type="slidenum">
              <a:rPr lang="en-GB" altLang="en-US" sz="1000" b="0">
                <a:solidFill>
                  <a:schemeClr val="bg1"/>
                </a:solidFill>
                <a:latin typeface="Arial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0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484962" y="1052736"/>
            <a:ext cx="7848600" cy="650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346" tIns="33673" rIns="67346" bIns="33673">
            <a:spAutoFit/>
          </a:bodyPr>
          <a:lstStyle>
            <a:lvl1pPr marL="488950" indent="-488950" defTabSz="6731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65200" indent="-285750" defTabSz="6731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55700" indent="-228600" defTabSz="6731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346200" indent="-228600" defTabSz="6731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536700" indent="-228600" defTabSz="6731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1993900" indent="-228600" defTabSz="673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451100" indent="-228600" defTabSz="673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2908300" indent="-228600" defTabSz="673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365500" indent="-228600" defTabSz="673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en-US" sz="1800" b="0" dirty="0" smtClean="0">
                <a:latin typeface="+mn-lt"/>
                <a:cs typeface="Times New Roman" pitchFamily="18" charset="0"/>
              </a:rPr>
              <a:t>Outside </a:t>
            </a:r>
            <a:r>
              <a:rPr lang="en-US" altLang="en-US" sz="1800" b="0" dirty="0">
                <a:latin typeface="+mn-lt"/>
                <a:cs typeface="Times New Roman" pitchFamily="18" charset="0"/>
              </a:rPr>
              <a:t>the EU, EIB implements the financial components of agreements concluded under </a:t>
            </a:r>
            <a:r>
              <a:rPr lang="en-US" altLang="en-US" sz="1800" b="1" dirty="0">
                <a:latin typeface="+mn-lt"/>
                <a:cs typeface="Times New Roman" pitchFamily="18" charset="0"/>
              </a:rPr>
              <a:t>European development aid and cooperation policies</a:t>
            </a:r>
            <a:endParaRPr lang="es-ES" altLang="en-US" sz="1800" b="1" dirty="0">
              <a:latin typeface="+mn-lt"/>
              <a:cs typeface="Times New Roman" pitchFamily="18" charset="0"/>
            </a:endParaRPr>
          </a:p>
          <a:p>
            <a:pPr eaLnBrk="1" hangingPunct="1">
              <a:buFontTx/>
              <a:buBlip>
                <a:blip r:embed="rId3"/>
              </a:buBlip>
            </a:pPr>
            <a:r>
              <a:rPr lang="en-GB" altLang="en-US" sz="1800" b="1" dirty="0" smtClean="0">
                <a:latin typeface="+mn-lt"/>
                <a:cs typeface="Times New Roman" pitchFamily="18" charset="0"/>
              </a:rPr>
              <a:t>Strong alignment of EIB external activity with EU external policies and actions</a:t>
            </a:r>
            <a:r>
              <a:rPr lang="en-GB" altLang="en-US" sz="1800" b="0" dirty="0" smtClean="0">
                <a:latin typeface="+mn-lt"/>
                <a:cs typeface="Times New Roman" pitchFamily="18" charset="0"/>
              </a:rPr>
              <a:t>:  </a:t>
            </a:r>
          </a:p>
          <a:p>
            <a:pPr lvl="1" eaLnBrk="1" hangingPunct="1">
              <a:buFontTx/>
              <a:buBlip>
                <a:blip r:embed="rId3"/>
              </a:buBlip>
            </a:pPr>
            <a:r>
              <a:rPr lang="en-GB" altLang="en-US" sz="1400" b="0" dirty="0" smtClean="0">
                <a:latin typeface="+mn-lt"/>
                <a:cs typeface="Times New Roman" pitchFamily="18" charset="0"/>
              </a:rPr>
              <a:t>EIB supports </a:t>
            </a:r>
            <a:r>
              <a:rPr lang="en-GB" altLang="en-US" sz="1400" b="1" dirty="0">
                <a:latin typeface="+mn-lt"/>
                <a:cs typeface="Times New Roman" pitchFamily="18" charset="0"/>
              </a:rPr>
              <a:t>investment projects</a:t>
            </a:r>
            <a:r>
              <a:rPr lang="en-GB" altLang="en-US" sz="1400" b="0" dirty="0">
                <a:latin typeface="+mn-lt"/>
                <a:cs typeface="Times New Roman" pitchFamily="18" charset="0"/>
              </a:rPr>
              <a:t> in some 150 </a:t>
            </a:r>
            <a:r>
              <a:rPr lang="en-US" altLang="en-US" sz="1400" b="0" dirty="0">
                <a:latin typeface="+mn-lt"/>
                <a:cs typeface="Times New Roman" pitchFamily="18" charset="0"/>
              </a:rPr>
              <a:t>non-member </a:t>
            </a:r>
            <a:r>
              <a:rPr lang="en-GB" altLang="en-US" sz="1400" b="0" dirty="0">
                <a:latin typeface="+mn-lt"/>
                <a:cs typeface="Times New Roman" pitchFamily="18" charset="0"/>
              </a:rPr>
              <a:t>countries throughout the </a:t>
            </a:r>
            <a:r>
              <a:rPr lang="en-GB" altLang="en-US" sz="1400" b="0" dirty="0" smtClean="0">
                <a:latin typeface="+mn-lt"/>
                <a:cs typeface="Times New Roman" pitchFamily="18" charset="0"/>
              </a:rPr>
              <a:t>world, to </a:t>
            </a:r>
            <a:r>
              <a:rPr lang="en-GB" altLang="en-US" sz="1400" b="1" dirty="0" smtClean="0">
                <a:latin typeface="+mn-lt"/>
                <a:cs typeface="Times New Roman" pitchFamily="18" charset="0"/>
              </a:rPr>
              <a:t>support the EU’s external and development policies</a:t>
            </a:r>
          </a:p>
          <a:p>
            <a:pPr lvl="1" eaLnBrk="1" hangingPunct="1">
              <a:buFontTx/>
              <a:buBlip>
                <a:blip r:embed="rId3"/>
              </a:buBlip>
            </a:pPr>
            <a:r>
              <a:rPr lang="fr-BE" altLang="en-US" sz="1400" b="0" dirty="0" smtClean="0">
                <a:latin typeface="+mn-lt"/>
                <a:cs typeface="Times New Roman" pitchFamily="18" charset="0"/>
              </a:rPr>
              <a:t>The EIB </a:t>
            </a:r>
            <a:r>
              <a:rPr lang="fr-BE" altLang="en-US" sz="1400" b="1" dirty="0" err="1" smtClean="0">
                <a:latin typeface="+mn-lt"/>
                <a:cs typeface="Times New Roman" pitchFamily="18" charset="0"/>
              </a:rPr>
              <a:t>complements</a:t>
            </a:r>
            <a:r>
              <a:rPr lang="fr-BE" altLang="en-US" sz="1400" b="0" dirty="0" smtClean="0">
                <a:latin typeface="+mn-lt"/>
                <a:cs typeface="Times New Roman" pitchFamily="18" charset="0"/>
              </a:rPr>
              <a:t> the </a:t>
            </a:r>
            <a:r>
              <a:rPr lang="fr-BE" altLang="en-US" sz="1400" b="0" dirty="0" err="1" smtClean="0">
                <a:latin typeface="+mn-lt"/>
                <a:cs typeface="Times New Roman" pitchFamily="18" charset="0"/>
              </a:rPr>
              <a:t>other</a:t>
            </a:r>
            <a:r>
              <a:rPr lang="fr-BE" altLang="en-US" sz="1400" b="0" dirty="0" smtClean="0">
                <a:latin typeface="+mn-lt"/>
                <a:cs typeface="Times New Roman" pitchFamily="18" charset="0"/>
              </a:rPr>
              <a:t> EU instruments, assistance </a:t>
            </a:r>
            <a:r>
              <a:rPr lang="fr-BE" altLang="en-US" sz="1400" b="0" dirty="0" err="1" smtClean="0">
                <a:latin typeface="+mn-lt"/>
                <a:cs typeface="Times New Roman" pitchFamily="18" charset="0"/>
              </a:rPr>
              <a:t>policies</a:t>
            </a:r>
            <a:r>
              <a:rPr lang="fr-BE" altLang="en-US" sz="1400" b="0" dirty="0" smtClean="0">
                <a:latin typeface="+mn-lt"/>
                <a:cs typeface="Times New Roman" pitchFamily="18" charset="0"/>
              </a:rPr>
              <a:t> and programmes</a:t>
            </a:r>
            <a:endParaRPr lang="en-GB" altLang="en-US" sz="1400" b="0" dirty="0">
              <a:latin typeface="+mn-lt"/>
              <a:cs typeface="Times New Roman" pitchFamily="18" charset="0"/>
            </a:endParaRPr>
          </a:p>
          <a:p>
            <a:pPr eaLnBrk="1" hangingPunct="1">
              <a:buFontTx/>
              <a:buBlip>
                <a:blip r:embed="rId3"/>
              </a:buBlip>
            </a:pPr>
            <a:r>
              <a:rPr lang="en-GB" altLang="en-US" sz="1800" b="1" dirty="0" smtClean="0">
                <a:latin typeface="+mn-lt"/>
                <a:cs typeface="Times New Roman" pitchFamily="18" charset="0"/>
              </a:rPr>
              <a:t>EU governance of EIB activities outside the EU</a:t>
            </a:r>
            <a:r>
              <a:rPr lang="en-GB" altLang="en-US" sz="1800" b="0" dirty="0" smtClean="0">
                <a:latin typeface="+mn-lt"/>
                <a:cs typeface="Times New Roman" pitchFamily="18" charset="0"/>
              </a:rPr>
              <a:t>: </a:t>
            </a:r>
          </a:p>
          <a:p>
            <a:pPr lvl="1" eaLnBrk="1" hangingPunct="1">
              <a:buFontTx/>
              <a:buBlip>
                <a:blip r:embed="rId3"/>
              </a:buBlip>
            </a:pPr>
            <a:r>
              <a:rPr lang="en-GB" altLang="en-US" sz="1400" b="0" dirty="0" smtClean="0">
                <a:latin typeface="+mn-lt"/>
                <a:cs typeface="Times New Roman" pitchFamily="18" charset="0"/>
              </a:rPr>
              <a:t>The EIB’s terms of reference outside the EU are set by </a:t>
            </a:r>
            <a:r>
              <a:rPr lang="en-GB" altLang="en-US" sz="1400" dirty="0" smtClean="0">
                <a:latin typeface="+mn-lt"/>
                <a:cs typeface="Times New Roman" pitchFamily="18" charset="0"/>
              </a:rPr>
              <a:t>multi-annual mandates</a:t>
            </a:r>
            <a:r>
              <a:rPr lang="en-GB" altLang="en-US" sz="1400" b="0" dirty="0" smtClean="0">
                <a:latin typeface="+mn-lt"/>
                <a:cs typeface="Times New Roman" pitchFamily="18" charset="0"/>
              </a:rPr>
              <a:t> entrusted to the Bank by the EU Member States and the EP</a:t>
            </a:r>
          </a:p>
          <a:p>
            <a:pPr lvl="1" eaLnBrk="1" hangingPunct="1">
              <a:buFontTx/>
              <a:buBlip>
                <a:blip r:embed="rId3"/>
              </a:buBlip>
            </a:pPr>
            <a:r>
              <a:rPr lang="fr-BE" altLang="en-US" sz="1400" dirty="0" smtClean="0">
                <a:latin typeface="+mn-lt"/>
                <a:cs typeface="Times New Roman" pitchFamily="18" charset="0"/>
              </a:rPr>
              <a:t>Broad and high-</a:t>
            </a:r>
            <a:r>
              <a:rPr lang="fr-BE" altLang="en-US" sz="1400" dirty="0" err="1" smtClean="0">
                <a:latin typeface="+mn-lt"/>
                <a:cs typeface="Times New Roman" pitchFamily="18" charset="0"/>
              </a:rPr>
              <a:t>level</a:t>
            </a:r>
            <a:r>
              <a:rPr lang="fr-BE" altLang="en-US" sz="1400" dirty="0" smtClean="0">
                <a:latin typeface="+mn-lt"/>
                <a:cs typeface="Times New Roman" pitchFamily="18" charset="0"/>
              </a:rPr>
              <a:t> objectives set in the ELM (</a:t>
            </a:r>
            <a:r>
              <a:rPr lang="fr-BE" altLang="en-US" sz="1400" dirty="0" err="1" smtClean="0">
                <a:latin typeface="+mn-lt"/>
                <a:cs typeface="Times New Roman" pitchFamily="18" charset="0"/>
              </a:rPr>
              <a:t>harmonised</a:t>
            </a:r>
            <a:r>
              <a:rPr lang="fr-BE" altLang="en-US" sz="1400" dirty="0" smtClean="0">
                <a:latin typeface="+mn-lt"/>
                <a:cs typeface="Times New Roman" pitchFamily="18" charset="0"/>
              </a:rPr>
              <a:t> </a:t>
            </a:r>
            <a:r>
              <a:rPr lang="fr-BE" altLang="en-US" sz="1400" dirty="0" err="1" smtClean="0">
                <a:latin typeface="+mn-lt"/>
                <a:cs typeface="Times New Roman" pitchFamily="18" charset="0"/>
              </a:rPr>
              <a:t>across</a:t>
            </a:r>
            <a:r>
              <a:rPr lang="fr-BE" altLang="en-US" sz="1400" dirty="0" smtClean="0">
                <a:latin typeface="+mn-lt"/>
                <a:cs typeface="Times New Roman" pitchFamily="18" charset="0"/>
              </a:rPr>
              <a:t> </a:t>
            </a:r>
            <a:r>
              <a:rPr lang="fr-BE" altLang="en-US" sz="1400" dirty="0" err="1" smtClean="0">
                <a:latin typeface="+mn-lt"/>
                <a:cs typeface="Times New Roman" pitchFamily="18" charset="0"/>
              </a:rPr>
              <a:t>regions</a:t>
            </a:r>
            <a:r>
              <a:rPr lang="fr-BE" altLang="en-US" sz="1400" dirty="0" smtClean="0">
                <a:latin typeface="+mn-lt"/>
                <a:cs typeface="Times New Roman" pitchFamily="18" charset="0"/>
              </a:rPr>
              <a:t> </a:t>
            </a:r>
            <a:r>
              <a:rPr lang="fr-BE" altLang="en-US" sz="1400" dirty="0" err="1" smtClean="0">
                <a:latin typeface="+mn-lt"/>
                <a:cs typeface="Times New Roman" pitchFamily="18" charset="0"/>
              </a:rPr>
              <a:t>since</a:t>
            </a:r>
            <a:r>
              <a:rPr lang="fr-BE" altLang="en-US" sz="1400" dirty="0" smtClean="0">
                <a:latin typeface="+mn-lt"/>
                <a:cs typeface="Times New Roman" pitchFamily="18" charset="0"/>
              </a:rPr>
              <a:t> 2011)</a:t>
            </a:r>
          </a:p>
          <a:p>
            <a:pPr lvl="1" eaLnBrk="1" hangingPunct="1">
              <a:buFontTx/>
              <a:buBlip>
                <a:blip r:embed="rId3"/>
              </a:buBlip>
            </a:pPr>
            <a:r>
              <a:rPr lang="fr-BE" altLang="en-US" sz="1400" dirty="0" err="1" smtClean="0">
                <a:latin typeface="+mn-lt"/>
                <a:cs typeface="Times New Roman" pitchFamily="18" charset="0"/>
              </a:rPr>
              <a:t>Regional</a:t>
            </a:r>
            <a:r>
              <a:rPr lang="fr-BE" altLang="en-US" sz="1400" dirty="0" smtClean="0">
                <a:latin typeface="+mn-lt"/>
                <a:cs typeface="Times New Roman" pitchFamily="18" charset="0"/>
              </a:rPr>
              <a:t> </a:t>
            </a:r>
            <a:r>
              <a:rPr lang="fr-BE" altLang="en-US" sz="1400" dirty="0" err="1" smtClean="0">
                <a:latin typeface="+mn-lt"/>
                <a:cs typeface="Times New Roman" pitchFamily="18" charset="0"/>
              </a:rPr>
              <a:t>Technical</a:t>
            </a:r>
            <a:r>
              <a:rPr lang="fr-BE" altLang="en-US" sz="1400" dirty="0" smtClean="0">
                <a:latin typeface="+mn-lt"/>
                <a:cs typeface="Times New Roman" pitchFamily="18" charset="0"/>
              </a:rPr>
              <a:t> </a:t>
            </a:r>
            <a:r>
              <a:rPr lang="fr-BE" altLang="en-US" sz="1400" dirty="0" err="1" smtClean="0">
                <a:latin typeface="+mn-lt"/>
                <a:cs typeface="Times New Roman" pitchFamily="18" charset="0"/>
              </a:rPr>
              <a:t>Operational</a:t>
            </a:r>
            <a:r>
              <a:rPr lang="fr-BE" altLang="en-US" sz="1400" dirty="0" smtClean="0">
                <a:latin typeface="+mn-lt"/>
                <a:cs typeface="Times New Roman" pitchFamily="18" charset="0"/>
              </a:rPr>
              <a:t> Guidelines (more </a:t>
            </a:r>
            <a:r>
              <a:rPr lang="fr-BE" altLang="en-US" sz="1400" dirty="0" err="1" smtClean="0">
                <a:latin typeface="+mn-lt"/>
                <a:cs typeface="Times New Roman" pitchFamily="18" charset="0"/>
              </a:rPr>
              <a:t>detailed</a:t>
            </a:r>
            <a:r>
              <a:rPr lang="fr-BE" altLang="en-US" sz="1400" dirty="0" smtClean="0">
                <a:latin typeface="+mn-lt"/>
                <a:cs typeface="Times New Roman" pitchFamily="18" charset="0"/>
              </a:rPr>
              <a:t> guidance in document </a:t>
            </a:r>
            <a:r>
              <a:rPr lang="fr-BE" altLang="en-US" sz="1400" dirty="0" err="1" smtClean="0">
                <a:latin typeface="+mn-lt"/>
                <a:cs typeface="Times New Roman" pitchFamily="18" charset="0"/>
              </a:rPr>
              <a:t>agreed</a:t>
            </a:r>
            <a:r>
              <a:rPr lang="fr-BE" altLang="en-US" sz="1400" dirty="0" smtClean="0">
                <a:latin typeface="+mn-lt"/>
                <a:cs typeface="Times New Roman" pitchFamily="18" charset="0"/>
              </a:rPr>
              <a:t> </a:t>
            </a:r>
            <a:r>
              <a:rPr lang="fr-BE" altLang="en-US" sz="1400" dirty="0" err="1" smtClean="0">
                <a:latin typeface="+mn-lt"/>
                <a:cs typeface="Times New Roman" pitchFamily="18" charset="0"/>
              </a:rPr>
              <a:t>upon</a:t>
            </a:r>
            <a:r>
              <a:rPr lang="fr-BE" altLang="en-US" sz="1400" dirty="0" smtClean="0">
                <a:latin typeface="+mn-lt"/>
                <a:cs typeface="Times New Roman" pitchFamily="18" charset="0"/>
              </a:rPr>
              <a:t> EC and EIB in consultation </a:t>
            </a:r>
            <a:r>
              <a:rPr lang="fr-BE" altLang="en-US" sz="1400" dirty="0" err="1" smtClean="0">
                <a:latin typeface="+mn-lt"/>
                <a:cs typeface="Times New Roman" pitchFamily="18" charset="0"/>
              </a:rPr>
              <a:t>with</a:t>
            </a:r>
            <a:r>
              <a:rPr lang="fr-BE" altLang="en-US" sz="1400" dirty="0" smtClean="0">
                <a:latin typeface="+mn-lt"/>
                <a:cs typeface="Times New Roman" pitchFamily="18" charset="0"/>
              </a:rPr>
              <a:t> EEAS)</a:t>
            </a:r>
          </a:p>
          <a:p>
            <a:pPr lvl="1" eaLnBrk="1" hangingPunct="1">
              <a:buFontTx/>
              <a:buBlip>
                <a:blip r:embed="rId3"/>
              </a:buBlip>
            </a:pPr>
            <a:r>
              <a:rPr lang="fr-BE" altLang="en-US" sz="1400" dirty="0" err="1" smtClean="0">
                <a:latin typeface="+mn-lt"/>
                <a:cs typeface="Times New Roman" pitchFamily="18" charset="0"/>
              </a:rPr>
              <a:t>Ongoing</a:t>
            </a:r>
            <a:r>
              <a:rPr lang="fr-BE" altLang="en-US" sz="1400" dirty="0" smtClean="0">
                <a:latin typeface="+mn-lt"/>
                <a:cs typeface="Times New Roman" pitchFamily="18" charset="0"/>
              </a:rPr>
              <a:t> dialogue at </a:t>
            </a:r>
            <a:r>
              <a:rPr lang="fr-BE" altLang="en-US" sz="1400" dirty="0" err="1" smtClean="0">
                <a:latin typeface="+mn-lt"/>
                <a:cs typeface="Times New Roman" pitchFamily="18" charset="0"/>
              </a:rPr>
              <a:t>strategic</a:t>
            </a:r>
            <a:r>
              <a:rPr lang="fr-BE" altLang="en-US" sz="1400" dirty="0" smtClean="0">
                <a:latin typeface="+mn-lt"/>
                <a:cs typeface="Times New Roman" pitchFamily="18" charset="0"/>
              </a:rPr>
              <a:t> and </a:t>
            </a:r>
            <a:r>
              <a:rPr lang="fr-BE" altLang="en-US" sz="1400" dirty="0" err="1" smtClean="0">
                <a:latin typeface="+mn-lt"/>
                <a:cs typeface="Times New Roman" pitchFamily="18" charset="0"/>
              </a:rPr>
              <a:t>operational</a:t>
            </a:r>
            <a:r>
              <a:rPr lang="fr-BE" altLang="en-US" sz="1400" dirty="0" smtClean="0">
                <a:latin typeface="+mn-lt"/>
                <a:cs typeface="Times New Roman" pitchFamily="18" charset="0"/>
              </a:rPr>
              <a:t> </a:t>
            </a:r>
            <a:r>
              <a:rPr lang="fr-BE" altLang="en-US" sz="1400" dirty="0" err="1" smtClean="0">
                <a:latin typeface="+mn-lt"/>
                <a:cs typeface="Times New Roman" pitchFamily="18" charset="0"/>
              </a:rPr>
              <a:t>level</a:t>
            </a:r>
            <a:endParaRPr lang="fr-BE" altLang="en-US" sz="1400" dirty="0" smtClean="0">
              <a:latin typeface="+mn-lt"/>
              <a:cs typeface="Times New Roman" pitchFamily="18" charset="0"/>
            </a:endParaRPr>
          </a:p>
          <a:p>
            <a:pPr lvl="1" eaLnBrk="1" hangingPunct="1">
              <a:buFontTx/>
              <a:buBlip>
                <a:blip r:embed="rId3"/>
              </a:buBlip>
            </a:pPr>
            <a:r>
              <a:rPr lang="fr-BE" altLang="en-US" sz="1400" dirty="0" smtClean="0">
                <a:latin typeface="+mn-lt"/>
                <a:cs typeface="Times New Roman" pitchFamily="18" charset="0"/>
              </a:rPr>
              <a:t>EC </a:t>
            </a:r>
            <a:r>
              <a:rPr lang="fr-BE" altLang="en-US" sz="1400" dirty="0" err="1" smtClean="0">
                <a:latin typeface="+mn-lt"/>
                <a:cs typeface="Times New Roman" pitchFamily="18" charset="0"/>
              </a:rPr>
              <a:t>involved</a:t>
            </a:r>
            <a:r>
              <a:rPr lang="fr-BE" altLang="en-US" sz="1400" dirty="0" smtClean="0">
                <a:latin typeface="+mn-lt"/>
                <a:cs typeface="Times New Roman" pitchFamily="18" charset="0"/>
              </a:rPr>
              <a:t> in </a:t>
            </a:r>
            <a:r>
              <a:rPr lang="fr-BE" altLang="en-US" sz="1400" dirty="0" err="1" smtClean="0">
                <a:latin typeface="+mn-lt"/>
                <a:cs typeface="Times New Roman" pitchFamily="18" charset="0"/>
              </a:rPr>
              <a:t>Decision</a:t>
            </a:r>
            <a:r>
              <a:rPr lang="fr-BE" altLang="en-US" sz="1400" dirty="0" smtClean="0">
                <a:latin typeface="+mn-lt"/>
                <a:cs typeface="Times New Roman" pitchFamily="18" charset="0"/>
              </a:rPr>
              <a:t> </a:t>
            </a:r>
            <a:r>
              <a:rPr lang="fr-BE" altLang="en-US" sz="1400" dirty="0" err="1" smtClean="0">
                <a:latin typeface="+mn-lt"/>
                <a:cs typeface="Times New Roman" pitchFamily="18" charset="0"/>
              </a:rPr>
              <a:t>making</a:t>
            </a:r>
            <a:r>
              <a:rPr lang="fr-BE" altLang="en-US" sz="1400" dirty="0" smtClean="0">
                <a:latin typeface="+mn-lt"/>
                <a:cs typeface="Times New Roman" pitchFamily="18" charset="0"/>
              </a:rPr>
              <a:t> (Art. 19)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s-ES" altLang="en-US" sz="1800" b="1" dirty="0" err="1" smtClean="0">
                <a:latin typeface="Arial" charset="0"/>
                <a:cs typeface="Times New Roman" pitchFamily="18" charset="0"/>
              </a:rPr>
              <a:t>Close</a:t>
            </a:r>
            <a:r>
              <a:rPr lang="es-ES" altLang="en-US" sz="1800" b="1" dirty="0" smtClean="0">
                <a:latin typeface="Arial" charset="0"/>
                <a:cs typeface="Times New Roman" pitchFamily="18" charset="0"/>
              </a:rPr>
              <a:t> </a:t>
            </a:r>
            <a:r>
              <a:rPr lang="es-ES" altLang="en-US" sz="1800" b="1" dirty="0" err="1">
                <a:latin typeface="Arial" charset="0"/>
                <a:cs typeface="Times New Roman" pitchFamily="18" charset="0"/>
              </a:rPr>
              <a:t>cooperation</a:t>
            </a:r>
            <a:r>
              <a:rPr lang="es-ES" altLang="en-US" sz="1800" b="1" dirty="0">
                <a:latin typeface="Arial" charset="0"/>
                <a:cs typeface="Times New Roman" pitchFamily="18" charset="0"/>
              </a:rPr>
              <a:t> </a:t>
            </a:r>
            <a:r>
              <a:rPr lang="es-ES" altLang="en-US" sz="1800" b="1" dirty="0" err="1">
                <a:latin typeface="Arial" charset="0"/>
                <a:cs typeface="Times New Roman" pitchFamily="18" charset="0"/>
              </a:rPr>
              <a:t>with</a:t>
            </a:r>
            <a:r>
              <a:rPr lang="es-ES" altLang="en-US" sz="1800" b="1" dirty="0">
                <a:latin typeface="Arial" charset="0"/>
                <a:cs typeface="Times New Roman" pitchFamily="18" charset="0"/>
              </a:rPr>
              <a:t> </a:t>
            </a:r>
            <a:r>
              <a:rPr lang="es-ES" altLang="en-US" sz="1800" b="1" dirty="0" err="1">
                <a:latin typeface="Arial" charset="0"/>
                <a:cs typeface="Times New Roman" pitchFamily="18" charset="0"/>
              </a:rPr>
              <a:t>the</a:t>
            </a:r>
            <a:r>
              <a:rPr lang="es-ES" altLang="en-US" sz="1800" b="1" dirty="0">
                <a:latin typeface="Arial" charset="0"/>
                <a:cs typeface="Times New Roman" pitchFamily="18" charset="0"/>
              </a:rPr>
              <a:t> </a:t>
            </a:r>
            <a:r>
              <a:rPr lang="es-ES" altLang="en-US" sz="1800" b="1" dirty="0" err="1">
                <a:latin typeface="Arial" charset="0"/>
                <a:cs typeface="Times New Roman" pitchFamily="18" charset="0"/>
              </a:rPr>
              <a:t>other</a:t>
            </a:r>
            <a:r>
              <a:rPr lang="es-ES" altLang="en-US" sz="1800" b="1" dirty="0">
                <a:latin typeface="Arial" charset="0"/>
                <a:cs typeface="Times New Roman" pitchFamily="18" charset="0"/>
              </a:rPr>
              <a:t> </a:t>
            </a:r>
            <a:r>
              <a:rPr lang="es-ES" altLang="en-US" sz="1800" b="1" dirty="0" err="1">
                <a:latin typeface="Arial" charset="0"/>
                <a:cs typeface="Times New Roman" pitchFamily="18" charset="0"/>
              </a:rPr>
              <a:t>IFIs</a:t>
            </a:r>
            <a:r>
              <a:rPr lang="es-ES" altLang="en-US" sz="1800" b="1" dirty="0">
                <a:latin typeface="Arial" charset="0"/>
                <a:cs typeface="Times New Roman" pitchFamily="18" charset="0"/>
              </a:rPr>
              <a:t> active and </a:t>
            </a:r>
            <a:r>
              <a:rPr lang="es-ES" altLang="en-US" sz="1800" b="1" dirty="0" err="1">
                <a:latin typeface="Arial" charset="0"/>
                <a:cs typeface="Times New Roman" pitchFamily="18" charset="0"/>
              </a:rPr>
              <a:t>the</a:t>
            </a:r>
            <a:r>
              <a:rPr lang="es-ES" altLang="en-US" sz="1800" b="1" dirty="0">
                <a:latin typeface="Arial" charset="0"/>
                <a:cs typeface="Times New Roman" pitchFamily="18" charset="0"/>
              </a:rPr>
              <a:t> </a:t>
            </a:r>
            <a:r>
              <a:rPr lang="es-ES" altLang="en-US" sz="1800" b="1" dirty="0" err="1">
                <a:latin typeface="Arial" charset="0"/>
                <a:cs typeface="Times New Roman" pitchFamily="18" charset="0"/>
              </a:rPr>
              <a:t>EDFIs</a:t>
            </a:r>
            <a:r>
              <a:rPr lang="es-ES" altLang="en-US" sz="1800" b="1" dirty="0">
                <a:latin typeface="Arial" charset="0"/>
                <a:cs typeface="Times New Roman" pitchFamily="18" charset="0"/>
              </a:rPr>
              <a:t>	</a:t>
            </a:r>
            <a:endParaRPr lang="fr-BE" altLang="en-US" sz="1400" dirty="0" smtClean="0">
              <a:latin typeface="+mn-lt"/>
              <a:cs typeface="Times New Roman" pitchFamily="18" charset="0"/>
            </a:endParaRPr>
          </a:p>
          <a:p>
            <a:pPr eaLnBrk="1" hangingPunct="1">
              <a:buFontTx/>
              <a:buBlip>
                <a:blip r:embed="rId3"/>
              </a:buBlip>
            </a:pPr>
            <a:endParaRPr lang="fr-BE" altLang="en-US" sz="1800" dirty="0" smtClean="0">
              <a:latin typeface="+mn-lt"/>
              <a:cs typeface="Times New Roman" pitchFamily="18" charset="0"/>
            </a:endParaRPr>
          </a:p>
          <a:p>
            <a:pPr eaLnBrk="1" hangingPunct="1">
              <a:buFontTx/>
              <a:buBlip>
                <a:blip r:embed="rId3"/>
              </a:buBlip>
            </a:pPr>
            <a:endParaRPr lang="en-GB" altLang="en-US" sz="1800" b="0" dirty="0" smtClean="0">
              <a:latin typeface="+mn-lt"/>
              <a:cs typeface="Times New Roman" pitchFamily="18" charset="0"/>
            </a:endParaRPr>
          </a:p>
          <a:p>
            <a:pPr eaLnBrk="1" hangingPunct="1">
              <a:buBlip>
                <a:blip r:embed="rId3"/>
              </a:buBlip>
            </a:pPr>
            <a:endParaRPr lang="en-GB" altLang="en-US" sz="1800" b="0" dirty="0">
              <a:latin typeface="Arial" charset="0"/>
              <a:cs typeface="Times New Roman" pitchFamily="18" charset="0"/>
            </a:endParaRPr>
          </a:p>
          <a:p>
            <a:pPr algn="just">
              <a:spcBef>
                <a:spcPct val="60000"/>
              </a:spcBef>
              <a:buClr>
                <a:schemeClr val="tx1"/>
              </a:buClr>
              <a:buFontTx/>
              <a:buNone/>
            </a:pPr>
            <a:r>
              <a:rPr lang="es-ES" altLang="en-US" sz="1800" b="0" dirty="0">
                <a:solidFill>
                  <a:srgbClr val="00529F"/>
                </a:solidFill>
                <a:latin typeface="Arial" charset="0"/>
                <a:cs typeface="Times New Roman" pitchFamily="18" charset="0"/>
              </a:rPr>
              <a:t>		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2952000" y="6417332"/>
            <a:ext cx="3960260" cy="144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 smtClean="0">
                <a:solidFill>
                  <a:schemeClr val="bg1"/>
                </a:solidFill>
              </a:rPr>
              <a:t>European Investment Bank Group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6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2800" b="1" dirty="0" smtClean="0"/>
              <a:t/>
            </a:r>
            <a:br>
              <a:rPr lang="en-US" altLang="en-US" sz="2800" b="1" dirty="0" smtClean="0"/>
            </a:br>
            <a:r>
              <a:rPr lang="en-US" altLang="en-US" sz="2800" b="1" dirty="0" smtClean="0"/>
              <a:t>Mandates Outside the EU</a:t>
            </a:r>
            <a:br>
              <a:rPr lang="en-US" altLang="en-US" sz="2800" b="1" dirty="0" smtClean="0"/>
            </a:br>
            <a:endParaRPr lang="en-US" altLang="en-US" sz="2800" b="1" dirty="0" smtClean="0"/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583668" y="6371989"/>
            <a:ext cx="6337300" cy="333375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1400">
                <a:solidFill>
                  <a:srgbClr val="015CAB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900" smtClean="0">
                <a:solidFill>
                  <a:srgbClr val="FFFFFF"/>
                </a:solidFill>
              </a:rPr>
              <a:t>European Investment Bank Group</a:t>
            </a:r>
          </a:p>
        </p:txBody>
      </p:sp>
      <p:grpSp>
        <p:nvGrpSpPr>
          <p:cNvPr id="31748" name="Group 1"/>
          <p:cNvGrpSpPr>
            <a:grpSpLocks/>
          </p:cNvGrpSpPr>
          <p:nvPr/>
        </p:nvGrpSpPr>
        <p:grpSpPr bwMode="auto">
          <a:xfrm>
            <a:off x="1116013" y="1089025"/>
            <a:ext cx="7094537" cy="3887788"/>
            <a:chOff x="220663" y="1549400"/>
            <a:chExt cx="8758237" cy="4683125"/>
          </a:xfrm>
        </p:grpSpPr>
        <p:sp>
          <p:nvSpPr>
            <p:cNvPr id="31763" name="Freeform 321"/>
            <p:cNvSpPr>
              <a:spLocks/>
            </p:cNvSpPr>
            <p:nvPr/>
          </p:nvSpPr>
          <p:spPr bwMode="auto">
            <a:xfrm rot="730076">
              <a:off x="4227513" y="3382963"/>
              <a:ext cx="360362" cy="282575"/>
            </a:xfrm>
            <a:custGeom>
              <a:avLst/>
              <a:gdLst>
                <a:gd name="T0" fmla="*/ 2147483647 w 10000"/>
                <a:gd name="T1" fmla="*/ 2147483647 h 10009"/>
                <a:gd name="T2" fmla="*/ 2147483647 w 10000"/>
                <a:gd name="T3" fmla="*/ 2147483647 h 10009"/>
                <a:gd name="T4" fmla="*/ 2147483647 w 10000"/>
                <a:gd name="T5" fmla="*/ 2147483647 h 10009"/>
                <a:gd name="T6" fmla="*/ 2147483647 w 10000"/>
                <a:gd name="T7" fmla="*/ 2147483647 h 10009"/>
                <a:gd name="T8" fmla="*/ 2147483647 w 10000"/>
                <a:gd name="T9" fmla="*/ 2147483647 h 10009"/>
                <a:gd name="T10" fmla="*/ 2147483647 w 10000"/>
                <a:gd name="T11" fmla="*/ 2147483647 h 10009"/>
                <a:gd name="T12" fmla="*/ 2147483647 w 10000"/>
                <a:gd name="T13" fmla="*/ 2147483647 h 10009"/>
                <a:gd name="T14" fmla="*/ 2147483647 w 10000"/>
                <a:gd name="T15" fmla="*/ 2147483647 h 10009"/>
                <a:gd name="T16" fmla="*/ 2147483647 w 10000"/>
                <a:gd name="T17" fmla="*/ 2147483647 h 10009"/>
                <a:gd name="T18" fmla="*/ 2147483647 w 10000"/>
                <a:gd name="T19" fmla="*/ 2147483647 h 10009"/>
                <a:gd name="T20" fmla="*/ 0 w 10000"/>
                <a:gd name="T21" fmla="*/ 2147483647 h 10009"/>
                <a:gd name="T22" fmla="*/ 2147483647 w 10000"/>
                <a:gd name="T23" fmla="*/ 2147483647 h 10009"/>
                <a:gd name="T24" fmla="*/ 2147483647 w 10000"/>
                <a:gd name="T25" fmla="*/ 2147483647 h 10009"/>
                <a:gd name="T26" fmla="*/ 2147483647 w 10000"/>
                <a:gd name="T27" fmla="*/ 2147483647 h 10009"/>
                <a:gd name="T28" fmla="*/ 2147483647 w 10000"/>
                <a:gd name="T29" fmla="*/ 2147483647 h 10009"/>
                <a:gd name="T30" fmla="*/ 2147483647 w 10000"/>
                <a:gd name="T31" fmla="*/ 2147483647 h 10009"/>
                <a:gd name="T32" fmla="*/ 2147483647 w 10000"/>
                <a:gd name="T33" fmla="*/ 2147483647 h 10009"/>
                <a:gd name="T34" fmla="*/ 2147483647 w 10000"/>
                <a:gd name="T35" fmla="*/ 2147483647 h 10009"/>
                <a:gd name="T36" fmla="*/ 2147483647 w 10000"/>
                <a:gd name="T37" fmla="*/ 2147483647 h 10009"/>
                <a:gd name="T38" fmla="*/ 2147483647 w 10000"/>
                <a:gd name="T39" fmla="*/ 2147483647 h 10009"/>
                <a:gd name="T40" fmla="*/ 2147483647 w 10000"/>
                <a:gd name="T41" fmla="*/ 2147483647 h 10009"/>
                <a:gd name="T42" fmla="*/ 2147483647 w 10000"/>
                <a:gd name="T43" fmla="*/ 2147483647 h 10009"/>
                <a:gd name="T44" fmla="*/ 2147483647 w 10000"/>
                <a:gd name="T45" fmla="*/ 2147483647 h 10009"/>
                <a:gd name="T46" fmla="*/ 2147483647 w 10000"/>
                <a:gd name="T47" fmla="*/ 2147483647 h 10009"/>
                <a:gd name="T48" fmla="*/ 2147483647 w 10000"/>
                <a:gd name="T49" fmla="*/ 2147483647 h 10009"/>
                <a:gd name="T50" fmla="*/ 2147483647 w 10000"/>
                <a:gd name="T51" fmla="*/ 2147483647 h 10009"/>
                <a:gd name="T52" fmla="*/ 2147483647 w 10000"/>
                <a:gd name="T53" fmla="*/ 2147483647 h 10009"/>
                <a:gd name="T54" fmla="*/ 2147483647 w 10000"/>
                <a:gd name="T55" fmla="*/ 2147483647 h 10009"/>
                <a:gd name="T56" fmla="*/ 2147483647 w 10000"/>
                <a:gd name="T57" fmla="*/ 2147483647 h 10009"/>
                <a:gd name="T58" fmla="*/ 2147483647 w 10000"/>
                <a:gd name="T59" fmla="*/ 2147483647 h 10009"/>
                <a:gd name="T60" fmla="*/ 2147483647 w 10000"/>
                <a:gd name="T61" fmla="*/ 2147483647 h 10009"/>
                <a:gd name="T62" fmla="*/ 2147483647 w 10000"/>
                <a:gd name="T63" fmla="*/ 2147483647 h 10009"/>
                <a:gd name="T64" fmla="*/ 2147483647 w 10000"/>
                <a:gd name="T65" fmla="*/ 2147483647 h 10009"/>
                <a:gd name="T66" fmla="*/ 2147483647 w 10000"/>
                <a:gd name="T67" fmla="*/ 2147483647 h 10009"/>
                <a:gd name="T68" fmla="*/ 2147483647 w 10000"/>
                <a:gd name="T69" fmla="*/ 2147483647 h 10009"/>
                <a:gd name="T70" fmla="*/ 2147483647 w 10000"/>
                <a:gd name="T71" fmla="*/ 2147483647 h 10009"/>
                <a:gd name="T72" fmla="*/ 2147483647 w 10000"/>
                <a:gd name="T73" fmla="*/ 2147483647 h 10009"/>
                <a:gd name="T74" fmla="*/ 2147483647 w 10000"/>
                <a:gd name="T75" fmla="*/ 2147483647 h 10009"/>
                <a:gd name="T76" fmla="*/ 2147483647 w 10000"/>
                <a:gd name="T77" fmla="*/ 2147483647 h 10009"/>
                <a:gd name="T78" fmla="*/ 2147483647 w 10000"/>
                <a:gd name="T79" fmla="*/ 2147483647 h 10009"/>
                <a:gd name="T80" fmla="*/ 2147483647 w 10000"/>
                <a:gd name="T81" fmla="*/ 2147483647 h 1000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0" h="10009">
                  <a:moveTo>
                    <a:pt x="9121" y="1479"/>
                  </a:moveTo>
                  <a:cubicBezTo>
                    <a:pt x="8949" y="1545"/>
                    <a:pt x="8960" y="1470"/>
                    <a:pt x="8734" y="1437"/>
                  </a:cubicBezTo>
                  <a:cubicBezTo>
                    <a:pt x="8508" y="1404"/>
                    <a:pt x="8010" y="1295"/>
                    <a:pt x="7765" y="1279"/>
                  </a:cubicBezTo>
                  <a:cubicBezTo>
                    <a:pt x="7520" y="1263"/>
                    <a:pt x="7390" y="1332"/>
                    <a:pt x="7261" y="1342"/>
                  </a:cubicBezTo>
                  <a:cubicBezTo>
                    <a:pt x="7132" y="1353"/>
                    <a:pt x="7098" y="1443"/>
                    <a:pt x="6991" y="1342"/>
                  </a:cubicBezTo>
                  <a:cubicBezTo>
                    <a:pt x="6884" y="1241"/>
                    <a:pt x="6742" y="937"/>
                    <a:pt x="6618" y="734"/>
                  </a:cubicBezTo>
                  <a:cubicBezTo>
                    <a:pt x="5577" y="492"/>
                    <a:pt x="4284" y="74"/>
                    <a:pt x="3495" y="9"/>
                  </a:cubicBezTo>
                  <a:cubicBezTo>
                    <a:pt x="2706" y="-56"/>
                    <a:pt x="2420" y="231"/>
                    <a:pt x="1882" y="342"/>
                  </a:cubicBezTo>
                  <a:lnTo>
                    <a:pt x="1345" y="9"/>
                  </a:lnTo>
                  <a:lnTo>
                    <a:pt x="806" y="342"/>
                  </a:lnTo>
                  <a:cubicBezTo>
                    <a:pt x="806" y="342"/>
                    <a:pt x="268" y="1009"/>
                    <a:pt x="0" y="1009"/>
                  </a:cubicBezTo>
                  <a:lnTo>
                    <a:pt x="538" y="2676"/>
                  </a:lnTo>
                  <a:lnTo>
                    <a:pt x="1076" y="2009"/>
                  </a:lnTo>
                  <a:lnTo>
                    <a:pt x="2151" y="2342"/>
                  </a:lnTo>
                  <a:lnTo>
                    <a:pt x="2421" y="2676"/>
                  </a:lnTo>
                  <a:lnTo>
                    <a:pt x="2688" y="3009"/>
                  </a:lnTo>
                  <a:cubicBezTo>
                    <a:pt x="2600" y="3342"/>
                    <a:pt x="2510" y="3676"/>
                    <a:pt x="2421" y="4009"/>
                  </a:cubicBezTo>
                  <a:cubicBezTo>
                    <a:pt x="2330" y="4565"/>
                    <a:pt x="2241" y="5120"/>
                    <a:pt x="2151" y="5676"/>
                  </a:cubicBezTo>
                  <a:cubicBezTo>
                    <a:pt x="2062" y="6009"/>
                    <a:pt x="1971" y="6343"/>
                    <a:pt x="1882" y="6676"/>
                  </a:cubicBezTo>
                  <a:lnTo>
                    <a:pt x="1882" y="7342"/>
                  </a:lnTo>
                  <a:cubicBezTo>
                    <a:pt x="1882" y="7482"/>
                    <a:pt x="1889" y="7241"/>
                    <a:pt x="1884" y="7517"/>
                  </a:cubicBezTo>
                  <a:cubicBezTo>
                    <a:pt x="1879" y="7793"/>
                    <a:pt x="1882" y="7594"/>
                    <a:pt x="1882" y="7676"/>
                  </a:cubicBezTo>
                  <a:lnTo>
                    <a:pt x="1882" y="8009"/>
                  </a:lnTo>
                  <a:cubicBezTo>
                    <a:pt x="1792" y="8342"/>
                    <a:pt x="1703" y="8676"/>
                    <a:pt x="1613" y="9009"/>
                  </a:cubicBezTo>
                  <a:lnTo>
                    <a:pt x="2151" y="9009"/>
                  </a:lnTo>
                  <a:lnTo>
                    <a:pt x="3227" y="10009"/>
                  </a:lnTo>
                  <a:lnTo>
                    <a:pt x="4840" y="9342"/>
                  </a:lnTo>
                  <a:lnTo>
                    <a:pt x="6453" y="9009"/>
                  </a:lnTo>
                  <a:lnTo>
                    <a:pt x="7261" y="7676"/>
                  </a:lnTo>
                  <a:lnTo>
                    <a:pt x="8067" y="6342"/>
                  </a:lnTo>
                  <a:cubicBezTo>
                    <a:pt x="8067" y="6120"/>
                    <a:pt x="7941" y="6082"/>
                    <a:pt x="8067" y="5676"/>
                  </a:cubicBezTo>
                  <a:cubicBezTo>
                    <a:pt x="8193" y="5270"/>
                    <a:pt x="8503" y="4112"/>
                    <a:pt x="8822" y="3908"/>
                  </a:cubicBezTo>
                  <a:cubicBezTo>
                    <a:pt x="9185" y="3676"/>
                    <a:pt x="9126" y="3756"/>
                    <a:pt x="9189" y="3701"/>
                  </a:cubicBezTo>
                  <a:cubicBezTo>
                    <a:pt x="9252" y="3646"/>
                    <a:pt x="9284" y="3569"/>
                    <a:pt x="9318" y="3593"/>
                  </a:cubicBezTo>
                  <a:cubicBezTo>
                    <a:pt x="9388" y="3534"/>
                    <a:pt x="9296" y="3577"/>
                    <a:pt x="9415" y="3493"/>
                  </a:cubicBezTo>
                  <a:cubicBezTo>
                    <a:pt x="9534" y="3409"/>
                    <a:pt x="9908" y="3137"/>
                    <a:pt x="9969" y="2847"/>
                  </a:cubicBezTo>
                  <a:cubicBezTo>
                    <a:pt x="10030" y="2557"/>
                    <a:pt x="10018" y="1949"/>
                    <a:pt x="9783" y="1752"/>
                  </a:cubicBezTo>
                  <a:cubicBezTo>
                    <a:pt x="9774" y="1701"/>
                    <a:pt x="9763" y="1649"/>
                    <a:pt x="9754" y="1598"/>
                  </a:cubicBezTo>
                  <a:cubicBezTo>
                    <a:pt x="9738" y="1593"/>
                    <a:pt x="9576" y="1599"/>
                    <a:pt x="9561" y="1594"/>
                  </a:cubicBezTo>
                  <a:lnTo>
                    <a:pt x="9121" y="1479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4" name="Freeform 322"/>
            <p:cNvSpPr>
              <a:spLocks/>
            </p:cNvSpPr>
            <p:nvPr/>
          </p:nvSpPr>
          <p:spPr bwMode="auto">
            <a:xfrm rot="926903">
              <a:off x="4237038" y="3402013"/>
              <a:ext cx="90487" cy="198437"/>
            </a:xfrm>
            <a:custGeom>
              <a:avLst/>
              <a:gdLst>
                <a:gd name="T0" fmla="*/ 2147483647 w 10000"/>
                <a:gd name="T1" fmla="*/ 2147483647 h 10437"/>
                <a:gd name="T2" fmla="*/ 2147483647 w 10000"/>
                <a:gd name="T3" fmla="*/ 2147483647 h 10437"/>
                <a:gd name="T4" fmla="*/ 2147483647 w 10000"/>
                <a:gd name="T5" fmla="*/ 2147483647 h 10437"/>
                <a:gd name="T6" fmla="*/ 2147483647 w 10000"/>
                <a:gd name="T7" fmla="*/ 2147483647 h 10437"/>
                <a:gd name="T8" fmla="*/ 2147483647 w 10000"/>
                <a:gd name="T9" fmla="*/ 2147483647 h 10437"/>
                <a:gd name="T10" fmla="*/ 2147483647 w 10000"/>
                <a:gd name="T11" fmla="*/ 2147483647 h 10437"/>
                <a:gd name="T12" fmla="*/ 2147483647 w 10000"/>
                <a:gd name="T13" fmla="*/ 2147483647 h 10437"/>
                <a:gd name="T14" fmla="*/ 2147483647 w 10000"/>
                <a:gd name="T15" fmla="*/ 2147483647 h 10437"/>
                <a:gd name="T16" fmla="*/ 2147483647 w 10000"/>
                <a:gd name="T17" fmla="*/ 2147483647 h 10437"/>
                <a:gd name="T18" fmla="*/ 2147483647 w 10000"/>
                <a:gd name="T19" fmla="*/ 2147483647 h 10437"/>
                <a:gd name="T20" fmla="*/ 2147483647 w 10000"/>
                <a:gd name="T21" fmla="*/ 2147483647 h 10437"/>
                <a:gd name="T22" fmla="*/ 2147483647 w 10000"/>
                <a:gd name="T23" fmla="*/ 0 h 10437"/>
                <a:gd name="T24" fmla="*/ 2147483647 w 10000"/>
                <a:gd name="T25" fmla="*/ 2147483647 h 10437"/>
                <a:gd name="T26" fmla="*/ 2147483647 w 10000"/>
                <a:gd name="T27" fmla="*/ 2147483647 h 10437"/>
                <a:gd name="T28" fmla="*/ 2147483647 w 10000"/>
                <a:gd name="T29" fmla="*/ 2147483647 h 10437"/>
                <a:gd name="T30" fmla="*/ 2147483647 w 10000"/>
                <a:gd name="T31" fmla="*/ 2147483647 h 10437"/>
                <a:gd name="T32" fmla="*/ 2147483647 w 10000"/>
                <a:gd name="T33" fmla="*/ 2147483647 h 10437"/>
                <a:gd name="T34" fmla="*/ 2147483647 w 10000"/>
                <a:gd name="T35" fmla="*/ 2147483647 h 10437"/>
                <a:gd name="T36" fmla="*/ 0 w 10000"/>
                <a:gd name="T37" fmla="*/ 2147483647 h 10437"/>
                <a:gd name="T38" fmla="*/ 2147483647 w 10000"/>
                <a:gd name="T39" fmla="*/ 2147483647 h 10437"/>
                <a:gd name="T40" fmla="*/ 2147483647 w 10000"/>
                <a:gd name="T41" fmla="*/ 2147483647 h 10437"/>
                <a:gd name="T42" fmla="*/ 2147483647 w 10000"/>
                <a:gd name="T43" fmla="*/ 2147483647 h 10437"/>
                <a:gd name="T44" fmla="*/ 2147483647 w 10000"/>
                <a:gd name="T45" fmla="*/ 2147483647 h 10437"/>
                <a:gd name="T46" fmla="*/ 2147483647 w 10000"/>
                <a:gd name="T47" fmla="*/ 2147483647 h 10437"/>
                <a:gd name="T48" fmla="*/ 2147483647 w 10000"/>
                <a:gd name="T49" fmla="*/ 2147483647 h 10437"/>
                <a:gd name="T50" fmla="*/ 2147483647 w 10000"/>
                <a:gd name="T51" fmla="*/ 2147483647 h 104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000" h="10437">
                  <a:moveTo>
                    <a:pt x="7000" y="8110"/>
                  </a:moveTo>
                  <a:lnTo>
                    <a:pt x="7000" y="7638"/>
                  </a:lnTo>
                  <a:cubicBezTo>
                    <a:pt x="7083" y="7334"/>
                    <a:pt x="7165" y="7030"/>
                    <a:pt x="7248" y="6726"/>
                  </a:cubicBezTo>
                  <a:lnTo>
                    <a:pt x="8000" y="5748"/>
                  </a:lnTo>
                  <a:lnTo>
                    <a:pt x="8000" y="5276"/>
                  </a:lnTo>
                  <a:cubicBezTo>
                    <a:pt x="8101" y="4899"/>
                    <a:pt x="8203" y="4522"/>
                    <a:pt x="8304" y="4145"/>
                  </a:cubicBezTo>
                  <a:lnTo>
                    <a:pt x="9000" y="3386"/>
                  </a:lnTo>
                  <a:cubicBezTo>
                    <a:pt x="9050" y="3079"/>
                    <a:pt x="9101" y="2772"/>
                    <a:pt x="9151" y="2465"/>
                  </a:cubicBezTo>
                  <a:lnTo>
                    <a:pt x="10000" y="1496"/>
                  </a:lnTo>
                  <a:lnTo>
                    <a:pt x="9000" y="1024"/>
                  </a:lnTo>
                  <a:lnTo>
                    <a:pt x="8000" y="472"/>
                  </a:lnTo>
                  <a:lnTo>
                    <a:pt x="5000" y="0"/>
                  </a:lnTo>
                  <a:lnTo>
                    <a:pt x="3000" y="472"/>
                  </a:lnTo>
                  <a:lnTo>
                    <a:pt x="2000" y="1024"/>
                  </a:lnTo>
                  <a:lnTo>
                    <a:pt x="1235" y="1429"/>
                  </a:lnTo>
                  <a:lnTo>
                    <a:pt x="2000" y="2913"/>
                  </a:lnTo>
                  <a:lnTo>
                    <a:pt x="2000" y="4803"/>
                  </a:lnTo>
                  <a:lnTo>
                    <a:pt x="229" y="6206"/>
                  </a:lnTo>
                  <a:cubicBezTo>
                    <a:pt x="153" y="6526"/>
                    <a:pt x="76" y="6845"/>
                    <a:pt x="0" y="7165"/>
                  </a:cubicBezTo>
                  <a:lnTo>
                    <a:pt x="650" y="7719"/>
                  </a:lnTo>
                  <a:lnTo>
                    <a:pt x="2000" y="7638"/>
                  </a:lnTo>
                  <a:lnTo>
                    <a:pt x="1133" y="10397"/>
                  </a:lnTo>
                  <a:lnTo>
                    <a:pt x="6483" y="10437"/>
                  </a:lnTo>
                  <a:cubicBezTo>
                    <a:pt x="6656" y="10000"/>
                    <a:pt x="7005" y="9867"/>
                    <a:pt x="7178" y="9430"/>
                  </a:cubicBezTo>
                  <a:cubicBezTo>
                    <a:pt x="7119" y="9305"/>
                    <a:pt x="7059" y="9180"/>
                    <a:pt x="7000" y="9055"/>
                  </a:cubicBezTo>
                  <a:lnTo>
                    <a:pt x="7000" y="81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5" name="Freeform 341"/>
            <p:cNvSpPr>
              <a:spLocks/>
            </p:cNvSpPr>
            <p:nvPr/>
          </p:nvSpPr>
          <p:spPr bwMode="auto">
            <a:xfrm>
              <a:off x="4767263" y="3276600"/>
              <a:ext cx="190500" cy="84138"/>
            </a:xfrm>
            <a:custGeom>
              <a:avLst/>
              <a:gdLst>
                <a:gd name="T0" fmla="*/ 2147483647 w 10000"/>
                <a:gd name="T1" fmla="*/ 2147483647 h 10000"/>
                <a:gd name="T2" fmla="*/ 2147483647 w 10000"/>
                <a:gd name="T3" fmla="*/ 2147483647 h 10000"/>
                <a:gd name="T4" fmla="*/ 2147483647 w 10000"/>
                <a:gd name="T5" fmla="*/ 2147483647 h 10000"/>
                <a:gd name="T6" fmla="*/ 2147483647 w 10000"/>
                <a:gd name="T7" fmla="*/ 2147483647 h 10000"/>
                <a:gd name="T8" fmla="*/ 2147483647 w 10000"/>
                <a:gd name="T9" fmla="*/ 2147483647 h 10000"/>
                <a:gd name="T10" fmla="*/ 2147483647 w 10000"/>
                <a:gd name="T11" fmla="*/ 2147483647 h 10000"/>
                <a:gd name="T12" fmla="*/ 2147483647 w 10000"/>
                <a:gd name="T13" fmla="*/ 0 h 10000"/>
                <a:gd name="T14" fmla="*/ 2147483647 w 10000"/>
                <a:gd name="T15" fmla="*/ 2147483647 h 10000"/>
                <a:gd name="T16" fmla="*/ 2147483647 w 10000"/>
                <a:gd name="T17" fmla="*/ 2147483647 h 10000"/>
                <a:gd name="T18" fmla="*/ 2147483647 w 10000"/>
                <a:gd name="T19" fmla="*/ 2147483647 h 10000"/>
                <a:gd name="T20" fmla="*/ 2147483647 w 10000"/>
                <a:gd name="T21" fmla="*/ 2147483647 h 10000"/>
                <a:gd name="T22" fmla="*/ 2147483647 w 10000"/>
                <a:gd name="T23" fmla="*/ 2147483647 h 10000"/>
                <a:gd name="T24" fmla="*/ 2147483647 w 10000"/>
                <a:gd name="T25" fmla="*/ 2147483647 h 10000"/>
                <a:gd name="T26" fmla="*/ 2147483647 w 10000"/>
                <a:gd name="T27" fmla="*/ 2147483647 h 10000"/>
                <a:gd name="T28" fmla="*/ 2147483647 w 10000"/>
                <a:gd name="T29" fmla="*/ 2147483647 h 10000"/>
                <a:gd name="T30" fmla="*/ 2147483647 w 10000"/>
                <a:gd name="T31" fmla="*/ 2147483647 h 10000"/>
                <a:gd name="T32" fmla="*/ 2147483647 w 10000"/>
                <a:gd name="T33" fmla="*/ 2147483647 h 10000"/>
                <a:gd name="T34" fmla="*/ 0 w 10000"/>
                <a:gd name="T35" fmla="*/ 2147483647 h 10000"/>
                <a:gd name="T36" fmla="*/ 2147483647 w 10000"/>
                <a:gd name="T37" fmla="*/ 2147483647 h 10000"/>
                <a:gd name="T38" fmla="*/ 2147483647 w 10000"/>
                <a:gd name="T39" fmla="*/ 2147483647 h 10000"/>
                <a:gd name="T40" fmla="*/ 2147483647 w 10000"/>
                <a:gd name="T41" fmla="*/ 2147483647 h 10000"/>
                <a:gd name="T42" fmla="*/ 2147483647 w 10000"/>
                <a:gd name="T43" fmla="*/ 2147483647 h 10000"/>
                <a:gd name="T44" fmla="*/ 2147483647 w 10000"/>
                <a:gd name="T45" fmla="*/ 2147483647 h 10000"/>
                <a:gd name="T46" fmla="*/ 2147483647 w 10000"/>
                <a:gd name="T47" fmla="*/ 2147483647 h 10000"/>
                <a:gd name="T48" fmla="*/ 2147483647 w 10000"/>
                <a:gd name="T49" fmla="*/ 2147483647 h 10000"/>
                <a:gd name="T50" fmla="*/ 2147483647 w 10000"/>
                <a:gd name="T51" fmla="*/ 2147483647 h 10000"/>
                <a:gd name="T52" fmla="*/ 2147483647 w 10000"/>
                <a:gd name="T53" fmla="*/ 2147483647 h 10000"/>
                <a:gd name="T54" fmla="*/ 2147483647 w 10000"/>
                <a:gd name="T55" fmla="*/ 2147483647 h 10000"/>
                <a:gd name="T56" fmla="*/ 2147483647 w 10000"/>
                <a:gd name="T57" fmla="*/ 2147483647 h 100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000" h="10000">
                  <a:moveTo>
                    <a:pt x="9583" y="5455"/>
                  </a:moveTo>
                  <a:lnTo>
                    <a:pt x="10000" y="3636"/>
                  </a:lnTo>
                  <a:lnTo>
                    <a:pt x="9583" y="1818"/>
                  </a:lnTo>
                  <a:lnTo>
                    <a:pt x="9583" y="909"/>
                  </a:lnTo>
                  <a:lnTo>
                    <a:pt x="9167" y="909"/>
                  </a:lnTo>
                  <a:lnTo>
                    <a:pt x="7500" y="0"/>
                  </a:lnTo>
                  <a:lnTo>
                    <a:pt x="7083" y="909"/>
                  </a:lnTo>
                  <a:lnTo>
                    <a:pt x="5833" y="909"/>
                  </a:lnTo>
                  <a:lnTo>
                    <a:pt x="5417" y="1818"/>
                  </a:lnTo>
                  <a:lnTo>
                    <a:pt x="4583" y="2727"/>
                  </a:lnTo>
                  <a:lnTo>
                    <a:pt x="5000" y="4545"/>
                  </a:lnTo>
                  <a:cubicBezTo>
                    <a:pt x="5000" y="4545"/>
                    <a:pt x="5000" y="5455"/>
                    <a:pt x="4583" y="5455"/>
                  </a:cubicBezTo>
                  <a:lnTo>
                    <a:pt x="4167" y="5455"/>
                  </a:lnTo>
                  <a:lnTo>
                    <a:pt x="2500" y="6364"/>
                  </a:lnTo>
                  <a:lnTo>
                    <a:pt x="1667" y="6364"/>
                  </a:lnTo>
                  <a:lnTo>
                    <a:pt x="417" y="6364"/>
                  </a:lnTo>
                  <a:lnTo>
                    <a:pt x="0" y="6364"/>
                  </a:lnTo>
                  <a:lnTo>
                    <a:pt x="417" y="7273"/>
                  </a:lnTo>
                  <a:lnTo>
                    <a:pt x="1250" y="9091"/>
                  </a:lnTo>
                  <a:lnTo>
                    <a:pt x="1667" y="10000"/>
                  </a:lnTo>
                  <a:lnTo>
                    <a:pt x="2083" y="9091"/>
                  </a:lnTo>
                  <a:lnTo>
                    <a:pt x="3750" y="9091"/>
                  </a:lnTo>
                  <a:lnTo>
                    <a:pt x="5417" y="10000"/>
                  </a:lnTo>
                  <a:lnTo>
                    <a:pt x="5833" y="10000"/>
                  </a:lnTo>
                  <a:lnTo>
                    <a:pt x="7500" y="10000"/>
                  </a:lnTo>
                  <a:lnTo>
                    <a:pt x="8750" y="8182"/>
                  </a:lnTo>
                  <a:lnTo>
                    <a:pt x="9167" y="8182"/>
                  </a:lnTo>
                  <a:cubicBezTo>
                    <a:pt x="9306" y="7273"/>
                    <a:pt x="9444" y="6364"/>
                    <a:pt x="9583" y="5455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6" name="Freeform 342"/>
            <p:cNvSpPr>
              <a:spLocks/>
            </p:cNvSpPr>
            <p:nvPr/>
          </p:nvSpPr>
          <p:spPr bwMode="auto">
            <a:xfrm rot="471028">
              <a:off x="4440238" y="3171825"/>
              <a:ext cx="304800" cy="293688"/>
            </a:xfrm>
            <a:custGeom>
              <a:avLst/>
              <a:gdLst>
                <a:gd name="T0" fmla="*/ 2147483647 w 10043"/>
                <a:gd name="T1" fmla="*/ 2147483647 h 10000"/>
                <a:gd name="T2" fmla="*/ 2147483647 w 10043"/>
                <a:gd name="T3" fmla="*/ 2147483647 h 10000"/>
                <a:gd name="T4" fmla="*/ 2147483647 w 10043"/>
                <a:gd name="T5" fmla="*/ 2147483647 h 10000"/>
                <a:gd name="T6" fmla="*/ 2147483647 w 10043"/>
                <a:gd name="T7" fmla="*/ 2147483647 h 10000"/>
                <a:gd name="T8" fmla="*/ 2147483647 w 10043"/>
                <a:gd name="T9" fmla="*/ 2147483647 h 10000"/>
                <a:gd name="T10" fmla="*/ 2147483647 w 10043"/>
                <a:gd name="T11" fmla="*/ 2147483647 h 10000"/>
                <a:gd name="T12" fmla="*/ 2147483647 w 10043"/>
                <a:gd name="T13" fmla="*/ 2147483647 h 10000"/>
                <a:gd name="T14" fmla="*/ 2147483647 w 10043"/>
                <a:gd name="T15" fmla="*/ 2147483647 h 10000"/>
                <a:gd name="T16" fmla="*/ 2147483647 w 10043"/>
                <a:gd name="T17" fmla="*/ 2147483647 h 10000"/>
                <a:gd name="T18" fmla="*/ 2147483647 w 10043"/>
                <a:gd name="T19" fmla="*/ 2147483647 h 10000"/>
                <a:gd name="T20" fmla="*/ 2147483647 w 10043"/>
                <a:gd name="T21" fmla="*/ 2147483647 h 10000"/>
                <a:gd name="T22" fmla="*/ 2147483647 w 10043"/>
                <a:gd name="T23" fmla="*/ 2147483647 h 10000"/>
                <a:gd name="T24" fmla="*/ 2147483647 w 10043"/>
                <a:gd name="T25" fmla="*/ 2147483647 h 10000"/>
                <a:gd name="T26" fmla="*/ 2147483647 w 10043"/>
                <a:gd name="T27" fmla="*/ 2147483647 h 10000"/>
                <a:gd name="T28" fmla="*/ 2147483647 w 10043"/>
                <a:gd name="T29" fmla="*/ 2147483647 h 10000"/>
                <a:gd name="T30" fmla="*/ 2147483647 w 10043"/>
                <a:gd name="T31" fmla="*/ 2147483647 h 10000"/>
                <a:gd name="T32" fmla="*/ 2147483647 w 10043"/>
                <a:gd name="T33" fmla="*/ 2147483647 h 10000"/>
                <a:gd name="T34" fmla="*/ 2147483647 w 10043"/>
                <a:gd name="T35" fmla="*/ 2147483647 h 10000"/>
                <a:gd name="T36" fmla="*/ 2147483647 w 10043"/>
                <a:gd name="T37" fmla="*/ 2147483647 h 10000"/>
                <a:gd name="T38" fmla="*/ 2147483647 w 10043"/>
                <a:gd name="T39" fmla="*/ 2147483647 h 10000"/>
                <a:gd name="T40" fmla="*/ 2147483647 w 10043"/>
                <a:gd name="T41" fmla="*/ 0 h 10000"/>
                <a:gd name="T42" fmla="*/ 2147483647 w 10043"/>
                <a:gd name="T43" fmla="*/ 2147483647 h 10000"/>
                <a:gd name="T44" fmla="*/ 2147483647 w 10043"/>
                <a:gd name="T45" fmla="*/ 2147483647 h 10000"/>
                <a:gd name="T46" fmla="*/ 2147483647 w 10043"/>
                <a:gd name="T47" fmla="*/ 2147483647 h 10000"/>
                <a:gd name="T48" fmla="*/ 2147483647 w 10043"/>
                <a:gd name="T49" fmla="*/ 2147483647 h 10000"/>
                <a:gd name="T50" fmla="*/ 2147483647 w 10043"/>
                <a:gd name="T51" fmla="*/ 2147483647 h 10000"/>
                <a:gd name="T52" fmla="*/ 2147483647 w 10043"/>
                <a:gd name="T53" fmla="*/ 2147483647 h 10000"/>
                <a:gd name="T54" fmla="*/ 2147483647 w 10043"/>
                <a:gd name="T55" fmla="*/ 2147483647 h 10000"/>
                <a:gd name="T56" fmla="*/ 2147483647 w 10043"/>
                <a:gd name="T57" fmla="*/ 2147483647 h 10000"/>
                <a:gd name="T58" fmla="*/ 2147483647 w 10043"/>
                <a:gd name="T59" fmla="*/ 2147483647 h 10000"/>
                <a:gd name="T60" fmla="*/ 2147483647 w 10043"/>
                <a:gd name="T61" fmla="*/ 2147483647 h 10000"/>
                <a:gd name="T62" fmla="*/ 2147483647 w 10043"/>
                <a:gd name="T63" fmla="*/ 2147483647 h 10000"/>
                <a:gd name="T64" fmla="*/ 2147483647 w 10043"/>
                <a:gd name="T65" fmla="*/ 2147483647 h 10000"/>
                <a:gd name="T66" fmla="*/ 2147483647 w 10043"/>
                <a:gd name="T67" fmla="*/ 2147483647 h 10000"/>
                <a:gd name="T68" fmla="*/ 2147483647 w 10043"/>
                <a:gd name="T69" fmla="*/ 2147483647 h 10000"/>
                <a:gd name="T70" fmla="*/ 2147483647 w 10043"/>
                <a:gd name="T71" fmla="*/ 2147483647 h 10000"/>
                <a:gd name="T72" fmla="*/ 2147483647 w 10043"/>
                <a:gd name="T73" fmla="*/ 2147483647 h 10000"/>
                <a:gd name="T74" fmla="*/ 2147483647 w 10043"/>
                <a:gd name="T75" fmla="*/ 2147483647 h 10000"/>
                <a:gd name="T76" fmla="*/ 2147483647 w 10043"/>
                <a:gd name="T77" fmla="*/ 2147483647 h 10000"/>
                <a:gd name="T78" fmla="*/ 2147483647 w 10043"/>
                <a:gd name="T79" fmla="*/ 2147483647 h 10000"/>
                <a:gd name="T80" fmla="*/ 2147483647 w 10043"/>
                <a:gd name="T81" fmla="*/ 2147483647 h 10000"/>
                <a:gd name="T82" fmla="*/ 2147483647 w 10043"/>
                <a:gd name="T83" fmla="*/ 2147483647 h 10000"/>
                <a:gd name="T84" fmla="*/ 2147483647 w 10043"/>
                <a:gd name="T85" fmla="*/ 2147483647 h 10000"/>
                <a:gd name="T86" fmla="*/ 2147483647 w 10043"/>
                <a:gd name="T87" fmla="*/ 2147483647 h 10000"/>
                <a:gd name="T88" fmla="*/ 2147483647 w 10043"/>
                <a:gd name="T89" fmla="*/ 2147483647 h 10000"/>
                <a:gd name="T90" fmla="*/ 2147483647 w 10043"/>
                <a:gd name="T91" fmla="*/ 2147483647 h 10000"/>
                <a:gd name="T92" fmla="*/ 2147483647 w 10043"/>
                <a:gd name="T93" fmla="*/ 2147483647 h 10000"/>
                <a:gd name="T94" fmla="*/ 2147483647 w 10043"/>
                <a:gd name="T95" fmla="*/ 2147483647 h 10000"/>
                <a:gd name="T96" fmla="*/ 2147483647 w 10043"/>
                <a:gd name="T97" fmla="*/ 2147483647 h 10000"/>
                <a:gd name="T98" fmla="*/ 2147483647 w 10043"/>
                <a:gd name="T99" fmla="*/ 2147483647 h 10000"/>
                <a:gd name="T100" fmla="*/ 2147483647 w 10043"/>
                <a:gd name="T101" fmla="*/ 2147483647 h 10000"/>
                <a:gd name="T102" fmla="*/ 2147483647 w 10043"/>
                <a:gd name="T103" fmla="*/ 2147483647 h 10000"/>
                <a:gd name="T104" fmla="*/ 2147483647 w 10043"/>
                <a:gd name="T105" fmla="*/ 2147483647 h 10000"/>
                <a:gd name="T106" fmla="*/ 2147483647 w 10043"/>
                <a:gd name="T107" fmla="*/ 2147483647 h 10000"/>
                <a:gd name="T108" fmla="*/ 2147483647 w 10043"/>
                <a:gd name="T109" fmla="*/ 2147483647 h 10000"/>
                <a:gd name="T110" fmla="*/ 2147483647 w 10043"/>
                <a:gd name="T111" fmla="*/ 2147483647 h 10000"/>
                <a:gd name="T112" fmla="*/ 2147483647 w 10043"/>
                <a:gd name="T113" fmla="*/ 2147483647 h 10000"/>
                <a:gd name="T114" fmla="*/ 2147483647 w 10043"/>
                <a:gd name="T115" fmla="*/ 2147483647 h 10000"/>
                <a:gd name="T116" fmla="*/ 2147483647 w 10043"/>
                <a:gd name="T117" fmla="*/ 2147483647 h 10000"/>
                <a:gd name="T118" fmla="*/ 2147483647 w 10043"/>
                <a:gd name="T119" fmla="*/ 2147483647 h 10000"/>
                <a:gd name="T120" fmla="*/ 2147483647 w 10043"/>
                <a:gd name="T121" fmla="*/ 2147483647 h 10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0043" h="10000">
                  <a:moveTo>
                    <a:pt x="9119" y="7195"/>
                  </a:moveTo>
                  <a:cubicBezTo>
                    <a:pt x="9204" y="7033"/>
                    <a:pt x="9249" y="6746"/>
                    <a:pt x="9276" y="6559"/>
                  </a:cubicBezTo>
                  <a:cubicBezTo>
                    <a:pt x="9302" y="6372"/>
                    <a:pt x="9276" y="6235"/>
                    <a:pt x="9276" y="6074"/>
                  </a:cubicBezTo>
                  <a:cubicBezTo>
                    <a:pt x="9191" y="5911"/>
                    <a:pt x="9105" y="5750"/>
                    <a:pt x="9020" y="5588"/>
                  </a:cubicBezTo>
                  <a:cubicBezTo>
                    <a:pt x="8849" y="5588"/>
                    <a:pt x="8579" y="5641"/>
                    <a:pt x="8508" y="5588"/>
                  </a:cubicBezTo>
                  <a:cubicBezTo>
                    <a:pt x="8437" y="5534"/>
                    <a:pt x="8566" y="5375"/>
                    <a:pt x="8596" y="5268"/>
                  </a:cubicBezTo>
                  <a:cubicBezTo>
                    <a:pt x="8822" y="4969"/>
                    <a:pt x="9120" y="4562"/>
                    <a:pt x="9276" y="4373"/>
                  </a:cubicBezTo>
                  <a:cubicBezTo>
                    <a:pt x="9431" y="4183"/>
                    <a:pt x="9446" y="4210"/>
                    <a:pt x="9531" y="4129"/>
                  </a:cubicBezTo>
                  <a:lnTo>
                    <a:pt x="9531" y="3158"/>
                  </a:lnTo>
                  <a:lnTo>
                    <a:pt x="10043" y="2672"/>
                  </a:lnTo>
                  <a:lnTo>
                    <a:pt x="9276" y="2429"/>
                  </a:lnTo>
                  <a:lnTo>
                    <a:pt x="8764" y="2186"/>
                  </a:lnTo>
                  <a:lnTo>
                    <a:pt x="7996" y="1943"/>
                  </a:lnTo>
                  <a:lnTo>
                    <a:pt x="7741" y="1700"/>
                  </a:lnTo>
                  <a:lnTo>
                    <a:pt x="7229" y="1457"/>
                  </a:lnTo>
                  <a:lnTo>
                    <a:pt x="6717" y="1215"/>
                  </a:lnTo>
                  <a:lnTo>
                    <a:pt x="6461" y="729"/>
                  </a:lnTo>
                  <a:lnTo>
                    <a:pt x="5950" y="486"/>
                  </a:lnTo>
                  <a:lnTo>
                    <a:pt x="5694" y="0"/>
                  </a:lnTo>
                  <a:lnTo>
                    <a:pt x="5182" y="243"/>
                  </a:lnTo>
                  <a:lnTo>
                    <a:pt x="4671" y="1215"/>
                  </a:lnTo>
                  <a:cubicBezTo>
                    <a:pt x="4586" y="1296"/>
                    <a:pt x="4545" y="1311"/>
                    <a:pt x="4415" y="1457"/>
                  </a:cubicBezTo>
                  <a:cubicBezTo>
                    <a:pt x="4285" y="1603"/>
                    <a:pt x="4129" y="1996"/>
                    <a:pt x="3890" y="2092"/>
                  </a:cubicBezTo>
                  <a:cubicBezTo>
                    <a:pt x="3651" y="2188"/>
                    <a:pt x="3168" y="2108"/>
                    <a:pt x="2979" y="2034"/>
                  </a:cubicBezTo>
                  <a:cubicBezTo>
                    <a:pt x="2790" y="1960"/>
                    <a:pt x="2862" y="1718"/>
                    <a:pt x="2757" y="1649"/>
                  </a:cubicBezTo>
                  <a:cubicBezTo>
                    <a:pt x="2652" y="1580"/>
                    <a:pt x="2418" y="1522"/>
                    <a:pt x="2348" y="1621"/>
                  </a:cubicBezTo>
                  <a:cubicBezTo>
                    <a:pt x="2279" y="1720"/>
                    <a:pt x="2337" y="2029"/>
                    <a:pt x="2340" y="2245"/>
                  </a:cubicBezTo>
                  <a:cubicBezTo>
                    <a:pt x="2343" y="2461"/>
                    <a:pt x="2491" y="2803"/>
                    <a:pt x="2368" y="2915"/>
                  </a:cubicBezTo>
                  <a:cubicBezTo>
                    <a:pt x="2245" y="3027"/>
                    <a:pt x="1781" y="2985"/>
                    <a:pt x="1601" y="2915"/>
                  </a:cubicBezTo>
                  <a:cubicBezTo>
                    <a:pt x="1421" y="2845"/>
                    <a:pt x="1442" y="2545"/>
                    <a:pt x="1289" y="2497"/>
                  </a:cubicBezTo>
                  <a:cubicBezTo>
                    <a:pt x="1136" y="2449"/>
                    <a:pt x="893" y="2584"/>
                    <a:pt x="684" y="2625"/>
                  </a:cubicBezTo>
                  <a:cubicBezTo>
                    <a:pt x="475" y="2666"/>
                    <a:pt x="131" y="2638"/>
                    <a:pt x="33" y="2742"/>
                  </a:cubicBezTo>
                  <a:cubicBezTo>
                    <a:pt x="-65" y="2846"/>
                    <a:pt x="82" y="3088"/>
                    <a:pt x="94" y="3251"/>
                  </a:cubicBezTo>
                  <a:cubicBezTo>
                    <a:pt x="106" y="3414"/>
                    <a:pt x="-17" y="3533"/>
                    <a:pt x="105" y="3720"/>
                  </a:cubicBezTo>
                  <a:cubicBezTo>
                    <a:pt x="228" y="3907"/>
                    <a:pt x="584" y="4264"/>
                    <a:pt x="833" y="4373"/>
                  </a:cubicBezTo>
                  <a:cubicBezTo>
                    <a:pt x="1082" y="4481"/>
                    <a:pt x="1345" y="4373"/>
                    <a:pt x="1601" y="4373"/>
                  </a:cubicBezTo>
                  <a:lnTo>
                    <a:pt x="1856" y="4616"/>
                  </a:lnTo>
                  <a:lnTo>
                    <a:pt x="1856" y="4859"/>
                  </a:lnTo>
                  <a:lnTo>
                    <a:pt x="2112" y="5345"/>
                  </a:lnTo>
                  <a:cubicBezTo>
                    <a:pt x="2197" y="5588"/>
                    <a:pt x="2283" y="5831"/>
                    <a:pt x="2368" y="6074"/>
                  </a:cubicBezTo>
                  <a:lnTo>
                    <a:pt x="2624" y="6316"/>
                  </a:lnTo>
                  <a:cubicBezTo>
                    <a:pt x="2624" y="6559"/>
                    <a:pt x="2696" y="6675"/>
                    <a:pt x="2624" y="7045"/>
                  </a:cubicBezTo>
                  <a:cubicBezTo>
                    <a:pt x="2551" y="7414"/>
                    <a:pt x="2272" y="8240"/>
                    <a:pt x="2188" y="8533"/>
                  </a:cubicBezTo>
                  <a:cubicBezTo>
                    <a:pt x="2104" y="8826"/>
                    <a:pt x="2064" y="8649"/>
                    <a:pt x="2118" y="8804"/>
                  </a:cubicBezTo>
                  <a:cubicBezTo>
                    <a:pt x="2173" y="8958"/>
                    <a:pt x="2390" y="9351"/>
                    <a:pt x="2516" y="9462"/>
                  </a:cubicBezTo>
                  <a:cubicBezTo>
                    <a:pt x="2643" y="9574"/>
                    <a:pt x="2734" y="9472"/>
                    <a:pt x="2880" y="9474"/>
                  </a:cubicBezTo>
                  <a:cubicBezTo>
                    <a:pt x="3025" y="9476"/>
                    <a:pt x="3220" y="9474"/>
                    <a:pt x="3391" y="9474"/>
                  </a:cubicBezTo>
                  <a:lnTo>
                    <a:pt x="4159" y="9717"/>
                  </a:lnTo>
                  <a:lnTo>
                    <a:pt x="4671" y="9717"/>
                  </a:lnTo>
                  <a:lnTo>
                    <a:pt x="5438" y="9960"/>
                  </a:lnTo>
                  <a:cubicBezTo>
                    <a:pt x="5609" y="9960"/>
                    <a:pt x="5793" y="10051"/>
                    <a:pt x="5950" y="9960"/>
                  </a:cubicBezTo>
                  <a:cubicBezTo>
                    <a:pt x="6106" y="9870"/>
                    <a:pt x="6222" y="9506"/>
                    <a:pt x="6375" y="9413"/>
                  </a:cubicBezTo>
                  <a:cubicBezTo>
                    <a:pt x="6529" y="9321"/>
                    <a:pt x="6594" y="9367"/>
                    <a:pt x="6869" y="9401"/>
                  </a:cubicBezTo>
                  <a:cubicBezTo>
                    <a:pt x="7143" y="9436"/>
                    <a:pt x="7722" y="9569"/>
                    <a:pt x="8022" y="9625"/>
                  </a:cubicBezTo>
                  <a:cubicBezTo>
                    <a:pt x="8322" y="9682"/>
                    <a:pt x="8393" y="9858"/>
                    <a:pt x="8668" y="9743"/>
                  </a:cubicBezTo>
                  <a:cubicBezTo>
                    <a:pt x="8942" y="9628"/>
                    <a:pt x="9580" y="8937"/>
                    <a:pt x="9665" y="8937"/>
                  </a:cubicBezTo>
                  <a:lnTo>
                    <a:pt x="9079" y="8091"/>
                  </a:lnTo>
                  <a:cubicBezTo>
                    <a:pt x="9008" y="7886"/>
                    <a:pt x="8985" y="7957"/>
                    <a:pt x="8942" y="7836"/>
                  </a:cubicBezTo>
                  <a:cubicBezTo>
                    <a:pt x="8899" y="7714"/>
                    <a:pt x="9114" y="7387"/>
                    <a:pt x="9119" y="7195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7" name="Freeform 343"/>
            <p:cNvSpPr>
              <a:spLocks/>
            </p:cNvSpPr>
            <p:nvPr/>
          </p:nvSpPr>
          <p:spPr bwMode="auto">
            <a:xfrm>
              <a:off x="4699000" y="3348038"/>
              <a:ext cx="311150" cy="315912"/>
            </a:xfrm>
            <a:custGeom>
              <a:avLst/>
              <a:gdLst>
                <a:gd name="T0" fmla="*/ 2147483647 w 154"/>
                <a:gd name="T1" fmla="*/ 2147483647 h 154"/>
                <a:gd name="T2" fmla="*/ 2147483647 w 154"/>
                <a:gd name="T3" fmla="*/ 0 h 154"/>
                <a:gd name="T4" fmla="*/ 2147483647 w 154"/>
                <a:gd name="T5" fmla="*/ 0 h 154"/>
                <a:gd name="T6" fmla="*/ 2147483647 w 154"/>
                <a:gd name="T7" fmla="*/ 2147483647 h 154"/>
                <a:gd name="T8" fmla="*/ 2147483647 w 154"/>
                <a:gd name="T9" fmla="*/ 2147483647 h 154"/>
                <a:gd name="T10" fmla="*/ 2147483647 w 154"/>
                <a:gd name="T11" fmla="*/ 2147483647 h 154"/>
                <a:gd name="T12" fmla="*/ 2147483647 w 154"/>
                <a:gd name="T13" fmla="*/ 2147483647 h 154"/>
                <a:gd name="T14" fmla="*/ 2147483647 w 154"/>
                <a:gd name="T15" fmla="*/ 2147483647 h 154"/>
                <a:gd name="T16" fmla="*/ 2147483647 w 154"/>
                <a:gd name="T17" fmla="*/ 2147483647 h 154"/>
                <a:gd name="T18" fmla="*/ 2147483647 w 154"/>
                <a:gd name="T19" fmla="*/ 2147483647 h 154"/>
                <a:gd name="T20" fmla="*/ 2147483647 w 154"/>
                <a:gd name="T21" fmla="*/ 2147483647 h 154"/>
                <a:gd name="T22" fmla="*/ 0 w 154"/>
                <a:gd name="T23" fmla="*/ 2147483647 h 154"/>
                <a:gd name="T24" fmla="*/ 2147483647 w 154"/>
                <a:gd name="T25" fmla="*/ 2147483647 h 154"/>
                <a:gd name="T26" fmla="*/ 2147483647 w 154"/>
                <a:gd name="T27" fmla="*/ 2147483647 h 154"/>
                <a:gd name="T28" fmla="*/ 2147483647 w 154"/>
                <a:gd name="T29" fmla="*/ 2147483647 h 154"/>
                <a:gd name="T30" fmla="*/ 2147483647 w 154"/>
                <a:gd name="T31" fmla="*/ 2147483647 h 154"/>
                <a:gd name="T32" fmla="*/ 2147483647 w 154"/>
                <a:gd name="T33" fmla="*/ 2147483647 h 154"/>
                <a:gd name="T34" fmla="*/ 2147483647 w 154"/>
                <a:gd name="T35" fmla="*/ 2147483647 h 154"/>
                <a:gd name="T36" fmla="*/ 2147483647 w 154"/>
                <a:gd name="T37" fmla="*/ 2147483647 h 154"/>
                <a:gd name="T38" fmla="*/ 2147483647 w 154"/>
                <a:gd name="T39" fmla="*/ 2147483647 h 154"/>
                <a:gd name="T40" fmla="*/ 2147483647 w 154"/>
                <a:gd name="T41" fmla="*/ 2147483647 h 154"/>
                <a:gd name="T42" fmla="*/ 2147483647 w 154"/>
                <a:gd name="T43" fmla="*/ 2147483647 h 154"/>
                <a:gd name="T44" fmla="*/ 2147483647 w 154"/>
                <a:gd name="T45" fmla="*/ 2147483647 h 154"/>
                <a:gd name="T46" fmla="*/ 2147483647 w 154"/>
                <a:gd name="T47" fmla="*/ 2147483647 h 154"/>
                <a:gd name="T48" fmla="*/ 2147483647 w 154"/>
                <a:gd name="T49" fmla="*/ 2147483647 h 154"/>
                <a:gd name="T50" fmla="*/ 2147483647 w 154"/>
                <a:gd name="T51" fmla="*/ 2147483647 h 154"/>
                <a:gd name="T52" fmla="*/ 2147483647 w 154"/>
                <a:gd name="T53" fmla="*/ 2147483647 h 154"/>
                <a:gd name="T54" fmla="*/ 2147483647 w 154"/>
                <a:gd name="T55" fmla="*/ 2147483647 h 154"/>
                <a:gd name="T56" fmla="*/ 2147483647 w 154"/>
                <a:gd name="T57" fmla="*/ 2147483647 h 154"/>
                <a:gd name="T58" fmla="*/ 2147483647 w 154"/>
                <a:gd name="T59" fmla="*/ 2147483647 h 154"/>
                <a:gd name="T60" fmla="*/ 2147483647 w 154"/>
                <a:gd name="T61" fmla="*/ 2147483647 h 154"/>
                <a:gd name="T62" fmla="*/ 2147483647 w 154"/>
                <a:gd name="T63" fmla="*/ 2147483647 h 154"/>
                <a:gd name="T64" fmla="*/ 2147483647 w 154"/>
                <a:gd name="T65" fmla="*/ 2147483647 h 154"/>
                <a:gd name="T66" fmla="*/ 2147483647 w 154"/>
                <a:gd name="T67" fmla="*/ 2147483647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54" h="154">
                  <a:moveTo>
                    <a:pt x="87" y="4"/>
                  </a:moveTo>
                  <a:lnTo>
                    <a:pt x="71" y="0"/>
                  </a:lnTo>
                  <a:lnTo>
                    <a:pt x="54" y="0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37" y="8"/>
                  </a:lnTo>
                  <a:lnTo>
                    <a:pt x="25" y="12"/>
                  </a:lnTo>
                  <a:lnTo>
                    <a:pt x="21" y="8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2" y="54"/>
                  </a:lnTo>
                  <a:lnTo>
                    <a:pt x="21" y="45"/>
                  </a:lnTo>
                  <a:lnTo>
                    <a:pt x="42" y="54"/>
                  </a:lnTo>
                  <a:lnTo>
                    <a:pt x="54" y="78"/>
                  </a:lnTo>
                  <a:lnTo>
                    <a:pt x="67" y="95"/>
                  </a:lnTo>
                  <a:lnTo>
                    <a:pt x="96" y="112"/>
                  </a:lnTo>
                  <a:lnTo>
                    <a:pt x="114" y="126"/>
                  </a:lnTo>
                  <a:lnTo>
                    <a:pt x="106" y="154"/>
                  </a:lnTo>
                  <a:lnTo>
                    <a:pt x="133" y="133"/>
                  </a:lnTo>
                  <a:lnTo>
                    <a:pt x="133" y="120"/>
                  </a:lnTo>
                  <a:lnTo>
                    <a:pt x="146" y="124"/>
                  </a:lnTo>
                  <a:lnTo>
                    <a:pt x="154" y="124"/>
                  </a:lnTo>
                  <a:lnTo>
                    <a:pt x="133" y="104"/>
                  </a:lnTo>
                  <a:lnTo>
                    <a:pt x="117" y="91"/>
                  </a:lnTo>
                  <a:lnTo>
                    <a:pt x="104" y="87"/>
                  </a:lnTo>
                  <a:lnTo>
                    <a:pt x="87" y="58"/>
                  </a:lnTo>
                  <a:lnTo>
                    <a:pt x="79" y="41"/>
                  </a:lnTo>
                  <a:lnTo>
                    <a:pt x="83" y="25"/>
                  </a:lnTo>
                  <a:lnTo>
                    <a:pt x="87" y="25"/>
                  </a:lnTo>
                  <a:lnTo>
                    <a:pt x="87" y="16"/>
                  </a:lnTo>
                  <a:lnTo>
                    <a:pt x="87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8" name="Freeform 344"/>
            <p:cNvSpPr>
              <a:spLocks/>
            </p:cNvSpPr>
            <p:nvPr/>
          </p:nvSpPr>
          <p:spPr bwMode="auto">
            <a:xfrm>
              <a:off x="4691063" y="3040063"/>
              <a:ext cx="200025" cy="292100"/>
            </a:xfrm>
            <a:custGeom>
              <a:avLst/>
              <a:gdLst>
                <a:gd name="T0" fmla="*/ 2147483647 w 10045"/>
                <a:gd name="T1" fmla="*/ 2147483647 h 10019"/>
                <a:gd name="T2" fmla="*/ 2147483647 w 10045"/>
                <a:gd name="T3" fmla="*/ 2147483647 h 10019"/>
                <a:gd name="T4" fmla="*/ 2147483647 w 10045"/>
                <a:gd name="T5" fmla="*/ 2147483647 h 10019"/>
                <a:gd name="T6" fmla="*/ 2147483647 w 10045"/>
                <a:gd name="T7" fmla="*/ 2147483647 h 10019"/>
                <a:gd name="T8" fmla="*/ 2147483647 w 10045"/>
                <a:gd name="T9" fmla="*/ 2147483647 h 10019"/>
                <a:gd name="T10" fmla="*/ 2147483647 w 10045"/>
                <a:gd name="T11" fmla="*/ 2147483647 h 10019"/>
                <a:gd name="T12" fmla="*/ 2147483647 w 10045"/>
                <a:gd name="T13" fmla="*/ 2147483647 h 10019"/>
                <a:gd name="T14" fmla="*/ 2147483647 w 10045"/>
                <a:gd name="T15" fmla="*/ 2147483647 h 10019"/>
                <a:gd name="T16" fmla="*/ 2147483647 w 10045"/>
                <a:gd name="T17" fmla="*/ 2147483647 h 10019"/>
                <a:gd name="T18" fmla="*/ 0 w 10045"/>
                <a:gd name="T19" fmla="*/ 2147483647 h 10019"/>
                <a:gd name="T20" fmla="*/ 2147483647 w 10045"/>
                <a:gd name="T21" fmla="*/ 2147483647 h 10019"/>
                <a:gd name="T22" fmla="*/ 2147483647 w 10045"/>
                <a:gd name="T23" fmla="*/ 2147483647 h 10019"/>
                <a:gd name="T24" fmla="*/ 2147483647 w 10045"/>
                <a:gd name="T25" fmla="*/ 2147483647 h 10019"/>
                <a:gd name="T26" fmla="*/ 2147483647 w 10045"/>
                <a:gd name="T27" fmla="*/ 2147483647 h 10019"/>
                <a:gd name="T28" fmla="*/ 2147483647 w 10045"/>
                <a:gd name="T29" fmla="*/ 2147483647 h 10019"/>
                <a:gd name="T30" fmla="*/ 2147483647 w 10045"/>
                <a:gd name="T31" fmla="*/ 2147483647 h 10019"/>
                <a:gd name="T32" fmla="*/ 2147483647 w 10045"/>
                <a:gd name="T33" fmla="*/ 2147483647 h 10019"/>
                <a:gd name="T34" fmla="*/ 2147483647 w 10045"/>
                <a:gd name="T35" fmla="*/ 2147483647 h 10019"/>
                <a:gd name="T36" fmla="*/ 2147483647 w 10045"/>
                <a:gd name="T37" fmla="*/ 2147483647 h 10019"/>
                <a:gd name="T38" fmla="*/ 2147483647 w 10045"/>
                <a:gd name="T39" fmla="*/ 2147483647 h 10019"/>
                <a:gd name="T40" fmla="*/ 2147483647 w 10045"/>
                <a:gd name="T41" fmla="*/ 2147483647 h 10019"/>
                <a:gd name="T42" fmla="*/ 2147483647 w 10045"/>
                <a:gd name="T43" fmla="*/ 2147483647 h 10019"/>
                <a:gd name="T44" fmla="*/ 2147483647 w 10045"/>
                <a:gd name="T45" fmla="*/ 2147483647 h 10019"/>
                <a:gd name="T46" fmla="*/ 2147483647 w 10045"/>
                <a:gd name="T47" fmla="*/ 2147483647 h 10019"/>
                <a:gd name="T48" fmla="*/ 2147483647 w 10045"/>
                <a:gd name="T49" fmla="*/ 2147483647 h 10019"/>
                <a:gd name="T50" fmla="*/ 2147483647 w 10045"/>
                <a:gd name="T51" fmla="*/ 2147483647 h 10019"/>
                <a:gd name="T52" fmla="*/ 2147483647 w 10045"/>
                <a:gd name="T53" fmla="*/ 2147483647 h 10019"/>
                <a:gd name="T54" fmla="*/ 2147483647 w 10045"/>
                <a:gd name="T55" fmla="*/ 2147483647 h 10019"/>
                <a:gd name="T56" fmla="*/ 2147483647 w 10045"/>
                <a:gd name="T57" fmla="*/ 2147483647 h 10019"/>
                <a:gd name="T58" fmla="*/ 2147483647 w 10045"/>
                <a:gd name="T59" fmla="*/ 2147483647 h 10019"/>
                <a:gd name="T60" fmla="*/ 2147483647 w 10045"/>
                <a:gd name="T61" fmla="*/ 2147483647 h 10019"/>
                <a:gd name="T62" fmla="*/ 2147483647 w 10045"/>
                <a:gd name="T63" fmla="*/ 2147483647 h 10019"/>
                <a:gd name="T64" fmla="*/ 2147483647 w 10045"/>
                <a:gd name="T65" fmla="*/ 2147483647 h 10019"/>
                <a:gd name="T66" fmla="*/ 2147483647 w 10045"/>
                <a:gd name="T67" fmla="*/ 2147483647 h 10019"/>
                <a:gd name="T68" fmla="*/ 2147483647 w 10045"/>
                <a:gd name="T69" fmla="*/ 2147483647 h 10019"/>
                <a:gd name="T70" fmla="*/ 2147483647 w 10045"/>
                <a:gd name="T71" fmla="*/ 2147483647 h 10019"/>
                <a:gd name="T72" fmla="*/ 2147483647 w 10045"/>
                <a:gd name="T73" fmla="*/ 2147483647 h 10019"/>
                <a:gd name="T74" fmla="*/ 2147483647 w 10045"/>
                <a:gd name="T75" fmla="*/ 2147483647 h 10019"/>
                <a:gd name="T76" fmla="*/ 2147483647 w 10045"/>
                <a:gd name="T77" fmla="*/ 2147483647 h 10019"/>
                <a:gd name="T78" fmla="*/ 2147483647 w 10045"/>
                <a:gd name="T79" fmla="*/ 2147483647 h 10019"/>
                <a:gd name="T80" fmla="*/ 2147483647 w 10045"/>
                <a:gd name="T81" fmla="*/ 2147483647 h 10019"/>
                <a:gd name="T82" fmla="*/ 2147483647 w 10045"/>
                <a:gd name="T83" fmla="*/ 2147483647 h 10019"/>
                <a:gd name="T84" fmla="*/ 2147483647 w 10045"/>
                <a:gd name="T85" fmla="*/ 2147483647 h 10019"/>
                <a:gd name="T86" fmla="*/ 2147483647 w 10045"/>
                <a:gd name="T87" fmla="*/ 2147483647 h 10019"/>
                <a:gd name="T88" fmla="*/ 2147483647 w 10045"/>
                <a:gd name="T89" fmla="*/ 2147483647 h 10019"/>
                <a:gd name="T90" fmla="*/ 2147483647 w 10045"/>
                <a:gd name="T91" fmla="*/ 2147483647 h 10019"/>
                <a:gd name="T92" fmla="*/ 2147483647 w 10045"/>
                <a:gd name="T93" fmla="*/ 2147483647 h 10019"/>
                <a:gd name="T94" fmla="*/ 2147483647 w 10045"/>
                <a:gd name="T95" fmla="*/ 2147483647 h 10019"/>
                <a:gd name="T96" fmla="*/ 2147483647 w 10045"/>
                <a:gd name="T97" fmla="*/ 2147483647 h 10019"/>
                <a:gd name="T98" fmla="*/ 2147483647 w 10045"/>
                <a:gd name="T99" fmla="*/ 2147483647 h 10019"/>
                <a:gd name="T100" fmla="*/ 2147483647 w 10045"/>
                <a:gd name="T101" fmla="*/ 2147483647 h 10019"/>
                <a:gd name="T102" fmla="*/ 2147483647 w 10045"/>
                <a:gd name="T103" fmla="*/ 0 h 10019"/>
                <a:gd name="T104" fmla="*/ 2147483647 w 10045"/>
                <a:gd name="T105" fmla="*/ 2147483647 h 10019"/>
                <a:gd name="T106" fmla="*/ 2147483647 w 10045"/>
                <a:gd name="T107" fmla="*/ 2147483647 h 10019"/>
                <a:gd name="T108" fmla="*/ 2147483647 w 10045"/>
                <a:gd name="T109" fmla="*/ 2147483647 h 10019"/>
                <a:gd name="T110" fmla="*/ 2147483647 w 10045"/>
                <a:gd name="T111" fmla="*/ 2147483647 h 10019"/>
                <a:gd name="T112" fmla="*/ 2147483647 w 10045"/>
                <a:gd name="T113" fmla="*/ 2147483647 h 10019"/>
                <a:gd name="T114" fmla="*/ 2147483647 w 10045"/>
                <a:gd name="T115" fmla="*/ 2147483647 h 10019"/>
                <a:gd name="T116" fmla="*/ 2147483647 w 10045"/>
                <a:gd name="T117" fmla="*/ 2147483647 h 10019"/>
                <a:gd name="T118" fmla="*/ 2147483647 w 10045"/>
                <a:gd name="T119" fmla="*/ 2147483647 h 100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045" h="10019">
                  <a:moveTo>
                    <a:pt x="1724" y="2609"/>
                  </a:moveTo>
                  <a:lnTo>
                    <a:pt x="1379" y="3132"/>
                  </a:lnTo>
                  <a:lnTo>
                    <a:pt x="1379" y="3915"/>
                  </a:lnTo>
                  <a:lnTo>
                    <a:pt x="690" y="4436"/>
                  </a:lnTo>
                  <a:lnTo>
                    <a:pt x="690" y="5219"/>
                  </a:lnTo>
                  <a:lnTo>
                    <a:pt x="345" y="5741"/>
                  </a:lnTo>
                  <a:lnTo>
                    <a:pt x="690" y="6263"/>
                  </a:lnTo>
                  <a:lnTo>
                    <a:pt x="345" y="6786"/>
                  </a:lnTo>
                  <a:lnTo>
                    <a:pt x="0" y="7306"/>
                  </a:lnTo>
                  <a:lnTo>
                    <a:pt x="1034" y="7568"/>
                  </a:lnTo>
                  <a:lnTo>
                    <a:pt x="1724" y="7829"/>
                  </a:lnTo>
                  <a:cubicBezTo>
                    <a:pt x="2069" y="7916"/>
                    <a:pt x="2675" y="8005"/>
                    <a:pt x="2759" y="8090"/>
                  </a:cubicBezTo>
                  <a:cubicBezTo>
                    <a:pt x="2843" y="8175"/>
                    <a:pt x="2382" y="8117"/>
                    <a:pt x="2230" y="8339"/>
                  </a:cubicBezTo>
                  <a:cubicBezTo>
                    <a:pt x="2078" y="8560"/>
                    <a:pt x="1874" y="9189"/>
                    <a:pt x="1848" y="9422"/>
                  </a:cubicBezTo>
                  <a:cubicBezTo>
                    <a:pt x="1822" y="9656"/>
                    <a:pt x="1806" y="9700"/>
                    <a:pt x="2073" y="9738"/>
                  </a:cubicBezTo>
                  <a:cubicBezTo>
                    <a:pt x="2340" y="9777"/>
                    <a:pt x="3104" y="9626"/>
                    <a:pt x="3448" y="9656"/>
                  </a:cubicBezTo>
                  <a:cubicBezTo>
                    <a:pt x="3792" y="9686"/>
                    <a:pt x="3969" y="9858"/>
                    <a:pt x="4138" y="9917"/>
                  </a:cubicBezTo>
                  <a:cubicBezTo>
                    <a:pt x="4307" y="9976"/>
                    <a:pt x="4368" y="9999"/>
                    <a:pt x="4463" y="10013"/>
                  </a:cubicBezTo>
                  <a:cubicBezTo>
                    <a:pt x="4558" y="10027"/>
                    <a:pt x="4532" y="10015"/>
                    <a:pt x="4708" y="9999"/>
                  </a:cubicBezTo>
                  <a:cubicBezTo>
                    <a:pt x="4884" y="9983"/>
                    <a:pt x="5267" y="9931"/>
                    <a:pt x="5517" y="9917"/>
                  </a:cubicBezTo>
                  <a:cubicBezTo>
                    <a:pt x="5767" y="9903"/>
                    <a:pt x="5977" y="9917"/>
                    <a:pt x="6207" y="9917"/>
                  </a:cubicBezTo>
                  <a:cubicBezTo>
                    <a:pt x="6667" y="9830"/>
                    <a:pt x="7228" y="9704"/>
                    <a:pt x="7586" y="9656"/>
                  </a:cubicBezTo>
                  <a:cubicBezTo>
                    <a:pt x="7944" y="9608"/>
                    <a:pt x="8185" y="9677"/>
                    <a:pt x="8353" y="9629"/>
                  </a:cubicBezTo>
                  <a:cubicBezTo>
                    <a:pt x="8521" y="9581"/>
                    <a:pt x="8604" y="9494"/>
                    <a:pt x="8597" y="9368"/>
                  </a:cubicBezTo>
                  <a:cubicBezTo>
                    <a:pt x="8590" y="9242"/>
                    <a:pt x="8278" y="8989"/>
                    <a:pt x="8312" y="8872"/>
                  </a:cubicBezTo>
                  <a:cubicBezTo>
                    <a:pt x="8346" y="8755"/>
                    <a:pt x="8653" y="8734"/>
                    <a:pt x="8802" y="8668"/>
                  </a:cubicBezTo>
                  <a:cubicBezTo>
                    <a:pt x="8951" y="8602"/>
                    <a:pt x="9106" y="8518"/>
                    <a:pt x="9207" y="8474"/>
                  </a:cubicBezTo>
                  <a:cubicBezTo>
                    <a:pt x="9308" y="8430"/>
                    <a:pt x="9462" y="8479"/>
                    <a:pt x="9408" y="8406"/>
                  </a:cubicBezTo>
                  <a:cubicBezTo>
                    <a:pt x="9354" y="8333"/>
                    <a:pt x="9101" y="8223"/>
                    <a:pt x="8882" y="8035"/>
                  </a:cubicBezTo>
                  <a:cubicBezTo>
                    <a:pt x="8663" y="7847"/>
                    <a:pt x="8352" y="7492"/>
                    <a:pt x="8092" y="7279"/>
                  </a:cubicBezTo>
                  <a:cubicBezTo>
                    <a:pt x="7832" y="7066"/>
                    <a:pt x="7487" y="6889"/>
                    <a:pt x="7321" y="6759"/>
                  </a:cubicBezTo>
                  <a:cubicBezTo>
                    <a:pt x="7155" y="6629"/>
                    <a:pt x="7054" y="6580"/>
                    <a:pt x="7098" y="6497"/>
                  </a:cubicBezTo>
                  <a:cubicBezTo>
                    <a:pt x="7142" y="6414"/>
                    <a:pt x="7390" y="6345"/>
                    <a:pt x="7586" y="6263"/>
                  </a:cubicBezTo>
                  <a:cubicBezTo>
                    <a:pt x="7782" y="6181"/>
                    <a:pt x="8026" y="6082"/>
                    <a:pt x="8276" y="6002"/>
                  </a:cubicBezTo>
                  <a:cubicBezTo>
                    <a:pt x="8526" y="5922"/>
                    <a:pt x="8900" y="5853"/>
                    <a:pt x="9086" y="5782"/>
                  </a:cubicBezTo>
                  <a:cubicBezTo>
                    <a:pt x="9272" y="5711"/>
                    <a:pt x="9238" y="5584"/>
                    <a:pt x="9390" y="5577"/>
                  </a:cubicBezTo>
                  <a:cubicBezTo>
                    <a:pt x="9542" y="5570"/>
                    <a:pt x="9898" y="5757"/>
                    <a:pt x="10000" y="5741"/>
                  </a:cubicBezTo>
                  <a:cubicBezTo>
                    <a:pt x="10102" y="5725"/>
                    <a:pt x="10000" y="5568"/>
                    <a:pt x="10000" y="5481"/>
                  </a:cubicBezTo>
                  <a:lnTo>
                    <a:pt x="10000" y="4697"/>
                  </a:lnTo>
                  <a:cubicBezTo>
                    <a:pt x="9655" y="4697"/>
                    <a:pt x="9655" y="3654"/>
                    <a:pt x="9655" y="3654"/>
                  </a:cubicBezTo>
                  <a:lnTo>
                    <a:pt x="9655" y="2871"/>
                  </a:lnTo>
                  <a:lnTo>
                    <a:pt x="9655" y="2609"/>
                  </a:lnTo>
                  <a:lnTo>
                    <a:pt x="9310" y="1827"/>
                  </a:lnTo>
                  <a:lnTo>
                    <a:pt x="9310" y="1305"/>
                  </a:lnTo>
                  <a:lnTo>
                    <a:pt x="7931" y="783"/>
                  </a:lnTo>
                  <a:lnTo>
                    <a:pt x="6552" y="1305"/>
                  </a:lnTo>
                  <a:cubicBezTo>
                    <a:pt x="6552" y="1305"/>
                    <a:pt x="6207" y="1305"/>
                    <a:pt x="5862" y="1044"/>
                  </a:cubicBezTo>
                  <a:lnTo>
                    <a:pt x="5862" y="522"/>
                  </a:lnTo>
                  <a:lnTo>
                    <a:pt x="4828" y="261"/>
                  </a:lnTo>
                  <a:lnTo>
                    <a:pt x="4138" y="0"/>
                  </a:lnTo>
                  <a:lnTo>
                    <a:pt x="3793" y="261"/>
                  </a:lnTo>
                  <a:lnTo>
                    <a:pt x="3448" y="1305"/>
                  </a:lnTo>
                  <a:lnTo>
                    <a:pt x="3103" y="1827"/>
                  </a:lnTo>
                  <a:lnTo>
                    <a:pt x="2414" y="1827"/>
                  </a:lnTo>
                  <a:lnTo>
                    <a:pt x="1724" y="1827"/>
                  </a:lnTo>
                  <a:lnTo>
                    <a:pt x="1724" y="2088"/>
                  </a:lnTo>
                  <a:lnTo>
                    <a:pt x="1724" y="2609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9" name="Freeform 345"/>
            <p:cNvSpPr>
              <a:spLocks/>
            </p:cNvSpPr>
            <p:nvPr/>
          </p:nvSpPr>
          <p:spPr bwMode="auto">
            <a:xfrm>
              <a:off x="4665663" y="3100388"/>
              <a:ext cx="76200" cy="101600"/>
            </a:xfrm>
            <a:custGeom>
              <a:avLst/>
              <a:gdLst>
                <a:gd name="T0" fmla="*/ 2147483647 w 66"/>
                <a:gd name="T1" fmla="*/ 2147483647 h 90"/>
                <a:gd name="T2" fmla="*/ 2147483647 w 66"/>
                <a:gd name="T3" fmla="*/ 2147483647 h 90"/>
                <a:gd name="T4" fmla="*/ 2147483647 w 66"/>
                <a:gd name="T5" fmla="*/ 2147483647 h 90"/>
                <a:gd name="T6" fmla="*/ 2147483647 w 66"/>
                <a:gd name="T7" fmla="*/ 2147483647 h 90"/>
                <a:gd name="T8" fmla="*/ 2147483647 w 66"/>
                <a:gd name="T9" fmla="*/ 2147483647 h 90"/>
                <a:gd name="T10" fmla="*/ 2147483647 w 66"/>
                <a:gd name="T11" fmla="*/ 2147483647 h 90"/>
                <a:gd name="T12" fmla="*/ 2147483647 w 66"/>
                <a:gd name="T13" fmla="*/ 2147483647 h 90"/>
                <a:gd name="T14" fmla="*/ 2147483647 w 66"/>
                <a:gd name="T15" fmla="*/ 2147483647 h 90"/>
                <a:gd name="T16" fmla="*/ 2147483647 w 66"/>
                <a:gd name="T17" fmla="*/ 2147483647 h 90"/>
                <a:gd name="T18" fmla="*/ 2147483647 w 66"/>
                <a:gd name="T19" fmla="*/ 2147483647 h 90"/>
                <a:gd name="T20" fmla="*/ 2147483647 w 66"/>
                <a:gd name="T21" fmla="*/ 0 h 90"/>
                <a:gd name="T22" fmla="*/ 2147483647 w 66"/>
                <a:gd name="T23" fmla="*/ 2147483647 h 90"/>
                <a:gd name="T24" fmla="*/ 2147483647 w 66"/>
                <a:gd name="T25" fmla="*/ 2147483647 h 90"/>
                <a:gd name="T26" fmla="*/ 2147483647 w 66"/>
                <a:gd name="T27" fmla="*/ 2147483647 h 90"/>
                <a:gd name="T28" fmla="*/ 2147483647 w 66"/>
                <a:gd name="T29" fmla="*/ 2147483647 h 90"/>
                <a:gd name="T30" fmla="*/ 2147483647 w 66"/>
                <a:gd name="T31" fmla="*/ 2147483647 h 90"/>
                <a:gd name="T32" fmla="*/ 0 w 66"/>
                <a:gd name="T33" fmla="*/ 2147483647 h 90"/>
                <a:gd name="T34" fmla="*/ 2147483647 w 66"/>
                <a:gd name="T35" fmla="*/ 2147483647 h 90"/>
                <a:gd name="T36" fmla="*/ 2147483647 w 66"/>
                <a:gd name="T37" fmla="*/ 2147483647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90">
                  <a:moveTo>
                    <a:pt x="18" y="72"/>
                  </a:moveTo>
                  <a:lnTo>
                    <a:pt x="30" y="78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8" y="78"/>
                  </a:lnTo>
                  <a:lnTo>
                    <a:pt x="48" y="60"/>
                  </a:lnTo>
                  <a:lnTo>
                    <a:pt x="60" y="48"/>
                  </a:lnTo>
                  <a:lnTo>
                    <a:pt x="60" y="30"/>
                  </a:lnTo>
                  <a:lnTo>
                    <a:pt x="66" y="18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36" y="30"/>
                  </a:lnTo>
                  <a:lnTo>
                    <a:pt x="24" y="18"/>
                  </a:lnTo>
                  <a:lnTo>
                    <a:pt x="12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2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70" name="Freeform 346"/>
            <p:cNvSpPr>
              <a:spLocks/>
            </p:cNvSpPr>
            <p:nvPr/>
          </p:nvSpPr>
          <p:spPr bwMode="auto">
            <a:xfrm rot="-633815">
              <a:off x="5046663" y="3533775"/>
              <a:ext cx="158750" cy="163513"/>
            </a:xfrm>
            <a:custGeom>
              <a:avLst/>
              <a:gdLst>
                <a:gd name="T0" fmla="*/ 2147483647 w 9874"/>
                <a:gd name="T1" fmla="*/ 2147483647 h 10000"/>
                <a:gd name="T2" fmla="*/ 2147483647 w 9874"/>
                <a:gd name="T3" fmla="*/ 2147483647 h 10000"/>
                <a:gd name="T4" fmla="*/ 2147483647 w 9874"/>
                <a:gd name="T5" fmla="*/ 2147483647 h 10000"/>
                <a:gd name="T6" fmla="*/ 2147483647 w 9874"/>
                <a:gd name="T7" fmla="*/ 0 h 10000"/>
                <a:gd name="T8" fmla="*/ 2147483647 w 9874"/>
                <a:gd name="T9" fmla="*/ 2147483647 h 10000"/>
                <a:gd name="T10" fmla="*/ 2147483647 w 9874"/>
                <a:gd name="T11" fmla="*/ 2147483647 h 10000"/>
                <a:gd name="T12" fmla="*/ 2147483647 w 9874"/>
                <a:gd name="T13" fmla="*/ 2147483647 h 10000"/>
                <a:gd name="T14" fmla="*/ 2147483647 w 9874"/>
                <a:gd name="T15" fmla="*/ 2147483647 h 10000"/>
                <a:gd name="T16" fmla="*/ 2147483647 w 9874"/>
                <a:gd name="T17" fmla="*/ 2147483647 h 10000"/>
                <a:gd name="T18" fmla="*/ 0 w 9874"/>
                <a:gd name="T19" fmla="*/ 2147483647 h 10000"/>
                <a:gd name="T20" fmla="*/ 2147483647 w 9874"/>
                <a:gd name="T21" fmla="*/ 2147483647 h 10000"/>
                <a:gd name="T22" fmla="*/ 2147483647 w 9874"/>
                <a:gd name="T23" fmla="*/ 2147483647 h 10000"/>
                <a:gd name="T24" fmla="*/ 2147483647 w 9874"/>
                <a:gd name="T25" fmla="*/ 2147483647 h 10000"/>
                <a:gd name="T26" fmla="*/ 2147483647 w 9874"/>
                <a:gd name="T27" fmla="*/ 2147483647 h 10000"/>
                <a:gd name="T28" fmla="*/ 2147483647 w 9874"/>
                <a:gd name="T29" fmla="*/ 2147483647 h 10000"/>
                <a:gd name="T30" fmla="*/ 2147483647 w 9874"/>
                <a:gd name="T31" fmla="*/ 2147483647 h 10000"/>
                <a:gd name="T32" fmla="*/ 2147483647 w 9874"/>
                <a:gd name="T33" fmla="*/ 2147483647 h 10000"/>
                <a:gd name="T34" fmla="*/ 2147483647 w 9874"/>
                <a:gd name="T35" fmla="*/ 2147483647 h 10000"/>
                <a:gd name="T36" fmla="*/ 2147483647 w 9874"/>
                <a:gd name="T37" fmla="*/ 2147483647 h 10000"/>
                <a:gd name="T38" fmla="*/ 2147483647 w 9874"/>
                <a:gd name="T39" fmla="*/ 2147483647 h 10000"/>
                <a:gd name="T40" fmla="*/ 2147483647 w 9874"/>
                <a:gd name="T41" fmla="*/ 2147483647 h 10000"/>
                <a:gd name="T42" fmla="*/ 2147483647 w 9874"/>
                <a:gd name="T43" fmla="*/ 2147483647 h 10000"/>
                <a:gd name="T44" fmla="*/ 2147483647 w 9874"/>
                <a:gd name="T45" fmla="*/ 2147483647 h 10000"/>
                <a:gd name="T46" fmla="*/ 2147483647 w 9874"/>
                <a:gd name="T47" fmla="*/ 2147483647 h 10000"/>
                <a:gd name="T48" fmla="*/ 2147483647 w 9874"/>
                <a:gd name="T49" fmla="*/ 2147483647 h 10000"/>
                <a:gd name="T50" fmla="*/ 2147483647 w 9874"/>
                <a:gd name="T51" fmla="*/ 2147483647 h 100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9874" h="10000">
                  <a:moveTo>
                    <a:pt x="9677" y="735"/>
                  </a:moveTo>
                  <a:lnTo>
                    <a:pt x="9874" y="489"/>
                  </a:lnTo>
                  <a:lnTo>
                    <a:pt x="9223" y="488"/>
                  </a:lnTo>
                  <a:lnTo>
                    <a:pt x="8813" y="0"/>
                  </a:lnTo>
                  <a:lnTo>
                    <a:pt x="5802" y="299"/>
                  </a:lnTo>
                  <a:lnTo>
                    <a:pt x="3889" y="1094"/>
                  </a:lnTo>
                  <a:lnTo>
                    <a:pt x="1667" y="1588"/>
                  </a:lnTo>
                  <a:lnTo>
                    <a:pt x="1667" y="2083"/>
                  </a:lnTo>
                  <a:lnTo>
                    <a:pt x="1111" y="3073"/>
                  </a:lnTo>
                  <a:lnTo>
                    <a:pt x="0" y="4062"/>
                  </a:lnTo>
                  <a:lnTo>
                    <a:pt x="1111" y="5547"/>
                  </a:lnTo>
                  <a:lnTo>
                    <a:pt x="3333" y="6042"/>
                  </a:lnTo>
                  <a:lnTo>
                    <a:pt x="2222" y="7031"/>
                  </a:lnTo>
                  <a:lnTo>
                    <a:pt x="2222" y="9010"/>
                  </a:lnTo>
                  <a:lnTo>
                    <a:pt x="4445" y="10000"/>
                  </a:lnTo>
                  <a:lnTo>
                    <a:pt x="5555" y="9010"/>
                  </a:lnTo>
                  <a:lnTo>
                    <a:pt x="5555" y="8021"/>
                  </a:lnTo>
                  <a:lnTo>
                    <a:pt x="7777" y="7031"/>
                  </a:lnTo>
                  <a:lnTo>
                    <a:pt x="5555" y="5052"/>
                  </a:lnTo>
                  <a:lnTo>
                    <a:pt x="5555" y="4062"/>
                  </a:lnTo>
                  <a:lnTo>
                    <a:pt x="4445" y="2578"/>
                  </a:lnTo>
                  <a:lnTo>
                    <a:pt x="7777" y="2083"/>
                  </a:lnTo>
                  <a:lnTo>
                    <a:pt x="9152" y="1778"/>
                  </a:lnTo>
                  <a:lnTo>
                    <a:pt x="9179" y="1136"/>
                  </a:lnTo>
                  <a:lnTo>
                    <a:pt x="9413" y="901"/>
                  </a:lnTo>
                  <a:lnTo>
                    <a:pt x="9677" y="73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71" name="Freeform 351"/>
            <p:cNvSpPr>
              <a:spLocks/>
            </p:cNvSpPr>
            <p:nvPr/>
          </p:nvSpPr>
          <p:spPr bwMode="auto">
            <a:xfrm>
              <a:off x="5037138" y="3279775"/>
              <a:ext cx="204787" cy="168275"/>
            </a:xfrm>
            <a:custGeom>
              <a:avLst/>
              <a:gdLst>
                <a:gd name="T0" fmla="*/ 2147483647 w 10000"/>
                <a:gd name="T1" fmla="*/ 2147483647 h 10000"/>
                <a:gd name="T2" fmla="*/ 2147483647 w 10000"/>
                <a:gd name="T3" fmla="*/ 2147483647 h 10000"/>
                <a:gd name="T4" fmla="*/ 2147483647 w 10000"/>
                <a:gd name="T5" fmla="*/ 2147483647 h 10000"/>
                <a:gd name="T6" fmla="*/ 2147483647 w 10000"/>
                <a:gd name="T7" fmla="*/ 0 h 10000"/>
                <a:gd name="T8" fmla="*/ 2147483647 w 10000"/>
                <a:gd name="T9" fmla="*/ 2147483647 h 10000"/>
                <a:gd name="T10" fmla="*/ 2147483647 w 10000"/>
                <a:gd name="T11" fmla="*/ 2147483647 h 10000"/>
                <a:gd name="T12" fmla="*/ 2147483647 w 10000"/>
                <a:gd name="T13" fmla="*/ 2147483647 h 10000"/>
                <a:gd name="T14" fmla="*/ 2147483647 w 10000"/>
                <a:gd name="T15" fmla="*/ 2147483647 h 10000"/>
                <a:gd name="T16" fmla="*/ 2147483647 w 10000"/>
                <a:gd name="T17" fmla="*/ 2147483647 h 10000"/>
                <a:gd name="T18" fmla="*/ 2147483647 w 10000"/>
                <a:gd name="T19" fmla="*/ 2147483647 h 10000"/>
                <a:gd name="T20" fmla="*/ 2147483647 w 10000"/>
                <a:gd name="T21" fmla="*/ 2147483647 h 10000"/>
                <a:gd name="T22" fmla="*/ 2147483647 w 10000"/>
                <a:gd name="T23" fmla="*/ 2147483647 h 10000"/>
                <a:gd name="T24" fmla="*/ 2147483647 w 10000"/>
                <a:gd name="T25" fmla="*/ 2147483647 h 10000"/>
                <a:gd name="T26" fmla="*/ 2147483647 w 10000"/>
                <a:gd name="T27" fmla="*/ 2147483647 h 10000"/>
                <a:gd name="T28" fmla="*/ 2147483647 w 10000"/>
                <a:gd name="T29" fmla="*/ 2147483647 h 10000"/>
                <a:gd name="T30" fmla="*/ 2147483647 w 10000"/>
                <a:gd name="T31" fmla="*/ 2147483647 h 10000"/>
                <a:gd name="T32" fmla="*/ 2147483647 w 10000"/>
                <a:gd name="T33" fmla="*/ 2147483647 h 10000"/>
                <a:gd name="T34" fmla="*/ 2147483647 w 10000"/>
                <a:gd name="T35" fmla="*/ 2147483647 h 10000"/>
                <a:gd name="T36" fmla="*/ 2147483647 w 10000"/>
                <a:gd name="T37" fmla="*/ 2147483647 h 10000"/>
                <a:gd name="T38" fmla="*/ 2147483647 w 10000"/>
                <a:gd name="T39" fmla="*/ 2147483647 h 10000"/>
                <a:gd name="T40" fmla="*/ 2147483647 w 10000"/>
                <a:gd name="T41" fmla="*/ 2147483647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000" h="10000">
                  <a:moveTo>
                    <a:pt x="8952" y="4746"/>
                  </a:moveTo>
                  <a:cubicBezTo>
                    <a:pt x="8952" y="4746"/>
                    <a:pt x="9789" y="4438"/>
                    <a:pt x="9789" y="4036"/>
                  </a:cubicBezTo>
                  <a:cubicBezTo>
                    <a:pt x="10125" y="3229"/>
                    <a:pt x="10054" y="3000"/>
                    <a:pt x="9628" y="2328"/>
                  </a:cubicBezTo>
                  <a:cubicBezTo>
                    <a:pt x="9201" y="1655"/>
                    <a:pt x="8028" y="776"/>
                    <a:pt x="7229" y="0"/>
                  </a:cubicBezTo>
                  <a:cubicBezTo>
                    <a:pt x="6677" y="239"/>
                    <a:pt x="6358" y="529"/>
                    <a:pt x="5576" y="715"/>
                  </a:cubicBezTo>
                  <a:cubicBezTo>
                    <a:pt x="4794" y="901"/>
                    <a:pt x="3551" y="983"/>
                    <a:pt x="2539" y="1118"/>
                  </a:cubicBezTo>
                  <a:lnTo>
                    <a:pt x="2201" y="715"/>
                  </a:lnTo>
                  <a:lnTo>
                    <a:pt x="1188" y="2730"/>
                  </a:lnTo>
                  <a:cubicBezTo>
                    <a:pt x="963" y="3268"/>
                    <a:pt x="631" y="4031"/>
                    <a:pt x="513" y="4343"/>
                  </a:cubicBezTo>
                  <a:cubicBezTo>
                    <a:pt x="396" y="4654"/>
                    <a:pt x="496" y="4524"/>
                    <a:pt x="482" y="4603"/>
                  </a:cubicBezTo>
                  <a:cubicBezTo>
                    <a:pt x="467" y="4681"/>
                    <a:pt x="503" y="4723"/>
                    <a:pt x="422" y="4817"/>
                  </a:cubicBezTo>
                  <a:cubicBezTo>
                    <a:pt x="342" y="4911"/>
                    <a:pt x="-28" y="5153"/>
                    <a:pt x="2" y="5165"/>
                  </a:cubicBezTo>
                  <a:cubicBezTo>
                    <a:pt x="871" y="6361"/>
                    <a:pt x="1309" y="7628"/>
                    <a:pt x="1789" y="8230"/>
                  </a:cubicBezTo>
                  <a:cubicBezTo>
                    <a:pt x="2266" y="8832"/>
                    <a:pt x="2645" y="8558"/>
                    <a:pt x="2875" y="8776"/>
                  </a:cubicBezTo>
                  <a:cubicBezTo>
                    <a:pt x="3105" y="8994"/>
                    <a:pt x="2722" y="9336"/>
                    <a:pt x="3174" y="9539"/>
                  </a:cubicBezTo>
                  <a:cubicBezTo>
                    <a:pt x="3626" y="9742"/>
                    <a:pt x="4682" y="10053"/>
                    <a:pt x="5588" y="9993"/>
                  </a:cubicBezTo>
                  <a:cubicBezTo>
                    <a:pt x="6494" y="9933"/>
                    <a:pt x="8055" y="9717"/>
                    <a:pt x="8615" y="9179"/>
                  </a:cubicBezTo>
                  <a:cubicBezTo>
                    <a:pt x="9175" y="8641"/>
                    <a:pt x="8840" y="7567"/>
                    <a:pt x="8952" y="6761"/>
                  </a:cubicBezTo>
                  <a:lnTo>
                    <a:pt x="9628" y="6358"/>
                  </a:lnTo>
                  <a:cubicBezTo>
                    <a:pt x="9591" y="6168"/>
                    <a:pt x="9555" y="5977"/>
                    <a:pt x="9518" y="5787"/>
                  </a:cubicBezTo>
                  <a:cubicBezTo>
                    <a:pt x="9629" y="5384"/>
                    <a:pt x="8840" y="5149"/>
                    <a:pt x="8952" y="4746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72" name="Freeform 353"/>
            <p:cNvSpPr>
              <a:spLocks/>
            </p:cNvSpPr>
            <p:nvPr/>
          </p:nvSpPr>
          <p:spPr bwMode="auto">
            <a:xfrm>
              <a:off x="4830763" y="3201988"/>
              <a:ext cx="158750" cy="82550"/>
            </a:xfrm>
            <a:custGeom>
              <a:avLst/>
              <a:gdLst>
                <a:gd name="T0" fmla="*/ 2147483647 w 10569"/>
                <a:gd name="T1" fmla="*/ 2147483647 h 10092"/>
                <a:gd name="T2" fmla="*/ 2147483647 w 10569"/>
                <a:gd name="T3" fmla="*/ 2147483647 h 10092"/>
                <a:gd name="T4" fmla="*/ 2147483647 w 10569"/>
                <a:gd name="T5" fmla="*/ 2147483647 h 10092"/>
                <a:gd name="T6" fmla="*/ 2147483647 w 10569"/>
                <a:gd name="T7" fmla="*/ 0 h 10092"/>
                <a:gd name="T8" fmla="*/ 2147483647 w 10569"/>
                <a:gd name="T9" fmla="*/ 2147483647 h 10092"/>
                <a:gd name="T10" fmla="*/ 2147483647 w 10569"/>
                <a:gd name="T11" fmla="*/ 0 h 10092"/>
                <a:gd name="T12" fmla="*/ 2147483647 w 10569"/>
                <a:gd name="T13" fmla="*/ 2147483647 h 10092"/>
                <a:gd name="T14" fmla="*/ 2147483647 w 10569"/>
                <a:gd name="T15" fmla="*/ 2147483647 h 10092"/>
                <a:gd name="T16" fmla="*/ 2147483647 w 10569"/>
                <a:gd name="T17" fmla="*/ 2147483647 h 10092"/>
                <a:gd name="T18" fmla="*/ 2147483647 w 10569"/>
                <a:gd name="T19" fmla="*/ 2147483647 h 10092"/>
                <a:gd name="T20" fmla="*/ 2147483647 w 10569"/>
                <a:gd name="T21" fmla="*/ 2147483647 h 10092"/>
                <a:gd name="T22" fmla="*/ 2147483647 w 10569"/>
                <a:gd name="T23" fmla="*/ 2147483647 h 10092"/>
                <a:gd name="T24" fmla="*/ 2147483647 w 10569"/>
                <a:gd name="T25" fmla="*/ 2147483647 h 10092"/>
                <a:gd name="T26" fmla="*/ 2147483647 w 10569"/>
                <a:gd name="T27" fmla="*/ 2147483647 h 10092"/>
                <a:gd name="T28" fmla="*/ 2147483647 w 10569"/>
                <a:gd name="T29" fmla="*/ 2147483647 h 10092"/>
                <a:gd name="T30" fmla="*/ 2147483647 w 10569"/>
                <a:gd name="T31" fmla="*/ 2147483647 h 10092"/>
                <a:gd name="T32" fmla="*/ 2147483647 w 10569"/>
                <a:gd name="T33" fmla="*/ 2147483647 h 10092"/>
                <a:gd name="T34" fmla="*/ 2147483647 w 10569"/>
                <a:gd name="T35" fmla="*/ 2147483647 h 10092"/>
                <a:gd name="T36" fmla="*/ 2147483647 w 10569"/>
                <a:gd name="T37" fmla="*/ 2147483647 h 10092"/>
                <a:gd name="T38" fmla="*/ 2147483647 w 10569"/>
                <a:gd name="T39" fmla="*/ 2147483647 h 10092"/>
                <a:gd name="T40" fmla="*/ 2147483647 w 10569"/>
                <a:gd name="T41" fmla="*/ 2147483647 h 10092"/>
                <a:gd name="T42" fmla="*/ 2147483647 w 10569"/>
                <a:gd name="T43" fmla="*/ 2147483647 h 10092"/>
                <a:gd name="T44" fmla="*/ 2147483647 w 10569"/>
                <a:gd name="T45" fmla="*/ 2147483647 h 100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569" h="10092">
                  <a:moveTo>
                    <a:pt x="10569" y="5925"/>
                  </a:moveTo>
                  <a:cubicBezTo>
                    <a:pt x="10249" y="5077"/>
                    <a:pt x="8682" y="4197"/>
                    <a:pt x="7738" y="3333"/>
                  </a:cubicBezTo>
                  <a:lnTo>
                    <a:pt x="5920" y="1667"/>
                  </a:lnTo>
                  <a:lnTo>
                    <a:pt x="4102" y="0"/>
                  </a:lnTo>
                  <a:lnTo>
                    <a:pt x="4102" y="833"/>
                  </a:lnTo>
                  <a:lnTo>
                    <a:pt x="3193" y="0"/>
                  </a:lnTo>
                  <a:lnTo>
                    <a:pt x="2738" y="833"/>
                  </a:lnTo>
                  <a:lnTo>
                    <a:pt x="1829" y="1667"/>
                  </a:lnTo>
                  <a:lnTo>
                    <a:pt x="920" y="2500"/>
                  </a:lnTo>
                  <a:cubicBezTo>
                    <a:pt x="617" y="2778"/>
                    <a:pt x="87" y="3007"/>
                    <a:pt x="11" y="3333"/>
                  </a:cubicBezTo>
                  <a:cubicBezTo>
                    <a:pt x="-65" y="3659"/>
                    <a:pt x="248" y="4018"/>
                    <a:pt x="466" y="4459"/>
                  </a:cubicBezTo>
                  <a:cubicBezTo>
                    <a:pt x="684" y="4900"/>
                    <a:pt x="1019" y="5333"/>
                    <a:pt x="1322" y="5979"/>
                  </a:cubicBezTo>
                  <a:cubicBezTo>
                    <a:pt x="1625" y="6625"/>
                    <a:pt x="2048" y="7802"/>
                    <a:pt x="2284" y="8333"/>
                  </a:cubicBezTo>
                  <a:cubicBezTo>
                    <a:pt x="2520" y="8864"/>
                    <a:pt x="2583" y="8874"/>
                    <a:pt x="2738" y="9167"/>
                  </a:cubicBezTo>
                  <a:cubicBezTo>
                    <a:pt x="2893" y="9460"/>
                    <a:pt x="3217" y="10092"/>
                    <a:pt x="3217" y="10092"/>
                  </a:cubicBezTo>
                  <a:cubicBezTo>
                    <a:pt x="4581" y="10092"/>
                    <a:pt x="4900" y="9994"/>
                    <a:pt x="4900" y="9994"/>
                  </a:cubicBezTo>
                  <a:cubicBezTo>
                    <a:pt x="4785" y="9440"/>
                    <a:pt x="5654" y="9714"/>
                    <a:pt x="5539" y="9160"/>
                  </a:cubicBezTo>
                  <a:cubicBezTo>
                    <a:pt x="5853" y="9260"/>
                    <a:pt x="6250" y="9364"/>
                    <a:pt x="6402" y="9410"/>
                  </a:cubicBezTo>
                  <a:cubicBezTo>
                    <a:pt x="6554" y="9456"/>
                    <a:pt x="6377" y="9434"/>
                    <a:pt x="6453" y="9434"/>
                  </a:cubicBezTo>
                  <a:cubicBezTo>
                    <a:pt x="6529" y="9434"/>
                    <a:pt x="6505" y="9504"/>
                    <a:pt x="6723" y="9605"/>
                  </a:cubicBezTo>
                  <a:cubicBezTo>
                    <a:pt x="6941" y="9707"/>
                    <a:pt x="7421" y="10085"/>
                    <a:pt x="7759" y="10043"/>
                  </a:cubicBezTo>
                  <a:cubicBezTo>
                    <a:pt x="8097" y="10001"/>
                    <a:pt x="8436" y="9626"/>
                    <a:pt x="8753" y="9355"/>
                  </a:cubicBezTo>
                  <a:cubicBezTo>
                    <a:pt x="9070" y="9084"/>
                    <a:pt x="8347" y="9964"/>
                    <a:pt x="10391" y="9757"/>
                  </a:cubicBezTo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73" name="Freeform 354"/>
            <p:cNvSpPr>
              <a:spLocks/>
            </p:cNvSpPr>
            <p:nvPr/>
          </p:nvSpPr>
          <p:spPr bwMode="auto">
            <a:xfrm>
              <a:off x="4943475" y="3287713"/>
              <a:ext cx="138113" cy="95250"/>
            </a:xfrm>
            <a:custGeom>
              <a:avLst/>
              <a:gdLst>
                <a:gd name="T0" fmla="*/ 2147483647 w 9980"/>
                <a:gd name="T1" fmla="*/ 0 h 10000"/>
                <a:gd name="T2" fmla="*/ 2147483647 w 9980"/>
                <a:gd name="T3" fmla="*/ 2147483647 h 10000"/>
                <a:gd name="T4" fmla="*/ 2147483647 w 9980"/>
                <a:gd name="T5" fmla="*/ 2147483647 h 10000"/>
                <a:gd name="T6" fmla="*/ 2147483647 w 9980"/>
                <a:gd name="T7" fmla="*/ 2147483647 h 10000"/>
                <a:gd name="T8" fmla="*/ 2147483647 w 9980"/>
                <a:gd name="T9" fmla="*/ 2147483647 h 10000"/>
                <a:gd name="T10" fmla="*/ 2147483647 w 9980"/>
                <a:gd name="T11" fmla="*/ 2147483647 h 10000"/>
                <a:gd name="T12" fmla="*/ 2147483647 w 9980"/>
                <a:gd name="T13" fmla="*/ 2147483647 h 10000"/>
                <a:gd name="T14" fmla="*/ 2147483647 w 9980"/>
                <a:gd name="T15" fmla="*/ 2147483647 h 10000"/>
                <a:gd name="T16" fmla="*/ 2147483647 w 9980"/>
                <a:gd name="T17" fmla="*/ 2147483647 h 10000"/>
                <a:gd name="T18" fmla="*/ 2147483647 w 9980"/>
                <a:gd name="T19" fmla="*/ 2147483647 h 10000"/>
                <a:gd name="T20" fmla="*/ 2147483647 w 9980"/>
                <a:gd name="T21" fmla="*/ 2147483647 h 10000"/>
                <a:gd name="T22" fmla="*/ 2147483647 w 9980"/>
                <a:gd name="T23" fmla="*/ 2147483647 h 10000"/>
                <a:gd name="T24" fmla="*/ 2147483647 w 9980"/>
                <a:gd name="T25" fmla="*/ 2147483647 h 10000"/>
                <a:gd name="T26" fmla="*/ 2147483647 w 9980"/>
                <a:gd name="T27" fmla="*/ 2147483647 h 10000"/>
                <a:gd name="T28" fmla="*/ 2147483647 w 9980"/>
                <a:gd name="T29" fmla="*/ 2147483647 h 10000"/>
                <a:gd name="T30" fmla="*/ 2147483647 w 9980"/>
                <a:gd name="T31" fmla="*/ 2147483647 h 10000"/>
                <a:gd name="T32" fmla="*/ 2147483647 w 9980"/>
                <a:gd name="T33" fmla="*/ 2147483647 h 10000"/>
                <a:gd name="T34" fmla="*/ 2147483647 w 9980"/>
                <a:gd name="T35" fmla="*/ 2147483647 h 10000"/>
                <a:gd name="T36" fmla="*/ 2147483647 w 9980"/>
                <a:gd name="T37" fmla="*/ 2147483647 h 10000"/>
                <a:gd name="T38" fmla="*/ 2147483647 w 9980"/>
                <a:gd name="T39" fmla="*/ 2147483647 h 10000"/>
                <a:gd name="T40" fmla="*/ 2147483647 w 9980"/>
                <a:gd name="T41" fmla="*/ 0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980" h="10000">
                  <a:moveTo>
                    <a:pt x="7338" y="0"/>
                  </a:moveTo>
                  <a:cubicBezTo>
                    <a:pt x="6885" y="506"/>
                    <a:pt x="6535" y="1151"/>
                    <a:pt x="5980" y="1519"/>
                  </a:cubicBezTo>
                  <a:cubicBezTo>
                    <a:pt x="5426" y="1887"/>
                    <a:pt x="4670" y="1978"/>
                    <a:pt x="4015" y="2207"/>
                  </a:cubicBezTo>
                  <a:cubicBezTo>
                    <a:pt x="2540" y="2895"/>
                    <a:pt x="2950" y="2822"/>
                    <a:pt x="2540" y="2895"/>
                  </a:cubicBezTo>
                  <a:cubicBezTo>
                    <a:pt x="2130" y="2968"/>
                    <a:pt x="1557" y="2645"/>
                    <a:pt x="1557" y="2645"/>
                  </a:cubicBezTo>
                  <a:cubicBezTo>
                    <a:pt x="1066" y="1958"/>
                    <a:pt x="1230" y="2051"/>
                    <a:pt x="1066" y="2207"/>
                  </a:cubicBezTo>
                  <a:cubicBezTo>
                    <a:pt x="902" y="2363"/>
                    <a:pt x="574" y="3582"/>
                    <a:pt x="574" y="3582"/>
                  </a:cubicBezTo>
                  <a:cubicBezTo>
                    <a:pt x="409" y="4270"/>
                    <a:pt x="174" y="5254"/>
                    <a:pt x="82" y="5646"/>
                  </a:cubicBezTo>
                  <a:cubicBezTo>
                    <a:pt x="-10" y="6038"/>
                    <a:pt x="-16" y="5749"/>
                    <a:pt x="22" y="5937"/>
                  </a:cubicBezTo>
                  <a:cubicBezTo>
                    <a:pt x="60" y="6125"/>
                    <a:pt x="42" y="6197"/>
                    <a:pt x="312" y="6773"/>
                  </a:cubicBezTo>
                  <a:cubicBezTo>
                    <a:pt x="583" y="7349"/>
                    <a:pt x="1094" y="8858"/>
                    <a:pt x="1644" y="9396"/>
                  </a:cubicBezTo>
                  <a:cubicBezTo>
                    <a:pt x="2194" y="9934"/>
                    <a:pt x="3153" y="9997"/>
                    <a:pt x="3610" y="10000"/>
                  </a:cubicBezTo>
                  <a:cubicBezTo>
                    <a:pt x="4068" y="10003"/>
                    <a:pt x="3989" y="9657"/>
                    <a:pt x="4389" y="9418"/>
                  </a:cubicBezTo>
                  <a:cubicBezTo>
                    <a:pt x="4788" y="9179"/>
                    <a:pt x="5720" y="8707"/>
                    <a:pt x="6009" y="8564"/>
                  </a:cubicBezTo>
                  <a:cubicBezTo>
                    <a:pt x="6298" y="8421"/>
                    <a:pt x="5883" y="8706"/>
                    <a:pt x="6124" y="8564"/>
                  </a:cubicBezTo>
                  <a:cubicBezTo>
                    <a:pt x="6364" y="8422"/>
                    <a:pt x="7069" y="8310"/>
                    <a:pt x="7455" y="7709"/>
                  </a:cubicBezTo>
                  <a:cubicBezTo>
                    <a:pt x="7841" y="7109"/>
                    <a:pt x="8111" y="5875"/>
                    <a:pt x="8438" y="4958"/>
                  </a:cubicBezTo>
                  <a:cubicBezTo>
                    <a:pt x="8929" y="3812"/>
                    <a:pt x="9701" y="2324"/>
                    <a:pt x="9913" y="1519"/>
                  </a:cubicBezTo>
                  <a:cubicBezTo>
                    <a:pt x="10125" y="713"/>
                    <a:pt x="9778" y="589"/>
                    <a:pt x="9710" y="125"/>
                  </a:cubicBezTo>
                  <a:lnTo>
                    <a:pt x="9128" y="332"/>
                  </a:lnTo>
                  <a:lnTo>
                    <a:pt x="7338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74" name="Freeform 355"/>
            <p:cNvSpPr>
              <a:spLocks/>
            </p:cNvSpPr>
            <p:nvPr/>
          </p:nvSpPr>
          <p:spPr bwMode="auto">
            <a:xfrm>
              <a:off x="4948238" y="3248025"/>
              <a:ext cx="133350" cy="69850"/>
            </a:xfrm>
            <a:custGeom>
              <a:avLst/>
              <a:gdLst>
                <a:gd name="T0" fmla="*/ 2147483647 w 10000"/>
                <a:gd name="T1" fmla="*/ 2147483647 h 9595"/>
                <a:gd name="T2" fmla="*/ 2147483647 w 10000"/>
                <a:gd name="T3" fmla="*/ 2147483647 h 9595"/>
                <a:gd name="T4" fmla="*/ 2147483647 w 10000"/>
                <a:gd name="T5" fmla="*/ 2147483647 h 9595"/>
                <a:gd name="T6" fmla="*/ 2147483647 w 10000"/>
                <a:gd name="T7" fmla="*/ 2147483647 h 9595"/>
                <a:gd name="T8" fmla="*/ 2147483647 w 10000"/>
                <a:gd name="T9" fmla="*/ 2147483647 h 9595"/>
                <a:gd name="T10" fmla="*/ 0 w 10000"/>
                <a:gd name="T11" fmla="*/ 2147483647 h 9595"/>
                <a:gd name="T12" fmla="*/ 2147483647 w 10000"/>
                <a:gd name="T13" fmla="*/ 2147483647 h 9595"/>
                <a:gd name="T14" fmla="*/ 2147483647 w 10000"/>
                <a:gd name="T15" fmla="*/ 2147483647 h 9595"/>
                <a:gd name="T16" fmla="*/ 2147483647 w 10000"/>
                <a:gd name="T17" fmla="*/ 2147483647 h 9595"/>
                <a:gd name="T18" fmla="*/ 2147483647 w 10000"/>
                <a:gd name="T19" fmla="*/ 2147483647 h 9595"/>
                <a:gd name="T20" fmla="*/ 2147483647 w 10000"/>
                <a:gd name="T21" fmla="*/ 2147483647 h 9595"/>
                <a:gd name="T22" fmla="*/ 2147483647 w 10000"/>
                <a:gd name="T23" fmla="*/ 2147483647 h 9595"/>
                <a:gd name="T24" fmla="*/ 2147483647 w 10000"/>
                <a:gd name="T25" fmla="*/ 2147483647 h 9595"/>
                <a:gd name="T26" fmla="*/ 2147483647 w 10000"/>
                <a:gd name="T27" fmla="*/ 2147483647 h 9595"/>
                <a:gd name="T28" fmla="*/ 2147483647 w 10000"/>
                <a:gd name="T29" fmla="*/ 2147483647 h 9595"/>
                <a:gd name="T30" fmla="*/ 2147483647 w 10000"/>
                <a:gd name="T31" fmla="*/ 2147483647 h 9595"/>
                <a:gd name="T32" fmla="*/ 2147483647 w 10000"/>
                <a:gd name="T33" fmla="*/ 2147483647 h 9595"/>
                <a:gd name="T34" fmla="*/ 2147483647 w 10000"/>
                <a:gd name="T35" fmla="*/ 2147483647 h 9595"/>
                <a:gd name="T36" fmla="*/ 2147483647 w 10000"/>
                <a:gd name="T37" fmla="*/ 2147483647 h 95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000" h="9595">
                  <a:moveTo>
                    <a:pt x="6210" y="584"/>
                  </a:moveTo>
                  <a:cubicBezTo>
                    <a:pt x="5554" y="325"/>
                    <a:pt x="5389" y="258"/>
                    <a:pt x="5013" y="93"/>
                  </a:cubicBezTo>
                  <a:cubicBezTo>
                    <a:pt x="4637" y="-72"/>
                    <a:pt x="4318" y="17"/>
                    <a:pt x="3953" y="99"/>
                  </a:cubicBezTo>
                  <a:lnTo>
                    <a:pt x="2823" y="584"/>
                  </a:lnTo>
                  <a:lnTo>
                    <a:pt x="2259" y="2806"/>
                  </a:lnTo>
                  <a:lnTo>
                    <a:pt x="0" y="5029"/>
                  </a:lnTo>
                  <a:lnTo>
                    <a:pt x="565" y="7251"/>
                  </a:lnTo>
                  <a:lnTo>
                    <a:pt x="979" y="8586"/>
                  </a:lnTo>
                  <a:lnTo>
                    <a:pt x="2018" y="9595"/>
                  </a:lnTo>
                  <a:lnTo>
                    <a:pt x="4432" y="8261"/>
                  </a:lnTo>
                  <a:lnTo>
                    <a:pt x="6240" y="7653"/>
                  </a:lnTo>
                  <a:lnTo>
                    <a:pt x="7130" y="5478"/>
                  </a:lnTo>
                  <a:lnTo>
                    <a:pt x="9214" y="5927"/>
                  </a:lnTo>
                  <a:lnTo>
                    <a:pt x="9803" y="4973"/>
                  </a:lnTo>
                  <a:cubicBezTo>
                    <a:pt x="9735" y="4622"/>
                    <a:pt x="9905" y="4270"/>
                    <a:pt x="9837" y="3918"/>
                  </a:cubicBezTo>
                  <a:cubicBezTo>
                    <a:pt x="9758" y="2807"/>
                    <a:pt x="10067" y="3265"/>
                    <a:pt x="9987" y="2154"/>
                  </a:cubicBezTo>
                  <a:cubicBezTo>
                    <a:pt x="9527" y="1653"/>
                    <a:pt x="9037" y="1714"/>
                    <a:pt x="8578" y="1214"/>
                  </a:cubicBezTo>
                  <a:cubicBezTo>
                    <a:pt x="8542" y="1004"/>
                    <a:pt x="8505" y="794"/>
                    <a:pt x="8469" y="584"/>
                  </a:cubicBezTo>
                  <a:lnTo>
                    <a:pt x="6210" y="584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75" name="Freeform 356"/>
            <p:cNvSpPr>
              <a:spLocks/>
            </p:cNvSpPr>
            <p:nvPr/>
          </p:nvSpPr>
          <p:spPr bwMode="auto">
            <a:xfrm>
              <a:off x="5097463" y="3429000"/>
              <a:ext cx="182562" cy="141288"/>
            </a:xfrm>
            <a:custGeom>
              <a:avLst/>
              <a:gdLst>
                <a:gd name="T0" fmla="*/ 2147483647 w 10000"/>
                <a:gd name="T1" fmla="*/ 2147483647 h 10000"/>
                <a:gd name="T2" fmla="*/ 2147483647 w 10000"/>
                <a:gd name="T3" fmla="*/ 2147483647 h 10000"/>
                <a:gd name="T4" fmla="*/ 0 w 10000"/>
                <a:gd name="T5" fmla="*/ 0 h 10000"/>
                <a:gd name="T6" fmla="*/ 0 w 10000"/>
                <a:gd name="T7" fmla="*/ 2147483647 h 10000"/>
                <a:gd name="T8" fmla="*/ 2147483647 w 10000"/>
                <a:gd name="T9" fmla="*/ 2147483647 h 10000"/>
                <a:gd name="T10" fmla="*/ 2147483647 w 10000"/>
                <a:gd name="T11" fmla="*/ 2147483647 h 10000"/>
                <a:gd name="T12" fmla="*/ 2147483647 w 10000"/>
                <a:gd name="T13" fmla="*/ 2147483647 h 10000"/>
                <a:gd name="T14" fmla="*/ 2147483647 w 10000"/>
                <a:gd name="T15" fmla="*/ 2147483647 h 10000"/>
                <a:gd name="T16" fmla="*/ 2147483647 w 10000"/>
                <a:gd name="T17" fmla="*/ 2147483647 h 10000"/>
                <a:gd name="T18" fmla="*/ 2147483647 w 10000"/>
                <a:gd name="T19" fmla="*/ 2147483647 h 10000"/>
                <a:gd name="T20" fmla="*/ 2147483647 w 10000"/>
                <a:gd name="T21" fmla="*/ 2147483647 h 10000"/>
                <a:gd name="T22" fmla="*/ 2147483647 w 10000"/>
                <a:gd name="T23" fmla="*/ 2147483647 h 10000"/>
                <a:gd name="T24" fmla="*/ 2147483647 w 10000"/>
                <a:gd name="T25" fmla="*/ 2147483647 h 10000"/>
                <a:gd name="T26" fmla="*/ 2147483647 w 10000"/>
                <a:gd name="T27" fmla="*/ 2147483647 h 10000"/>
                <a:gd name="T28" fmla="*/ 2147483647 w 10000"/>
                <a:gd name="T29" fmla="*/ 2147483647 h 10000"/>
                <a:gd name="T30" fmla="*/ 2147483647 w 10000"/>
                <a:gd name="T31" fmla="*/ 2147483647 h 10000"/>
                <a:gd name="T32" fmla="*/ 2147483647 w 10000"/>
                <a:gd name="T33" fmla="*/ 2147483647 h 10000"/>
                <a:gd name="T34" fmla="*/ 2147483647 w 10000"/>
                <a:gd name="T35" fmla="*/ 2147483647 h 10000"/>
                <a:gd name="T36" fmla="*/ 2147483647 w 10000"/>
                <a:gd name="T37" fmla="*/ 2147483647 h 10000"/>
                <a:gd name="T38" fmla="*/ 2147483647 w 10000"/>
                <a:gd name="T39" fmla="*/ 2147483647 h 10000"/>
                <a:gd name="T40" fmla="*/ 2147483647 w 10000"/>
                <a:gd name="T41" fmla="*/ 2147483647 h 10000"/>
                <a:gd name="T42" fmla="*/ 2147483647 w 10000"/>
                <a:gd name="T43" fmla="*/ 2147483647 h 10000"/>
                <a:gd name="T44" fmla="*/ 2147483647 w 10000"/>
                <a:gd name="T45" fmla="*/ 0 h 10000"/>
                <a:gd name="T46" fmla="*/ 2147483647 w 10000"/>
                <a:gd name="T47" fmla="*/ 2147483647 h 100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000" h="10000">
                  <a:moveTo>
                    <a:pt x="3636" y="522"/>
                  </a:moveTo>
                  <a:lnTo>
                    <a:pt x="909" y="522"/>
                  </a:lnTo>
                  <a:lnTo>
                    <a:pt x="0" y="0"/>
                  </a:lnTo>
                  <a:lnTo>
                    <a:pt x="0" y="1043"/>
                  </a:lnTo>
                  <a:lnTo>
                    <a:pt x="455" y="2609"/>
                  </a:lnTo>
                  <a:cubicBezTo>
                    <a:pt x="530" y="3171"/>
                    <a:pt x="604" y="3733"/>
                    <a:pt x="679" y="4295"/>
                  </a:cubicBezTo>
                  <a:cubicBezTo>
                    <a:pt x="604" y="4631"/>
                    <a:pt x="530" y="4968"/>
                    <a:pt x="455" y="5304"/>
                  </a:cubicBezTo>
                  <a:lnTo>
                    <a:pt x="909" y="6348"/>
                  </a:lnTo>
                  <a:lnTo>
                    <a:pt x="1598" y="7682"/>
                  </a:lnTo>
                  <a:cubicBezTo>
                    <a:pt x="2779" y="7328"/>
                    <a:pt x="2976" y="7157"/>
                    <a:pt x="4110" y="6712"/>
                  </a:cubicBezTo>
                  <a:lnTo>
                    <a:pt x="4448" y="7069"/>
                  </a:lnTo>
                  <a:lnTo>
                    <a:pt x="5010" y="7076"/>
                  </a:lnTo>
                  <a:cubicBezTo>
                    <a:pt x="5007" y="7181"/>
                    <a:pt x="5003" y="7286"/>
                    <a:pt x="5000" y="7391"/>
                  </a:cubicBezTo>
                  <a:lnTo>
                    <a:pt x="4545" y="7913"/>
                  </a:lnTo>
                  <a:lnTo>
                    <a:pt x="5000" y="10000"/>
                  </a:lnTo>
                  <a:lnTo>
                    <a:pt x="6818" y="8435"/>
                  </a:lnTo>
                  <a:lnTo>
                    <a:pt x="8636" y="8435"/>
                  </a:lnTo>
                  <a:lnTo>
                    <a:pt x="9545" y="6870"/>
                  </a:lnTo>
                  <a:lnTo>
                    <a:pt x="10000" y="6870"/>
                  </a:lnTo>
                  <a:lnTo>
                    <a:pt x="7273" y="5826"/>
                  </a:lnTo>
                  <a:cubicBezTo>
                    <a:pt x="7121" y="4927"/>
                    <a:pt x="6970" y="4029"/>
                    <a:pt x="6818" y="3130"/>
                  </a:cubicBezTo>
                  <a:lnTo>
                    <a:pt x="8636" y="1043"/>
                  </a:lnTo>
                  <a:lnTo>
                    <a:pt x="5909" y="0"/>
                  </a:lnTo>
                  <a:lnTo>
                    <a:pt x="3636" y="5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76" name="Freeform 361"/>
            <p:cNvSpPr>
              <a:spLocks/>
            </p:cNvSpPr>
            <p:nvPr/>
          </p:nvSpPr>
          <p:spPr bwMode="auto">
            <a:xfrm>
              <a:off x="4691063" y="3314700"/>
              <a:ext cx="114300" cy="65088"/>
            </a:xfrm>
            <a:custGeom>
              <a:avLst/>
              <a:gdLst>
                <a:gd name="T0" fmla="*/ 2147483647 w 10000"/>
                <a:gd name="T1" fmla="*/ 2147483647 h 11466"/>
                <a:gd name="T2" fmla="*/ 2147483647 w 10000"/>
                <a:gd name="T3" fmla="*/ 2147483647 h 11466"/>
                <a:gd name="T4" fmla="*/ 2147483647 w 10000"/>
                <a:gd name="T5" fmla="*/ 2147483647 h 11466"/>
                <a:gd name="T6" fmla="*/ 2147483647 w 10000"/>
                <a:gd name="T7" fmla="*/ 2147483647 h 11466"/>
                <a:gd name="T8" fmla="*/ 2147483647 w 10000"/>
                <a:gd name="T9" fmla="*/ 0 h 11466"/>
                <a:gd name="T10" fmla="*/ 2147483647 w 10000"/>
                <a:gd name="T11" fmla="*/ 2147483647 h 11466"/>
                <a:gd name="T12" fmla="*/ 0 w 10000"/>
                <a:gd name="T13" fmla="*/ 2147483647 h 11466"/>
                <a:gd name="T14" fmla="*/ 0 w 10000"/>
                <a:gd name="T15" fmla="*/ 2147483647 h 11466"/>
                <a:gd name="T16" fmla="*/ 2147483647 w 10000"/>
                <a:gd name="T17" fmla="*/ 2147483647 h 11466"/>
                <a:gd name="T18" fmla="*/ 2147483647 w 10000"/>
                <a:gd name="T19" fmla="*/ 2147483647 h 11466"/>
                <a:gd name="T20" fmla="*/ 2147483647 w 10000"/>
                <a:gd name="T21" fmla="*/ 2147483647 h 11466"/>
                <a:gd name="T22" fmla="*/ 2147483647 w 10000"/>
                <a:gd name="T23" fmla="*/ 2147483647 h 11466"/>
                <a:gd name="T24" fmla="*/ 2147483647 w 10000"/>
                <a:gd name="T25" fmla="*/ 2147483647 h 11466"/>
                <a:gd name="T26" fmla="*/ 2147483647 w 10000"/>
                <a:gd name="T27" fmla="*/ 2147483647 h 11466"/>
                <a:gd name="T28" fmla="*/ 2147483647 w 10000"/>
                <a:gd name="T29" fmla="*/ 2147483647 h 11466"/>
                <a:gd name="T30" fmla="*/ 2147483647 w 10000"/>
                <a:gd name="T31" fmla="*/ 2147483647 h 11466"/>
                <a:gd name="T32" fmla="*/ 2147483647 w 10000"/>
                <a:gd name="T33" fmla="*/ 2147483647 h 11466"/>
                <a:gd name="T34" fmla="*/ 2147483647 w 10000"/>
                <a:gd name="T35" fmla="*/ 2147483647 h 114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000" h="11466">
                  <a:moveTo>
                    <a:pt x="7857" y="3477"/>
                  </a:moveTo>
                  <a:lnTo>
                    <a:pt x="7143" y="2227"/>
                  </a:lnTo>
                  <a:lnTo>
                    <a:pt x="5714" y="977"/>
                  </a:lnTo>
                  <a:lnTo>
                    <a:pt x="3641" y="1948"/>
                  </a:lnTo>
                  <a:cubicBezTo>
                    <a:pt x="3532" y="1206"/>
                    <a:pt x="3354" y="742"/>
                    <a:pt x="3245" y="0"/>
                  </a:cubicBezTo>
                  <a:lnTo>
                    <a:pt x="2143" y="1878"/>
                  </a:lnTo>
                  <a:lnTo>
                    <a:pt x="0" y="5977"/>
                  </a:lnTo>
                  <a:lnTo>
                    <a:pt x="0" y="8477"/>
                  </a:lnTo>
                  <a:lnTo>
                    <a:pt x="1429" y="8477"/>
                  </a:lnTo>
                  <a:lnTo>
                    <a:pt x="2108" y="11466"/>
                  </a:lnTo>
                  <a:lnTo>
                    <a:pt x="2857" y="10977"/>
                  </a:lnTo>
                  <a:lnTo>
                    <a:pt x="4436" y="9035"/>
                  </a:lnTo>
                  <a:lnTo>
                    <a:pt x="5256" y="10146"/>
                  </a:lnTo>
                  <a:lnTo>
                    <a:pt x="7857" y="8477"/>
                  </a:lnTo>
                  <a:lnTo>
                    <a:pt x="9286" y="7227"/>
                  </a:lnTo>
                  <a:lnTo>
                    <a:pt x="10000" y="7227"/>
                  </a:lnTo>
                  <a:lnTo>
                    <a:pt x="9286" y="5977"/>
                  </a:lnTo>
                  <a:lnTo>
                    <a:pt x="7857" y="3477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77" name="Freeform 363"/>
            <p:cNvSpPr>
              <a:spLocks/>
            </p:cNvSpPr>
            <p:nvPr/>
          </p:nvSpPr>
          <p:spPr bwMode="auto">
            <a:xfrm>
              <a:off x="4633913" y="3168650"/>
              <a:ext cx="71437" cy="74613"/>
            </a:xfrm>
            <a:custGeom>
              <a:avLst/>
              <a:gdLst>
                <a:gd name="T0" fmla="*/ 2147483647 w 10056"/>
                <a:gd name="T1" fmla="*/ 2147483647 h 10000"/>
                <a:gd name="T2" fmla="*/ 2147483647 w 10056"/>
                <a:gd name="T3" fmla="*/ 2147483647 h 10000"/>
                <a:gd name="T4" fmla="*/ 2147483647 w 10056"/>
                <a:gd name="T5" fmla="*/ 2147483647 h 10000"/>
                <a:gd name="T6" fmla="*/ 2147483647 w 10056"/>
                <a:gd name="T7" fmla="*/ 2147483647 h 10000"/>
                <a:gd name="T8" fmla="*/ 2147483647 w 10056"/>
                <a:gd name="T9" fmla="*/ 2147483647 h 10000"/>
                <a:gd name="T10" fmla="*/ 2147483647 w 10056"/>
                <a:gd name="T11" fmla="*/ 2147483647 h 10000"/>
                <a:gd name="T12" fmla="*/ 2147483647 w 10056"/>
                <a:gd name="T13" fmla="*/ 2147483647 h 10000"/>
                <a:gd name="T14" fmla="*/ 2147483647 w 10056"/>
                <a:gd name="T15" fmla="*/ 2147483647 h 10000"/>
                <a:gd name="T16" fmla="*/ 2147483647 w 10056"/>
                <a:gd name="T17" fmla="*/ 2147483647 h 10000"/>
                <a:gd name="T18" fmla="*/ 2147483647 w 10056"/>
                <a:gd name="T19" fmla="*/ 2147483647 h 10000"/>
                <a:gd name="T20" fmla="*/ 2147483647 w 10056"/>
                <a:gd name="T21" fmla="*/ 2147483647 h 10000"/>
                <a:gd name="T22" fmla="*/ 2147483647 w 10056"/>
                <a:gd name="T23" fmla="*/ 2147483647 h 10000"/>
                <a:gd name="T24" fmla="*/ 2147483647 w 10056"/>
                <a:gd name="T25" fmla="*/ 0 h 10000"/>
                <a:gd name="T26" fmla="*/ 2147483647 w 10056"/>
                <a:gd name="T27" fmla="*/ 2147483647 h 10000"/>
                <a:gd name="T28" fmla="*/ 0 w 10056"/>
                <a:gd name="T29" fmla="*/ 2147483647 h 10000"/>
                <a:gd name="T30" fmla="*/ 2147483647 w 10056"/>
                <a:gd name="T31" fmla="*/ 2147483647 h 10000"/>
                <a:gd name="T32" fmla="*/ 2147483647 w 10056"/>
                <a:gd name="T33" fmla="*/ 2147483647 h 1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056" h="10000">
                  <a:moveTo>
                    <a:pt x="2389" y="4571"/>
                  </a:moveTo>
                  <a:lnTo>
                    <a:pt x="3355" y="6400"/>
                  </a:lnTo>
                  <a:lnTo>
                    <a:pt x="5288" y="7314"/>
                  </a:lnTo>
                  <a:lnTo>
                    <a:pt x="7050" y="8496"/>
                  </a:lnTo>
                  <a:lnTo>
                    <a:pt x="8865" y="10000"/>
                  </a:lnTo>
                  <a:cubicBezTo>
                    <a:pt x="8961" y="9105"/>
                    <a:pt x="9904" y="8423"/>
                    <a:pt x="10000" y="7528"/>
                  </a:cubicBezTo>
                  <a:lnTo>
                    <a:pt x="9327" y="5699"/>
                  </a:lnTo>
                  <a:cubicBezTo>
                    <a:pt x="9382" y="4965"/>
                    <a:pt x="10001" y="4016"/>
                    <a:pt x="10056" y="3282"/>
                  </a:cubicBezTo>
                  <a:lnTo>
                    <a:pt x="8639" y="2368"/>
                  </a:lnTo>
                  <a:lnTo>
                    <a:pt x="7220" y="1828"/>
                  </a:lnTo>
                  <a:lnTo>
                    <a:pt x="5288" y="914"/>
                  </a:lnTo>
                  <a:lnTo>
                    <a:pt x="3355" y="914"/>
                  </a:lnTo>
                  <a:lnTo>
                    <a:pt x="2389" y="0"/>
                  </a:lnTo>
                  <a:lnTo>
                    <a:pt x="457" y="914"/>
                  </a:lnTo>
                  <a:lnTo>
                    <a:pt x="0" y="971"/>
                  </a:lnTo>
                  <a:cubicBezTo>
                    <a:pt x="152" y="1866"/>
                    <a:pt x="757" y="2548"/>
                    <a:pt x="910" y="3443"/>
                  </a:cubicBezTo>
                  <a:lnTo>
                    <a:pt x="2389" y="4571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78" name="Freeform 252"/>
            <p:cNvSpPr>
              <a:spLocks/>
            </p:cNvSpPr>
            <p:nvPr/>
          </p:nvSpPr>
          <p:spPr bwMode="auto">
            <a:xfrm rot="-466474">
              <a:off x="4865688" y="3344863"/>
              <a:ext cx="88900" cy="47625"/>
            </a:xfrm>
            <a:custGeom>
              <a:avLst/>
              <a:gdLst>
                <a:gd name="T0" fmla="*/ 0 w 1912593"/>
                <a:gd name="T1" fmla="*/ 0 h 1229193"/>
                <a:gd name="T2" fmla="*/ 0 w 1912593"/>
                <a:gd name="T3" fmla="*/ 0 h 1229193"/>
                <a:gd name="T4" fmla="*/ 0 w 1912593"/>
                <a:gd name="T5" fmla="*/ 0 h 1229193"/>
                <a:gd name="T6" fmla="*/ 0 w 1912593"/>
                <a:gd name="T7" fmla="*/ 0 h 1229193"/>
                <a:gd name="T8" fmla="*/ 0 w 1912593"/>
                <a:gd name="T9" fmla="*/ 0 h 1229193"/>
                <a:gd name="T10" fmla="*/ 0 w 1912593"/>
                <a:gd name="T11" fmla="*/ 0 h 1229193"/>
                <a:gd name="T12" fmla="*/ 0 w 1912593"/>
                <a:gd name="T13" fmla="*/ 0 h 1229193"/>
                <a:gd name="T14" fmla="*/ 0 w 1912593"/>
                <a:gd name="T15" fmla="*/ 0 h 1229193"/>
                <a:gd name="T16" fmla="*/ 0 w 1912593"/>
                <a:gd name="T17" fmla="*/ 0 h 12291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12593" h="1229193">
                  <a:moveTo>
                    <a:pt x="0" y="233280"/>
                  </a:moveTo>
                  <a:lnTo>
                    <a:pt x="83793" y="1154242"/>
                  </a:lnTo>
                  <a:lnTo>
                    <a:pt x="1103124" y="1229193"/>
                  </a:lnTo>
                  <a:lnTo>
                    <a:pt x="1912593" y="314793"/>
                  </a:lnTo>
                  <a:lnTo>
                    <a:pt x="1792672" y="0"/>
                  </a:lnTo>
                  <a:lnTo>
                    <a:pt x="1124055" y="252554"/>
                  </a:lnTo>
                  <a:cubicBezTo>
                    <a:pt x="892871" y="224853"/>
                    <a:pt x="379360" y="273001"/>
                    <a:pt x="148176" y="245300"/>
                  </a:cubicBezTo>
                  <a:lnTo>
                    <a:pt x="128763" y="242675"/>
                  </a:lnTo>
                  <a:lnTo>
                    <a:pt x="0" y="23328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79" name="Freeform 253"/>
            <p:cNvSpPr>
              <a:spLocks/>
            </p:cNvSpPr>
            <p:nvPr/>
          </p:nvSpPr>
          <p:spPr bwMode="auto">
            <a:xfrm>
              <a:off x="4870450" y="3354388"/>
              <a:ext cx="142875" cy="149225"/>
            </a:xfrm>
            <a:custGeom>
              <a:avLst/>
              <a:gdLst>
                <a:gd name="T0" fmla="*/ 0 w 3644175"/>
                <a:gd name="T1" fmla="*/ 0 h 3780713"/>
                <a:gd name="T2" fmla="*/ 0 w 3644175"/>
                <a:gd name="T3" fmla="*/ 0 h 3780713"/>
                <a:gd name="T4" fmla="*/ 0 w 3644175"/>
                <a:gd name="T5" fmla="*/ 0 h 3780713"/>
                <a:gd name="T6" fmla="*/ 0 w 3644175"/>
                <a:gd name="T7" fmla="*/ 0 h 3780713"/>
                <a:gd name="T8" fmla="*/ 0 w 3644175"/>
                <a:gd name="T9" fmla="*/ 0 h 3780713"/>
                <a:gd name="T10" fmla="*/ 0 w 3644175"/>
                <a:gd name="T11" fmla="*/ 0 h 3780713"/>
                <a:gd name="T12" fmla="*/ 0 w 3644175"/>
                <a:gd name="T13" fmla="*/ 0 h 3780713"/>
                <a:gd name="T14" fmla="*/ 0 w 3644175"/>
                <a:gd name="T15" fmla="*/ 0 h 3780713"/>
                <a:gd name="T16" fmla="*/ 0 w 3644175"/>
                <a:gd name="T17" fmla="*/ 0 h 3780713"/>
                <a:gd name="T18" fmla="*/ 0 w 3644175"/>
                <a:gd name="T19" fmla="*/ 0 h 3780713"/>
                <a:gd name="T20" fmla="*/ 0 w 3644175"/>
                <a:gd name="T21" fmla="*/ 0 h 3780713"/>
                <a:gd name="T22" fmla="*/ 0 w 3644175"/>
                <a:gd name="T23" fmla="*/ 0 h 3780713"/>
                <a:gd name="T24" fmla="*/ 0 w 3644175"/>
                <a:gd name="T25" fmla="*/ 0 h 3780713"/>
                <a:gd name="T26" fmla="*/ 0 w 3644175"/>
                <a:gd name="T27" fmla="*/ 0 h 3780713"/>
                <a:gd name="T28" fmla="*/ 0 w 3644175"/>
                <a:gd name="T29" fmla="*/ 0 h 3780713"/>
                <a:gd name="T30" fmla="*/ 0 w 3644175"/>
                <a:gd name="T31" fmla="*/ 0 h 3780713"/>
                <a:gd name="T32" fmla="*/ 0 w 3644175"/>
                <a:gd name="T33" fmla="*/ 0 h 3780713"/>
                <a:gd name="T34" fmla="*/ 0 w 3644175"/>
                <a:gd name="T35" fmla="*/ 0 h 3780713"/>
                <a:gd name="T36" fmla="*/ 0 w 3644175"/>
                <a:gd name="T37" fmla="*/ 0 h 3780713"/>
                <a:gd name="T38" fmla="*/ 0 w 3644175"/>
                <a:gd name="T39" fmla="*/ 0 h 37807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44175" h="3780713">
                  <a:moveTo>
                    <a:pt x="2018109" y="0"/>
                  </a:moveTo>
                  <a:lnTo>
                    <a:pt x="1131347" y="970851"/>
                  </a:lnTo>
                  <a:lnTo>
                    <a:pt x="106496" y="992543"/>
                  </a:lnTo>
                  <a:lnTo>
                    <a:pt x="0" y="1285960"/>
                  </a:lnTo>
                  <a:lnTo>
                    <a:pt x="250657" y="1838746"/>
                  </a:lnTo>
                  <a:lnTo>
                    <a:pt x="476240" y="1522355"/>
                  </a:lnTo>
                  <a:lnTo>
                    <a:pt x="637449" y="1360281"/>
                  </a:lnTo>
                  <a:lnTo>
                    <a:pt x="900975" y="1622129"/>
                  </a:lnTo>
                  <a:lnTo>
                    <a:pt x="1125827" y="2401618"/>
                  </a:lnTo>
                  <a:lnTo>
                    <a:pt x="1614428" y="2951232"/>
                  </a:lnTo>
                  <a:cubicBezTo>
                    <a:pt x="2156362" y="3074631"/>
                    <a:pt x="2677783" y="3504219"/>
                    <a:pt x="3209460" y="3780713"/>
                  </a:cubicBezTo>
                  <a:lnTo>
                    <a:pt x="1455611" y="1667100"/>
                  </a:lnTo>
                  <a:lnTo>
                    <a:pt x="1543203" y="1366330"/>
                  </a:lnTo>
                  <a:lnTo>
                    <a:pt x="1755414" y="1517198"/>
                  </a:lnTo>
                  <a:lnTo>
                    <a:pt x="3644175" y="1622129"/>
                  </a:lnTo>
                  <a:lnTo>
                    <a:pt x="3394079" y="610450"/>
                  </a:lnTo>
                  <a:lnTo>
                    <a:pt x="3170007" y="750786"/>
                  </a:lnTo>
                  <a:lnTo>
                    <a:pt x="2480463" y="641709"/>
                  </a:lnTo>
                  <a:lnTo>
                    <a:pt x="2078068" y="137463"/>
                  </a:lnTo>
                  <a:lnTo>
                    <a:pt x="2018109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0" name="Freeform 254"/>
            <p:cNvSpPr>
              <a:spLocks/>
            </p:cNvSpPr>
            <p:nvPr/>
          </p:nvSpPr>
          <p:spPr bwMode="auto">
            <a:xfrm>
              <a:off x="4930003" y="3406205"/>
              <a:ext cx="97989" cy="99438"/>
            </a:xfrm>
            <a:custGeom>
              <a:avLst/>
              <a:gdLst>
                <a:gd name="T0" fmla="*/ 0 w 2398426"/>
                <a:gd name="T1" fmla="*/ 0 h 2488994"/>
                <a:gd name="T2" fmla="*/ 0 w 2398426"/>
                <a:gd name="T3" fmla="*/ 0 h 2488994"/>
                <a:gd name="T4" fmla="*/ 0 w 2398426"/>
                <a:gd name="T5" fmla="*/ 0 h 2488994"/>
                <a:gd name="T6" fmla="*/ 0 w 2398426"/>
                <a:gd name="T7" fmla="*/ 0 h 2488994"/>
                <a:gd name="T8" fmla="*/ 0 w 2398426"/>
                <a:gd name="T9" fmla="*/ 0 h 2488994"/>
                <a:gd name="T10" fmla="*/ 0 w 2398426"/>
                <a:gd name="T11" fmla="*/ 0 h 2488994"/>
                <a:gd name="T12" fmla="*/ 0 w 2398426"/>
                <a:gd name="T13" fmla="*/ 0 h 2488994"/>
                <a:gd name="T14" fmla="*/ 0 w 2398426"/>
                <a:gd name="T15" fmla="*/ 0 h 24889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98426" h="2488994">
                  <a:moveTo>
                    <a:pt x="2113613" y="269822"/>
                  </a:moveTo>
                  <a:lnTo>
                    <a:pt x="254833" y="149901"/>
                  </a:lnTo>
                  <a:lnTo>
                    <a:pt x="74951" y="0"/>
                  </a:lnTo>
                  <a:lnTo>
                    <a:pt x="0" y="329783"/>
                  </a:lnTo>
                  <a:lnTo>
                    <a:pt x="1691048" y="2488994"/>
                  </a:lnTo>
                  <a:lnTo>
                    <a:pt x="2177788" y="1556144"/>
                  </a:lnTo>
                  <a:lnTo>
                    <a:pt x="2398426" y="1439055"/>
                  </a:lnTo>
                  <a:lnTo>
                    <a:pt x="2113613" y="26982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221" name="Freeform 255"/>
            <p:cNvSpPr>
              <a:spLocks/>
            </p:cNvSpPr>
            <p:nvPr/>
          </p:nvSpPr>
          <p:spPr bwMode="auto">
            <a:xfrm rot="286500">
              <a:off x="5000555" y="3467397"/>
              <a:ext cx="45075" cy="59279"/>
            </a:xfrm>
            <a:custGeom>
              <a:avLst/>
              <a:gdLst>
                <a:gd name="T0" fmla="*/ 0 w 1259245"/>
                <a:gd name="T1" fmla="*/ 0 h 1506961"/>
                <a:gd name="T2" fmla="*/ 0 w 1259245"/>
                <a:gd name="T3" fmla="*/ 0 h 1506961"/>
                <a:gd name="T4" fmla="*/ 0 w 1259245"/>
                <a:gd name="T5" fmla="*/ 0 h 1506961"/>
                <a:gd name="T6" fmla="*/ 0 w 1259245"/>
                <a:gd name="T7" fmla="*/ 0 h 1506961"/>
                <a:gd name="T8" fmla="*/ 0 w 1259245"/>
                <a:gd name="T9" fmla="*/ 0 h 1506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9245" h="1506961">
                  <a:moveTo>
                    <a:pt x="459998" y="0"/>
                  </a:moveTo>
                  <a:lnTo>
                    <a:pt x="0" y="967315"/>
                  </a:lnTo>
                  <a:lnTo>
                    <a:pt x="599606" y="1506961"/>
                  </a:lnTo>
                  <a:lnTo>
                    <a:pt x="1259243" y="571259"/>
                  </a:lnTo>
                  <a:lnTo>
                    <a:pt x="459998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222" name="Freeform 256"/>
            <p:cNvSpPr>
              <a:spLocks/>
            </p:cNvSpPr>
            <p:nvPr/>
          </p:nvSpPr>
          <p:spPr bwMode="auto">
            <a:xfrm>
              <a:off x="5002516" y="3366047"/>
              <a:ext cx="70552" cy="57368"/>
            </a:xfrm>
            <a:custGeom>
              <a:avLst/>
              <a:gdLst>
                <a:gd name="T0" fmla="*/ 0 w 1678899"/>
                <a:gd name="T1" fmla="*/ 0 h 1259174"/>
                <a:gd name="T2" fmla="*/ 0 w 1678899"/>
                <a:gd name="T3" fmla="*/ 0 h 1259174"/>
                <a:gd name="T4" fmla="*/ 0 w 1678899"/>
                <a:gd name="T5" fmla="*/ 0 h 1259174"/>
                <a:gd name="T6" fmla="*/ 0 w 1678899"/>
                <a:gd name="T7" fmla="*/ 0 h 1259174"/>
                <a:gd name="T8" fmla="*/ 0 w 1678899"/>
                <a:gd name="T9" fmla="*/ 0 h 1259174"/>
                <a:gd name="T10" fmla="*/ 0 w 1678899"/>
                <a:gd name="T11" fmla="*/ 0 h 1259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78899" h="1259174">
                  <a:moveTo>
                    <a:pt x="209862" y="1154242"/>
                  </a:moveTo>
                  <a:lnTo>
                    <a:pt x="1678899" y="1259174"/>
                  </a:lnTo>
                  <a:lnTo>
                    <a:pt x="1663908" y="899410"/>
                  </a:lnTo>
                  <a:lnTo>
                    <a:pt x="854439" y="0"/>
                  </a:lnTo>
                  <a:lnTo>
                    <a:pt x="0" y="269823"/>
                  </a:lnTo>
                  <a:lnTo>
                    <a:pt x="209862" y="115424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223" name="Freeform 257"/>
            <p:cNvSpPr>
              <a:spLocks/>
            </p:cNvSpPr>
            <p:nvPr/>
          </p:nvSpPr>
          <p:spPr bwMode="auto">
            <a:xfrm>
              <a:off x="5014274" y="3417678"/>
              <a:ext cx="99948" cy="95613"/>
            </a:xfrm>
            <a:custGeom>
              <a:avLst/>
              <a:gdLst>
                <a:gd name="T0" fmla="*/ 0 w 2578308"/>
                <a:gd name="T1" fmla="*/ 0 h 2368446"/>
                <a:gd name="T2" fmla="*/ 0 w 2578308"/>
                <a:gd name="T3" fmla="*/ 0 h 2368446"/>
                <a:gd name="T4" fmla="*/ 0 w 2578308"/>
                <a:gd name="T5" fmla="*/ 0 h 2368446"/>
                <a:gd name="T6" fmla="*/ 0 w 2578308"/>
                <a:gd name="T7" fmla="*/ 0 h 2368446"/>
                <a:gd name="T8" fmla="*/ 0 w 2578308"/>
                <a:gd name="T9" fmla="*/ 0 h 2368446"/>
                <a:gd name="T10" fmla="*/ 0 w 2578308"/>
                <a:gd name="T11" fmla="*/ 0 h 2368446"/>
                <a:gd name="T12" fmla="*/ 0 w 2578308"/>
                <a:gd name="T13" fmla="*/ 0 h 2368446"/>
                <a:gd name="T14" fmla="*/ 0 w 2578308"/>
                <a:gd name="T15" fmla="*/ 0 h 2368446"/>
                <a:gd name="T16" fmla="*/ 0 w 2578308"/>
                <a:gd name="T17" fmla="*/ 0 h 2368446"/>
                <a:gd name="T18" fmla="*/ 0 w 2578308"/>
                <a:gd name="T19" fmla="*/ 0 h 2368446"/>
                <a:gd name="T20" fmla="*/ 0 w 2578308"/>
                <a:gd name="T21" fmla="*/ 0 h 2368446"/>
                <a:gd name="T22" fmla="*/ 0 w 2578308"/>
                <a:gd name="T23" fmla="*/ 0 h 23684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78308" h="2368446">
                  <a:moveTo>
                    <a:pt x="0" y="0"/>
                  </a:moveTo>
                  <a:lnTo>
                    <a:pt x="254833" y="1154242"/>
                  </a:lnTo>
                  <a:lnTo>
                    <a:pt x="104931" y="1259173"/>
                  </a:lnTo>
                  <a:lnTo>
                    <a:pt x="855821" y="1873287"/>
                  </a:lnTo>
                  <a:lnTo>
                    <a:pt x="1111621" y="1524299"/>
                  </a:lnTo>
                  <a:lnTo>
                    <a:pt x="1734645" y="2033965"/>
                  </a:lnTo>
                  <a:lnTo>
                    <a:pt x="1633928" y="2368446"/>
                  </a:lnTo>
                  <a:lnTo>
                    <a:pt x="2338465" y="2263514"/>
                  </a:lnTo>
                  <a:lnTo>
                    <a:pt x="2578308" y="1514006"/>
                  </a:lnTo>
                  <a:lnTo>
                    <a:pt x="2113613" y="224852"/>
                  </a:lnTo>
                  <a:lnTo>
                    <a:pt x="1439056" y="14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224" name="Freeform 258"/>
            <p:cNvSpPr>
              <a:spLocks/>
            </p:cNvSpPr>
            <p:nvPr/>
          </p:nvSpPr>
          <p:spPr bwMode="auto">
            <a:xfrm>
              <a:off x="5041711" y="3478871"/>
              <a:ext cx="39196" cy="49719"/>
            </a:xfrm>
            <a:custGeom>
              <a:avLst/>
              <a:gdLst>
                <a:gd name="T0" fmla="*/ 0 w 1097536"/>
                <a:gd name="T1" fmla="*/ 0 h 1184223"/>
                <a:gd name="T2" fmla="*/ 0 w 1097536"/>
                <a:gd name="T3" fmla="*/ 0 h 1184223"/>
                <a:gd name="T4" fmla="*/ 0 w 1097536"/>
                <a:gd name="T5" fmla="*/ 0 h 1184223"/>
                <a:gd name="T6" fmla="*/ 0 w 1097536"/>
                <a:gd name="T7" fmla="*/ 0 h 1184223"/>
                <a:gd name="T8" fmla="*/ 0 w 1097536"/>
                <a:gd name="T9" fmla="*/ 0 h 1184223"/>
                <a:gd name="T10" fmla="*/ 0 w 1097536"/>
                <a:gd name="T11" fmla="*/ 0 h 11842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97536" h="1184223">
                  <a:moveTo>
                    <a:pt x="482939" y="0"/>
                  </a:moveTo>
                  <a:lnTo>
                    <a:pt x="0" y="416160"/>
                  </a:lnTo>
                  <a:lnTo>
                    <a:pt x="452959" y="1184223"/>
                  </a:lnTo>
                  <a:lnTo>
                    <a:pt x="1067555" y="824459"/>
                  </a:lnTo>
                  <a:lnTo>
                    <a:pt x="1097536" y="509666"/>
                  </a:lnTo>
                  <a:lnTo>
                    <a:pt x="482939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225" name="Freeform 259"/>
            <p:cNvSpPr>
              <a:spLocks/>
            </p:cNvSpPr>
            <p:nvPr/>
          </p:nvSpPr>
          <p:spPr bwMode="auto">
            <a:xfrm>
              <a:off x="5059349" y="3505642"/>
              <a:ext cx="64673" cy="59279"/>
            </a:xfrm>
            <a:custGeom>
              <a:avLst/>
              <a:gdLst>
                <a:gd name="T0" fmla="*/ 0 w 1852882"/>
                <a:gd name="T1" fmla="*/ 0 h 1521018"/>
                <a:gd name="T2" fmla="*/ 0 w 1852882"/>
                <a:gd name="T3" fmla="*/ 0 h 1521018"/>
                <a:gd name="T4" fmla="*/ 0 w 1852882"/>
                <a:gd name="T5" fmla="*/ 0 h 1521018"/>
                <a:gd name="T6" fmla="*/ 0 w 1852882"/>
                <a:gd name="T7" fmla="*/ 0 h 1521018"/>
                <a:gd name="T8" fmla="*/ 0 w 1852882"/>
                <a:gd name="T9" fmla="*/ 0 h 1521018"/>
                <a:gd name="T10" fmla="*/ 0 w 1852882"/>
                <a:gd name="T11" fmla="*/ 0 h 1521018"/>
                <a:gd name="T12" fmla="*/ 0 w 1852882"/>
                <a:gd name="T13" fmla="*/ 0 h 1521018"/>
                <a:gd name="T14" fmla="*/ 0 w 1852882"/>
                <a:gd name="T15" fmla="*/ 0 h 1521018"/>
                <a:gd name="T16" fmla="*/ 0 w 1852882"/>
                <a:gd name="T17" fmla="*/ 0 h 1521018"/>
                <a:gd name="T18" fmla="*/ 0 w 1852882"/>
                <a:gd name="T19" fmla="*/ 0 h 1521018"/>
                <a:gd name="T20" fmla="*/ 0 w 1852882"/>
                <a:gd name="T21" fmla="*/ 0 h 15210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52882" h="1521018">
                  <a:moveTo>
                    <a:pt x="0" y="507061"/>
                  </a:moveTo>
                  <a:lnTo>
                    <a:pt x="0" y="1211599"/>
                  </a:lnTo>
                  <a:lnTo>
                    <a:pt x="435424" y="1521018"/>
                  </a:lnTo>
                  <a:lnTo>
                    <a:pt x="839449" y="1391481"/>
                  </a:lnTo>
                  <a:lnTo>
                    <a:pt x="1763339" y="952692"/>
                  </a:lnTo>
                  <a:lnTo>
                    <a:pt x="1852882" y="743963"/>
                  </a:lnTo>
                  <a:lnTo>
                    <a:pt x="1756379" y="372784"/>
                  </a:lnTo>
                  <a:lnTo>
                    <a:pt x="1563372" y="307281"/>
                  </a:lnTo>
                  <a:lnTo>
                    <a:pt x="1370668" y="0"/>
                  </a:lnTo>
                  <a:lnTo>
                    <a:pt x="644577" y="177278"/>
                  </a:lnTo>
                  <a:lnTo>
                    <a:pt x="0" y="50706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226" name="Freeform 260"/>
            <p:cNvSpPr>
              <a:spLocks/>
            </p:cNvSpPr>
            <p:nvPr/>
          </p:nvSpPr>
          <p:spPr bwMode="auto">
            <a:xfrm>
              <a:off x="5018194" y="3496081"/>
              <a:ext cx="54874" cy="108999"/>
            </a:xfrm>
            <a:custGeom>
              <a:avLst/>
              <a:gdLst>
                <a:gd name="T0" fmla="*/ 0 w 444747"/>
                <a:gd name="T1" fmla="*/ 0 h 900169"/>
                <a:gd name="T2" fmla="*/ 0 w 444747"/>
                <a:gd name="T3" fmla="*/ 0 h 900169"/>
                <a:gd name="T4" fmla="*/ 0 w 444747"/>
                <a:gd name="T5" fmla="*/ 0 h 900169"/>
                <a:gd name="T6" fmla="*/ 0 w 444747"/>
                <a:gd name="T7" fmla="*/ 0 h 900169"/>
                <a:gd name="T8" fmla="*/ 0 w 444747"/>
                <a:gd name="T9" fmla="*/ 0 h 900169"/>
                <a:gd name="T10" fmla="*/ 0 w 444747"/>
                <a:gd name="T11" fmla="*/ 0 h 900169"/>
                <a:gd name="T12" fmla="*/ 0 w 444747"/>
                <a:gd name="T13" fmla="*/ 0 h 900169"/>
                <a:gd name="T14" fmla="*/ 0 w 444747"/>
                <a:gd name="T15" fmla="*/ 0 h 900169"/>
                <a:gd name="T16" fmla="*/ 0 w 444747"/>
                <a:gd name="T17" fmla="*/ 0 h 900169"/>
                <a:gd name="T18" fmla="*/ 0 w 444747"/>
                <a:gd name="T19" fmla="*/ 0 h 900169"/>
                <a:gd name="T20" fmla="*/ 0 w 444747"/>
                <a:gd name="T21" fmla="*/ 0 h 900169"/>
                <a:gd name="T22" fmla="*/ 0 w 444747"/>
                <a:gd name="T23" fmla="*/ 0 h 9001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44747" h="900169">
                  <a:moveTo>
                    <a:pt x="0" y="238385"/>
                  </a:moveTo>
                  <a:lnTo>
                    <a:pt x="99623" y="298870"/>
                  </a:lnTo>
                  <a:lnTo>
                    <a:pt x="99623" y="715154"/>
                  </a:lnTo>
                  <a:lnTo>
                    <a:pt x="263290" y="900169"/>
                  </a:lnTo>
                  <a:lnTo>
                    <a:pt x="327333" y="836125"/>
                  </a:lnTo>
                  <a:lnTo>
                    <a:pt x="384261" y="683132"/>
                  </a:lnTo>
                  <a:lnTo>
                    <a:pt x="362913" y="608414"/>
                  </a:lnTo>
                  <a:lnTo>
                    <a:pt x="444747" y="576393"/>
                  </a:lnTo>
                  <a:lnTo>
                    <a:pt x="327333" y="476769"/>
                  </a:lnTo>
                  <a:lnTo>
                    <a:pt x="327333" y="266849"/>
                  </a:lnTo>
                  <a:lnTo>
                    <a:pt x="185014" y="0"/>
                  </a:lnTo>
                  <a:lnTo>
                    <a:pt x="0" y="238385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1787" name="Freeform 257"/>
            <p:cNvSpPr>
              <a:spLocks/>
            </p:cNvSpPr>
            <p:nvPr/>
          </p:nvSpPr>
          <p:spPr bwMode="auto">
            <a:xfrm>
              <a:off x="4252913" y="3009900"/>
              <a:ext cx="109537" cy="163513"/>
            </a:xfrm>
            <a:custGeom>
              <a:avLst/>
              <a:gdLst>
                <a:gd name="T0" fmla="*/ 2147483647 w 84"/>
                <a:gd name="T1" fmla="*/ 2147483647 h 126"/>
                <a:gd name="T2" fmla="*/ 0 w 84"/>
                <a:gd name="T3" fmla="*/ 2147483647 h 126"/>
                <a:gd name="T4" fmla="*/ 0 w 84"/>
                <a:gd name="T5" fmla="*/ 2147483647 h 126"/>
                <a:gd name="T6" fmla="*/ 2147483647 w 84"/>
                <a:gd name="T7" fmla="*/ 2147483647 h 126"/>
                <a:gd name="T8" fmla="*/ 2147483647 w 84"/>
                <a:gd name="T9" fmla="*/ 2147483647 h 126"/>
                <a:gd name="T10" fmla="*/ 2147483647 w 84"/>
                <a:gd name="T11" fmla="*/ 2147483647 h 126"/>
                <a:gd name="T12" fmla="*/ 2147483647 w 84"/>
                <a:gd name="T13" fmla="*/ 2147483647 h 126"/>
                <a:gd name="T14" fmla="*/ 2147483647 w 84"/>
                <a:gd name="T15" fmla="*/ 2147483647 h 126"/>
                <a:gd name="T16" fmla="*/ 2147483647 w 84"/>
                <a:gd name="T17" fmla="*/ 2147483647 h 126"/>
                <a:gd name="T18" fmla="*/ 2147483647 w 84"/>
                <a:gd name="T19" fmla="*/ 2147483647 h 126"/>
                <a:gd name="T20" fmla="*/ 2147483647 w 84"/>
                <a:gd name="T21" fmla="*/ 2147483647 h 126"/>
                <a:gd name="T22" fmla="*/ 2147483647 w 84"/>
                <a:gd name="T23" fmla="*/ 0 h 126"/>
                <a:gd name="T24" fmla="*/ 2147483647 w 84"/>
                <a:gd name="T25" fmla="*/ 2147483647 h 126"/>
                <a:gd name="T26" fmla="*/ 2147483647 w 84"/>
                <a:gd name="T27" fmla="*/ 2147483647 h 126"/>
                <a:gd name="T28" fmla="*/ 2147483647 w 84"/>
                <a:gd name="T29" fmla="*/ 2147483647 h 126"/>
                <a:gd name="T30" fmla="*/ 2147483647 w 84"/>
                <a:gd name="T31" fmla="*/ 2147483647 h 126"/>
                <a:gd name="T32" fmla="*/ 2147483647 w 84"/>
                <a:gd name="T33" fmla="*/ 2147483647 h 126"/>
                <a:gd name="T34" fmla="*/ 2147483647 w 84"/>
                <a:gd name="T35" fmla="*/ 2147483647 h 126"/>
                <a:gd name="T36" fmla="*/ 2147483647 w 84"/>
                <a:gd name="T37" fmla="*/ 2147483647 h 126"/>
                <a:gd name="T38" fmla="*/ 2147483647 w 84"/>
                <a:gd name="T39" fmla="*/ 2147483647 h 126"/>
                <a:gd name="T40" fmla="*/ 2147483647 w 84"/>
                <a:gd name="T41" fmla="*/ 2147483647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126">
                  <a:moveTo>
                    <a:pt x="18" y="126"/>
                  </a:moveTo>
                  <a:lnTo>
                    <a:pt x="0" y="114"/>
                  </a:lnTo>
                  <a:lnTo>
                    <a:pt x="0" y="102"/>
                  </a:lnTo>
                  <a:lnTo>
                    <a:pt x="6" y="96"/>
                  </a:lnTo>
                  <a:lnTo>
                    <a:pt x="12" y="84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12" y="54"/>
                  </a:lnTo>
                  <a:lnTo>
                    <a:pt x="6" y="36"/>
                  </a:lnTo>
                  <a:lnTo>
                    <a:pt x="30" y="30"/>
                  </a:lnTo>
                  <a:lnTo>
                    <a:pt x="30" y="18"/>
                  </a:lnTo>
                  <a:lnTo>
                    <a:pt x="54" y="0"/>
                  </a:lnTo>
                  <a:lnTo>
                    <a:pt x="60" y="6"/>
                  </a:lnTo>
                  <a:lnTo>
                    <a:pt x="72" y="6"/>
                  </a:lnTo>
                  <a:lnTo>
                    <a:pt x="78" y="18"/>
                  </a:lnTo>
                  <a:lnTo>
                    <a:pt x="84" y="30"/>
                  </a:lnTo>
                  <a:lnTo>
                    <a:pt x="72" y="42"/>
                  </a:lnTo>
                  <a:lnTo>
                    <a:pt x="78" y="66"/>
                  </a:lnTo>
                  <a:lnTo>
                    <a:pt x="72" y="96"/>
                  </a:lnTo>
                  <a:lnTo>
                    <a:pt x="54" y="102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" name="Freeform 258"/>
            <p:cNvSpPr>
              <a:spLocks/>
            </p:cNvSpPr>
            <p:nvPr/>
          </p:nvSpPr>
          <p:spPr bwMode="auto">
            <a:xfrm>
              <a:off x="5829541" y="1675609"/>
              <a:ext cx="438990" cy="554555"/>
            </a:xfrm>
            <a:custGeom>
              <a:avLst/>
              <a:gdLst>
                <a:gd name="T0" fmla="*/ 2147483647 w 336"/>
                <a:gd name="T1" fmla="*/ 2147483647 h 427"/>
                <a:gd name="T2" fmla="*/ 2147483647 w 336"/>
                <a:gd name="T3" fmla="*/ 2147483647 h 427"/>
                <a:gd name="T4" fmla="*/ 2147483647 w 336"/>
                <a:gd name="T5" fmla="*/ 2147483647 h 427"/>
                <a:gd name="T6" fmla="*/ 2147483647 w 336"/>
                <a:gd name="T7" fmla="*/ 2147483647 h 427"/>
                <a:gd name="T8" fmla="*/ 2147483647 w 336"/>
                <a:gd name="T9" fmla="*/ 2147483647 h 427"/>
                <a:gd name="T10" fmla="*/ 2147483647 w 336"/>
                <a:gd name="T11" fmla="*/ 2147483647 h 427"/>
                <a:gd name="T12" fmla="*/ 2147483647 w 336"/>
                <a:gd name="T13" fmla="*/ 2147483647 h 427"/>
                <a:gd name="T14" fmla="*/ 2147483647 w 336"/>
                <a:gd name="T15" fmla="*/ 2147483647 h 427"/>
                <a:gd name="T16" fmla="*/ 2147483647 w 336"/>
                <a:gd name="T17" fmla="*/ 2147483647 h 427"/>
                <a:gd name="T18" fmla="*/ 2147483647 w 336"/>
                <a:gd name="T19" fmla="*/ 2147483647 h 427"/>
                <a:gd name="T20" fmla="*/ 2147483647 w 336"/>
                <a:gd name="T21" fmla="*/ 2147483647 h 427"/>
                <a:gd name="T22" fmla="*/ 2147483647 w 336"/>
                <a:gd name="T23" fmla="*/ 0 h 427"/>
                <a:gd name="T24" fmla="*/ 2147483647 w 336"/>
                <a:gd name="T25" fmla="*/ 2147483647 h 427"/>
                <a:gd name="T26" fmla="*/ 2147483647 w 336"/>
                <a:gd name="T27" fmla="*/ 2147483647 h 427"/>
                <a:gd name="T28" fmla="*/ 2147483647 w 336"/>
                <a:gd name="T29" fmla="*/ 2147483647 h 427"/>
                <a:gd name="T30" fmla="*/ 2147483647 w 336"/>
                <a:gd name="T31" fmla="*/ 2147483647 h 427"/>
                <a:gd name="T32" fmla="*/ 2147483647 w 336"/>
                <a:gd name="T33" fmla="*/ 2147483647 h 427"/>
                <a:gd name="T34" fmla="*/ 2147483647 w 336"/>
                <a:gd name="T35" fmla="*/ 2147483647 h 427"/>
                <a:gd name="T36" fmla="*/ 2147483647 w 336"/>
                <a:gd name="T37" fmla="*/ 2147483647 h 427"/>
                <a:gd name="T38" fmla="*/ 2147483647 w 336"/>
                <a:gd name="T39" fmla="*/ 2147483647 h 427"/>
                <a:gd name="T40" fmla="*/ 2147483647 w 336"/>
                <a:gd name="T41" fmla="*/ 2147483647 h 427"/>
                <a:gd name="T42" fmla="*/ 2147483647 w 336"/>
                <a:gd name="T43" fmla="*/ 2147483647 h 427"/>
                <a:gd name="T44" fmla="*/ 2147483647 w 336"/>
                <a:gd name="T45" fmla="*/ 2147483647 h 427"/>
                <a:gd name="T46" fmla="*/ 2147483647 w 336"/>
                <a:gd name="T47" fmla="*/ 2147483647 h 427"/>
                <a:gd name="T48" fmla="*/ 2147483647 w 336"/>
                <a:gd name="T49" fmla="*/ 2147483647 h 427"/>
                <a:gd name="T50" fmla="*/ 2147483647 w 336"/>
                <a:gd name="T51" fmla="*/ 2147483647 h 427"/>
                <a:gd name="T52" fmla="*/ 2147483647 w 336"/>
                <a:gd name="T53" fmla="*/ 2147483647 h 427"/>
                <a:gd name="T54" fmla="*/ 0 w 336"/>
                <a:gd name="T55" fmla="*/ 2147483647 h 427"/>
                <a:gd name="T56" fmla="*/ 2147483647 w 336"/>
                <a:gd name="T57" fmla="*/ 2147483647 h 427"/>
                <a:gd name="T58" fmla="*/ 2147483647 w 336"/>
                <a:gd name="T59" fmla="*/ 2147483647 h 427"/>
                <a:gd name="T60" fmla="*/ 2147483647 w 336"/>
                <a:gd name="T61" fmla="*/ 2147483647 h 427"/>
                <a:gd name="T62" fmla="*/ 2147483647 w 336"/>
                <a:gd name="T63" fmla="*/ 2147483647 h 427"/>
                <a:gd name="T64" fmla="*/ 2147483647 w 336"/>
                <a:gd name="T65" fmla="*/ 2147483647 h 4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6" h="427">
                  <a:moveTo>
                    <a:pt x="120" y="427"/>
                  </a:moveTo>
                  <a:lnTo>
                    <a:pt x="96" y="397"/>
                  </a:lnTo>
                  <a:lnTo>
                    <a:pt x="78" y="325"/>
                  </a:lnTo>
                  <a:lnTo>
                    <a:pt x="96" y="282"/>
                  </a:lnTo>
                  <a:lnTo>
                    <a:pt x="144" y="180"/>
                  </a:lnTo>
                  <a:lnTo>
                    <a:pt x="192" y="150"/>
                  </a:lnTo>
                  <a:lnTo>
                    <a:pt x="222" y="114"/>
                  </a:lnTo>
                  <a:lnTo>
                    <a:pt x="252" y="96"/>
                  </a:lnTo>
                  <a:lnTo>
                    <a:pt x="294" y="72"/>
                  </a:lnTo>
                  <a:lnTo>
                    <a:pt x="336" y="30"/>
                  </a:lnTo>
                  <a:lnTo>
                    <a:pt x="330" y="6"/>
                  </a:lnTo>
                  <a:lnTo>
                    <a:pt x="294" y="0"/>
                  </a:lnTo>
                  <a:lnTo>
                    <a:pt x="270" y="24"/>
                  </a:lnTo>
                  <a:lnTo>
                    <a:pt x="252" y="42"/>
                  </a:lnTo>
                  <a:lnTo>
                    <a:pt x="222" y="48"/>
                  </a:lnTo>
                  <a:lnTo>
                    <a:pt x="186" y="48"/>
                  </a:lnTo>
                  <a:lnTo>
                    <a:pt x="174" y="60"/>
                  </a:lnTo>
                  <a:lnTo>
                    <a:pt x="162" y="78"/>
                  </a:lnTo>
                  <a:lnTo>
                    <a:pt x="114" y="126"/>
                  </a:lnTo>
                  <a:lnTo>
                    <a:pt x="90" y="138"/>
                  </a:lnTo>
                  <a:lnTo>
                    <a:pt x="84" y="168"/>
                  </a:lnTo>
                  <a:lnTo>
                    <a:pt x="66" y="186"/>
                  </a:lnTo>
                  <a:lnTo>
                    <a:pt x="42" y="216"/>
                  </a:lnTo>
                  <a:lnTo>
                    <a:pt x="42" y="240"/>
                  </a:lnTo>
                  <a:lnTo>
                    <a:pt x="30" y="270"/>
                  </a:lnTo>
                  <a:lnTo>
                    <a:pt x="12" y="295"/>
                  </a:lnTo>
                  <a:lnTo>
                    <a:pt x="18" y="325"/>
                  </a:lnTo>
                  <a:lnTo>
                    <a:pt x="0" y="349"/>
                  </a:lnTo>
                  <a:lnTo>
                    <a:pt x="18" y="391"/>
                  </a:lnTo>
                  <a:lnTo>
                    <a:pt x="48" y="403"/>
                  </a:lnTo>
                  <a:lnTo>
                    <a:pt x="54" y="415"/>
                  </a:lnTo>
                  <a:lnTo>
                    <a:pt x="72" y="421"/>
                  </a:lnTo>
                  <a:lnTo>
                    <a:pt x="120" y="42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1789" name="Freeform 259"/>
            <p:cNvSpPr>
              <a:spLocks/>
            </p:cNvSpPr>
            <p:nvPr/>
          </p:nvSpPr>
          <p:spPr bwMode="auto">
            <a:xfrm>
              <a:off x="5572125" y="4953000"/>
              <a:ext cx="166688" cy="346075"/>
            </a:xfrm>
            <a:custGeom>
              <a:avLst/>
              <a:gdLst>
                <a:gd name="T0" fmla="*/ 2147483647 w 126"/>
                <a:gd name="T1" fmla="*/ 2147483647 h 265"/>
                <a:gd name="T2" fmla="*/ 0 w 126"/>
                <a:gd name="T3" fmla="*/ 2147483647 h 265"/>
                <a:gd name="T4" fmla="*/ 2147483647 w 126"/>
                <a:gd name="T5" fmla="*/ 2147483647 h 265"/>
                <a:gd name="T6" fmla="*/ 2147483647 w 126"/>
                <a:gd name="T7" fmla="*/ 2147483647 h 265"/>
                <a:gd name="T8" fmla="*/ 2147483647 w 126"/>
                <a:gd name="T9" fmla="*/ 2147483647 h 265"/>
                <a:gd name="T10" fmla="*/ 2147483647 w 126"/>
                <a:gd name="T11" fmla="*/ 2147483647 h 265"/>
                <a:gd name="T12" fmla="*/ 2147483647 w 126"/>
                <a:gd name="T13" fmla="*/ 2147483647 h 265"/>
                <a:gd name="T14" fmla="*/ 2147483647 w 126"/>
                <a:gd name="T15" fmla="*/ 2147483647 h 265"/>
                <a:gd name="T16" fmla="*/ 2147483647 w 126"/>
                <a:gd name="T17" fmla="*/ 0 h 265"/>
                <a:gd name="T18" fmla="*/ 2147483647 w 126"/>
                <a:gd name="T19" fmla="*/ 2147483647 h 265"/>
                <a:gd name="T20" fmla="*/ 2147483647 w 126"/>
                <a:gd name="T21" fmla="*/ 2147483647 h 265"/>
                <a:gd name="T22" fmla="*/ 2147483647 w 126"/>
                <a:gd name="T23" fmla="*/ 2147483647 h 265"/>
                <a:gd name="T24" fmla="*/ 2147483647 w 126"/>
                <a:gd name="T25" fmla="*/ 2147483647 h 265"/>
                <a:gd name="T26" fmla="*/ 2147483647 w 126"/>
                <a:gd name="T27" fmla="*/ 2147483647 h 265"/>
                <a:gd name="T28" fmla="*/ 2147483647 w 126"/>
                <a:gd name="T29" fmla="*/ 2147483647 h 265"/>
                <a:gd name="T30" fmla="*/ 2147483647 w 126"/>
                <a:gd name="T31" fmla="*/ 2147483647 h 265"/>
                <a:gd name="T32" fmla="*/ 2147483647 w 126"/>
                <a:gd name="T33" fmla="*/ 2147483647 h 2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6" h="265">
                  <a:moveTo>
                    <a:pt x="6" y="217"/>
                  </a:moveTo>
                  <a:lnTo>
                    <a:pt x="0" y="193"/>
                  </a:lnTo>
                  <a:lnTo>
                    <a:pt x="12" y="169"/>
                  </a:lnTo>
                  <a:lnTo>
                    <a:pt x="24" y="139"/>
                  </a:lnTo>
                  <a:lnTo>
                    <a:pt x="12" y="91"/>
                  </a:lnTo>
                  <a:lnTo>
                    <a:pt x="30" y="78"/>
                  </a:lnTo>
                  <a:lnTo>
                    <a:pt x="54" y="60"/>
                  </a:lnTo>
                  <a:lnTo>
                    <a:pt x="78" y="24"/>
                  </a:lnTo>
                  <a:lnTo>
                    <a:pt x="108" y="0"/>
                  </a:lnTo>
                  <a:lnTo>
                    <a:pt x="126" y="24"/>
                  </a:lnTo>
                  <a:lnTo>
                    <a:pt x="126" y="66"/>
                  </a:lnTo>
                  <a:lnTo>
                    <a:pt x="126" y="91"/>
                  </a:lnTo>
                  <a:lnTo>
                    <a:pt x="78" y="253"/>
                  </a:lnTo>
                  <a:lnTo>
                    <a:pt x="54" y="259"/>
                  </a:lnTo>
                  <a:lnTo>
                    <a:pt x="30" y="265"/>
                  </a:lnTo>
                  <a:lnTo>
                    <a:pt x="6" y="247"/>
                  </a:lnTo>
                  <a:lnTo>
                    <a:pt x="6" y="21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90" name="Freeform 266"/>
            <p:cNvSpPr>
              <a:spLocks/>
            </p:cNvSpPr>
            <p:nvPr/>
          </p:nvSpPr>
          <p:spPr bwMode="auto">
            <a:xfrm>
              <a:off x="8650288" y="5749925"/>
              <a:ext cx="179387" cy="204788"/>
            </a:xfrm>
            <a:custGeom>
              <a:avLst/>
              <a:gdLst>
                <a:gd name="T0" fmla="*/ 0 w 138"/>
                <a:gd name="T1" fmla="*/ 2147483647 h 157"/>
                <a:gd name="T2" fmla="*/ 2147483647 w 138"/>
                <a:gd name="T3" fmla="*/ 2147483647 h 157"/>
                <a:gd name="T4" fmla="*/ 2147483647 w 138"/>
                <a:gd name="T5" fmla="*/ 2147483647 h 157"/>
                <a:gd name="T6" fmla="*/ 2147483647 w 138"/>
                <a:gd name="T7" fmla="*/ 2147483647 h 157"/>
                <a:gd name="T8" fmla="*/ 2147483647 w 138"/>
                <a:gd name="T9" fmla="*/ 2147483647 h 157"/>
                <a:gd name="T10" fmla="*/ 2147483647 w 138"/>
                <a:gd name="T11" fmla="*/ 2147483647 h 157"/>
                <a:gd name="T12" fmla="*/ 2147483647 w 138"/>
                <a:gd name="T13" fmla="*/ 0 h 157"/>
                <a:gd name="T14" fmla="*/ 2147483647 w 138"/>
                <a:gd name="T15" fmla="*/ 2147483647 h 157"/>
                <a:gd name="T16" fmla="*/ 2147483647 w 138"/>
                <a:gd name="T17" fmla="*/ 2147483647 h 157"/>
                <a:gd name="T18" fmla="*/ 2147483647 w 138"/>
                <a:gd name="T19" fmla="*/ 2147483647 h 157"/>
                <a:gd name="T20" fmla="*/ 2147483647 w 138"/>
                <a:gd name="T21" fmla="*/ 2147483647 h 157"/>
                <a:gd name="T22" fmla="*/ 2147483647 w 138"/>
                <a:gd name="T23" fmla="*/ 2147483647 h 157"/>
                <a:gd name="T24" fmla="*/ 2147483647 w 138"/>
                <a:gd name="T25" fmla="*/ 2147483647 h 157"/>
                <a:gd name="T26" fmla="*/ 2147483647 w 138"/>
                <a:gd name="T27" fmla="*/ 2147483647 h 157"/>
                <a:gd name="T28" fmla="*/ 2147483647 w 138"/>
                <a:gd name="T29" fmla="*/ 2147483647 h 157"/>
                <a:gd name="T30" fmla="*/ 2147483647 w 138"/>
                <a:gd name="T31" fmla="*/ 2147483647 h 157"/>
                <a:gd name="T32" fmla="*/ 2147483647 w 138"/>
                <a:gd name="T33" fmla="*/ 2147483647 h 157"/>
                <a:gd name="T34" fmla="*/ 0 w 138"/>
                <a:gd name="T35" fmla="*/ 2147483647 h 1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8" h="157">
                  <a:moveTo>
                    <a:pt x="0" y="133"/>
                  </a:moveTo>
                  <a:lnTo>
                    <a:pt x="18" y="97"/>
                  </a:lnTo>
                  <a:lnTo>
                    <a:pt x="30" y="79"/>
                  </a:lnTo>
                  <a:lnTo>
                    <a:pt x="66" y="60"/>
                  </a:lnTo>
                  <a:lnTo>
                    <a:pt x="78" y="54"/>
                  </a:lnTo>
                  <a:lnTo>
                    <a:pt x="90" y="30"/>
                  </a:lnTo>
                  <a:lnTo>
                    <a:pt x="102" y="0"/>
                  </a:lnTo>
                  <a:lnTo>
                    <a:pt x="114" y="12"/>
                  </a:lnTo>
                  <a:lnTo>
                    <a:pt x="138" y="18"/>
                  </a:lnTo>
                  <a:lnTo>
                    <a:pt x="138" y="36"/>
                  </a:lnTo>
                  <a:lnTo>
                    <a:pt x="114" y="54"/>
                  </a:lnTo>
                  <a:lnTo>
                    <a:pt x="102" y="67"/>
                  </a:lnTo>
                  <a:lnTo>
                    <a:pt x="78" y="91"/>
                  </a:lnTo>
                  <a:lnTo>
                    <a:pt x="72" y="115"/>
                  </a:lnTo>
                  <a:lnTo>
                    <a:pt x="66" y="151"/>
                  </a:lnTo>
                  <a:lnTo>
                    <a:pt x="36" y="157"/>
                  </a:lnTo>
                  <a:lnTo>
                    <a:pt x="18" y="15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91" name="Freeform 267"/>
            <p:cNvSpPr>
              <a:spLocks/>
            </p:cNvSpPr>
            <p:nvPr/>
          </p:nvSpPr>
          <p:spPr bwMode="auto">
            <a:xfrm>
              <a:off x="8805863" y="5565775"/>
              <a:ext cx="125412" cy="201613"/>
            </a:xfrm>
            <a:custGeom>
              <a:avLst/>
              <a:gdLst>
                <a:gd name="T0" fmla="*/ 2147483647 w 96"/>
                <a:gd name="T1" fmla="*/ 2147483647 h 156"/>
                <a:gd name="T2" fmla="*/ 2147483647 w 96"/>
                <a:gd name="T3" fmla="*/ 2147483647 h 156"/>
                <a:gd name="T4" fmla="*/ 2147483647 w 96"/>
                <a:gd name="T5" fmla="*/ 2147483647 h 156"/>
                <a:gd name="T6" fmla="*/ 0 w 96"/>
                <a:gd name="T7" fmla="*/ 0 h 156"/>
                <a:gd name="T8" fmla="*/ 2147483647 w 96"/>
                <a:gd name="T9" fmla="*/ 2147483647 h 156"/>
                <a:gd name="T10" fmla="*/ 2147483647 w 96"/>
                <a:gd name="T11" fmla="*/ 2147483647 h 156"/>
                <a:gd name="T12" fmla="*/ 2147483647 w 96"/>
                <a:gd name="T13" fmla="*/ 2147483647 h 156"/>
                <a:gd name="T14" fmla="*/ 2147483647 w 96"/>
                <a:gd name="T15" fmla="*/ 2147483647 h 156"/>
                <a:gd name="T16" fmla="*/ 2147483647 w 96"/>
                <a:gd name="T17" fmla="*/ 2147483647 h 156"/>
                <a:gd name="T18" fmla="*/ 2147483647 w 96"/>
                <a:gd name="T19" fmla="*/ 2147483647 h 156"/>
                <a:gd name="T20" fmla="*/ 2147483647 w 96"/>
                <a:gd name="T21" fmla="*/ 2147483647 h 156"/>
                <a:gd name="T22" fmla="*/ 2147483647 w 96"/>
                <a:gd name="T23" fmla="*/ 2147483647 h 156"/>
                <a:gd name="T24" fmla="*/ 2147483647 w 96"/>
                <a:gd name="T25" fmla="*/ 2147483647 h 156"/>
                <a:gd name="T26" fmla="*/ 2147483647 w 96"/>
                <a:gd name="T27" fmla="*/ 2147483647 h 156"/>
                <a:gd name="T28" fmla="*/ 2147483647 w 96"/>
                <a:gd name="T29" fmla="*/ 2147483647 h 156"/>
                <a:gd name="T30" fmla="*/ 2147483647 w 96"/>
                <a:gd name="T31" fmla="*/ 2147483647 h 156"/>
                <a:gd name="T32" fmla="*/ 2147483647 w 96"/>
                <a:gd name="T33" fmla="*/ 2147483647 h 156"/>
                <a:gd name="T34" fmla="*/ 2147483647 w 96"/>
                <a:gd name="T35" fmla="*/ 2147483647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6" h="156">
                  <a:moveTo>
                    <a:pt x="6" y="108"/>
                  </a:moveTo>
                  <a:lnTo>
                    <a:pt x="24" y="78"/>
                  </a:lnTo>
                  <a:lnTo>
                    <a:pt x="24" y="54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30" y="42"/>
                  </a:lnTo>
                  <a:lnTo>
                    <a:pt x="42" y="60"/>
                  </a:lnTo>
                  <a:lnTo>
                    <a:pt x="60" y="78"/>
                  </a:lnTo>
                  <a:lnTo>
                    <a:pt x="84" y="66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78" y="102"/>
                  </a:lnTo>
                  <a:lnTo>
                    <a:pt x="66" y="114"/>
                  </a:lnTo>
                  <a:lnTo>
                    <a:pt x="60" y="132"/>
                  </a:lnTo>
                  <a:lnTo>
                    <a:pt x="42" y="156"/>
                  </a:lnTo>
                  <a:lnTo>
                    <a:pt x="24" y="144"/>
                  </a:lnTo>
                  <a:lnTo>
                    <a:pt x="30" y="126"/>
                  </a:lnTo>
                  <a:lnTo>
                    <a:pt x="6" y="108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92" name="Freeform 268"/>
            <p:cNvSpPr>
              <a:spLocks/>
            </p:cNvSpPr>
            <p:nvPr/>
          </p:nvSpPr>
          <p:spPr bwMode="auto">
            <a:xfrm>
              <a:off x="7323138" y="4938713"/>
              <a:ext cx="989012" cy="750887"/>
            </a:xfrm>
            <a:custGeom>
              <a:avLst/>
              <a:gdLst>
                <a:gd name="T0" fmla="*/ 2147483647 w 757"/>
                <a:gd name="T1" fmla="*/ 2147483647 h 577"/>
                <a:gd name="T2" fmla="*/ 2147483647 w 757"/>
                <a:gd name="T3" fmla="*/ 2147483647 h 577"/>
                <a:gd name="T4" fmla="*/ 0 w 757"/>
                <a:gd name="T5" fmla="*/ 2147483647 h 577"/>
                <a:gd name="T6" fmla="*/ 2147483647 w 757"/>
                <a:gd name="T7" fmla="*/ 2147483647 h 577"/>
                <a:gd name="T8" fmla="*/ 2147483647 w 757"/>
                <a:gd name="T9" fmla="*/ 2147483647 h 577"/>
                <a:gd name="T10" fmla="*/ 2147483647 w 757"/>
                <a:gd name="T11" fmla="*/ 2147483647 h 577"/>
                <a:gd name="T12" fmla="*/ 2147483647 w 757"/>
                <a:gd name="T13" fmla="*/ 2147483647 h 577"/>
                <a:gd name="T14" fmla="*/ 2147483647 w 757"/>
                <a:gd name="T15" fmla="*/ 2147483647 h 577"/>
                <a:gd name="T16" fmla="*/ 2147483647 w 757"/>
                <a:gd name="T17" fmla="*/ 2147483647 h 577"/>
                <a:gd name="T18" fmla="*/ 2147483647 w 757"/>
                <a:gd name="T19" fmla="*/ 2147483647 h 577"/>
                <a:gd name="T20" fmla="*/ 2147483647 w 757"/>
                <a:gd name="T21" fmla="*/ 0 h 577"/>
                <a:gd name="T22" fmla="*/ 2147483647 w 757"/>
                <a:gd name="T23" fmla="*/ 2147483647 h 577"/>
                <a:gd name="T24" fmla="*/ 2147483647 w 757"/>
                <a:gd name="T25" fmla="*/ 2147483647 h 577"/>
                <a:gd name="T26" fmla="*/ 2147483647 w 757"/>
                <a:gd name="T27" fmla="*/ 2147483647 h 577"/>
                <a:gd name="T28" fmla="*/ 2147483647 w 757"/>
                <a:gd name="T29" fmla="*/ 2147483647 h 577"/>
                <a:gd name="T30" fmla="*/ 2147483647 w 757"/>
                <a:gd name="T31" fmla="*/ 2147483647 h 577"/>
                <a:gd name="T32" fmla="*/ 2147483647 w 757"/>
                <a:gd name="T33" fmla="*/ 2147483647 h 577"/>
                <a:gd name="T34" fmla="*/ 2147483647 w 757"/>
                <a:gd name="T35" fmla="*/ 2147483647 h 577"/>
                <a:gd name="T36" fmla="*/ 2147483647 w 757"/>
                <a:gd name="T37" fmla="*/ 2147483647 h 577"/>
                <a:gd name="T38" fmla="*/ 2147483647 w 757"/>
                <a:gd name="T39" fmla="*/ 2147483647 h 577"/>
                <a:gd name="T40" fmla="*/ 2147483647 w 757"/>
                <a:gd name="T41" fmla="*/ 2147483647 h 577"/>
                <a:gd name="T42" fmla="*/ 2147483647 w 757"/>
                <a:gd name="T43" fmla="*/ 2147483647 h 577"/>
                <a:gd name="T44" fmla="*/ 2147483647 w 757"/>
                <a:gd name="T45" fmla="*/ 2147483647 h 577"/>
                <a:gd name="T46" fmla="*/ 2147483647 w 757"/>
                <a:gd name="T47" fmla="*/ 2147483647 h 577"/>
                <a:gd name="T48" fmla="*/ 2147483647 w 757"/>
                <a:gd name="T49" fmla="*/ 2147483647 h 577"/>
                <a:gd name="T50" fmla="*/ 2147483647 w 757"/>
                <a:gd name="T51" fmla="*/ 2147483647 h 577"/>
                <a:gd name="T52" fmla="*/ 2147483647 w 757"/>
                <a:gd name="T53" fmla="*/ 2147483647 h 577"/>
                <a:gd name="T54" fmla="*/ 2147483647 w 757"/>
                <a:gd name="T55" fmla="*/ 2147483647 h 577"/>
                <a:gd name="T56" fmla="*/ 2147483647 w 757"/>
                <a:gd name="T57" fmla="*/ 2147483647 h 577"/>
                <a:gd name="T58" fmla="*/ 2147483647 w 757"/>
                <a:gd name="T59" fmla="*/ 2147483647 h 577"/>
                <a:gd name="T60" fmla="*/ 2147483647 w 757"/>
                <a:gd name="T61" fmla="*/ 2147483647 h 577"/>
                <a:gd name="T62" fmla="*/ 2147483647 w 757"/>
                <a:gd name="T63" fmla="*/ 2147483647 h 577"/>
                <a:gd name="T64" fmla="*/ 2147483647 w 757"/>
                <a:gd name="T65" fmla="*/ 2147483647 h 577"/>
                <a:gd name="T66" fmla="*/ 2147483647 w 757"/>
                <a:gd name="T67" fmla="*/ 2147483647 h 577"/>
                <a:gd name="T68" fmla="*/ 2147483647 w 757"/>
                <a:gd name="T69" fmla="*/ 2147483647 h 577"/>
                <a:gd name="T70" fmla="*/ 2147483647 w 757"/>
                <a:gd name="T71" fmla="*/ 2147483647 h 5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57" h="577">
                  <a:moveTo>
                    <a:pt x="30" y="463"/>
                  </a:moveTo>
                  <a:lnTo>
                    <a:pt x="36" y="415"/>
                  </a:lnTo>
                  <a:lnTo>
                    <a:pt x="30" y="385"/>
                  </a:lnTo>
                  <a:lnTo>
                    <a:pt x="6" y="307"/>
                  </a:lnTo>
                  <a:lnTo>
                    <a:pt x="6" y="283"/>
                  </a:lnTo>
                  <a:lnTo>
                    <a:pt x="0" y="247"/>
                  </a:lnTo>
                  <a:lnTo>
                    <a:pt x="6" y="217"/>
                  </a:lnTo>
                  <a:lnTo>
                    <a:pt x="30" y="193"/>
                  </a:lnTo>
                  <a:lnTo>
                    <a:pt x="78" y="175"/>
                  </a:lnTo>
                  <a:lnTo>
                    <a:pt x="114" y="151"/>
                  </a:lnTo>
                  <a:lnTo>
                    <a:pt x="144" y="145"/>
                  </a:lnTo>
                  <a:lnTo>
                    <a:pt x="156" y="109"/>
                  </a:lnTo>
                  <a:lnTo>
                    <a:pt x="180" y="97"/>
                  </a:lnTo>
                  <a:lnTo>
                    <a:pt x="204" y="90"/>
                  </a:lnTo>
                  <a:lnTo>
                    <a:pt x="240" y="60"/>
                  </a:lnTo>
                  <a:lnTo>
                    <a:pt x="264" y="48"/>
                  </a:lnTo>
                  <a:lnTo>
                    <a:pt x="282" y="60"/>
                  </a:lnTo>
                  <a:lnTo>
                    <a:pt x="300" y="66"/>
                  </a:lnTo>
                  <a:lnTo>
                    <a:pt x="312" y="42"/>
                  </a:lnTo>
                  <a:lnTo>
                    <a:pt x="330" y="24"/>
                  </a:lnTo>
                  <a:lnTo>
                    <a:pt x="360" y="18"/>
                  </a:lnTo>
                  <a:lnTo>
                    <a:pt x="372" y="0"/>
                  </a:lnTo>
                  <a:lnTo>
                    <a:pt x="396" y="6"/>
                  </a:lnTo>
                  <a:lnTo>
                    <a:pt x="438" y="12"/>
                  </a:lnTo>
                  <a:lnTo>
                    <a:pt x="432" y="36"/>
                  </a:lnTo>
                  <a:lnTo>
                    <a:pt x="420" y="66"/>
                  </a:lnTo>
                  <a:lnTo>
                    <a:pt x="438" y="78"/>
                  </a:lnTo>
                  <a:lnTo>
                    <a:pt x="468" y="78"/>
                  </a:lnTo>
                  <a:lnTo>
                    <a:pt x="492" y="115"/>
                  </a:lnTo>
                  <a:lnTo>
                    <a:pt x="510" y="109"/>
                  </a:lnTo>
                  <a:lnTo>
                    <a:pt x="540" y="90"/>
                  </a:lnTo>
                  <a:lnTo>
                    <a:pt x="540" y="30"/>
                  </a:lnTo>
                  <a:lnTo>
                    <a:pt x="564" y="0"/>
                  </a:lnTo>
                  <a:lnTo>
                    <a:pt x="576" y="42"/>
                  </a:lnTo>
                  <a:lnTo>
                    <a:pt x="582" y="54"/>
                  </a:lnTo>
                  <a:lnTo>
                    <a:pt x="594" y="60"/>
                  </a:lnTo>
                  <a:lnTo>
                    <a:pt x="612" y="121"/>
                  </a:lnTo>
                  <a:lnTo>
                    <a:pt x="642" y="151"/>
                  </a:lnTo>
                  <a:lnTo>
                    <a:pt x="678" y="163"/>
                  </a:lnTo>
                  <a:lnTo>
                    <a:pt x="690" y="199"/>
                  </a:lnTo>
                  <a:lnTo>
                    <a:pt x="708" y="211"/>
                  </a:lnTo>
                  <a:lnTo>
                    <a:pt x="714" y="241"/>
                  </a:lnTo>
                  <a:lnTo>
                    <a:pt x="751" y="265"/>
                  </a:lnTo>
                  <a:lnTo>
                    <a:pt x="751" y="289"/>
                  </a:lnTo>
                  <a:lnTo>
                    <a:pt x="757" y="325"/>
                  </a:lnTo>
                  <a:lnTo>
                    <a:pt x="757" y="379"/>
                  </a:lnTo>
                  <a:lnTo>
                    <a:pt x="714" y="469"/>
                  </a:lnTo>
                  <a:lnTo>
                    <a:pt x="696" y="523"/>
                  </a:lnTo>
                  <a:lnTo>
                    <a:pt x="696" y="547"/>
                  </a:lnTo>
                  <a:lnTo>
                    <a:pt x="684" y="547"/>
                  </a:lnTo>
                  <a:lnTo>
                    <a:pt x="660" y="559"/>
                  </a:lnTo>
                  <a:lnTo>
                    <a:pt x="636" y="577"/>
                  </a:lnTo>
                  <a:lnTo>
                    <a:pt x="618" y="577"/>
                  </a:lnTo>
                  <a:lnTo>
                    <a:pt x="594" y="559"/>
                  </a:lnTo>
                  <a:lnTo>
                    <a:pt x="576" y="571"/>
                  </a:lnTo>
                  <a:lnTo>
                    <a:pt x="534" y="553"/>
                  </a:lnTo>
                  <a:lnTo>
                    <a:pt x="498" y="535"/>
                  </a:lnTo>
                  <a:lnTo>
                    <a:pt x="480" y="505"/>
                  </a:lnTo>
                  <a:lnTo>
                    <a:pt x="468" y="481"/>
                  </a:lnTo>
                  <a:lnTo>
                    <a:pt x="444" y="487"/>
                  </a:lnTo>
                  <a:lnTo>
                    <a:pt x="420" y="463"/>
                  </a:lnTo>
                  <a:lnTo>
                    <a:pt x="378" y="421"/>
                  </a:lnTo>
                  <a:lnTo>
                    <a:pt x="312" y="409"/>
                  </a:lnTo>
                  <a:lnTo>
                    <a:pt x="264" y="415"/>
                  </a:lnTo>
                  <a:lnTo>
                    <a:pt x="204" y="433"/>
                  </a:lnTo>
                  <a:lnTo>
                    <a:pt x="198" y="451"/>
                  </a:lnTo>
                  <a:lnTo>
                    <a:pt x="162" y="457"/>
                  </a:lnTo>
                  <a:lnTo>
                    <a:pt x="138" y="457"/>
                  </a:lnTo>
                  <a:lnTo>
                    <a:pt x="120" y="475"/>
                  </a:lnTo>
                  <a:lnTo>
                    <a:pt x="84" y="487"/>
                  </a:lnTo>
                  <a:lnTo>
                    <a:pt x="60" y="487"/>
                  </a:lnTo>
                  <a:lnTo>
                    <a:pt x="30" y="463"/>
                  </a:lnTo>
                  <a:close/>
                </a:path>
              </a:pathLst>
            </a:custGeom>
            <a:solidFill>
              <a:srgbClr val="DDDDDD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93" name="Freeform 269"/>
            <p:cNvSpPr>
              <a:spLocks/>
            </p:cNvSpPr>
            <p:nvPr/>
          </p:nvSpPr>
          <p:spPr bwMode="auto">
            <a:xfrm>
              <a:off x="8099425" y="5734050"/>
              <a:ext cx="87313" cy="119063"/>
            </a:xfrm>
            <a:custGeom>
              <a:avLst/>
              <a:gdLst>
                <a:gd name="T0" fmla="*/ 0 w 66"/>
                <a:gd name="T1" fmla="*/ 2147483647 h 91"/>
                <a:gd name="T2" fmla="*/ 2147483647 w 66"/>
                <a:gd name="T3" fmla="*/ 2147483647 h 91"/>
                <a:gd name="T4" fmla="*/ 2147483647 w 66"/>
                <a:gd name="T5" fmla="*/ 2147483647 h 91"/>
                <a:gd name="T6" fmla="*/ 2147483647 w 66"/>
                <a:gd name="T7" fmla="*/ 2147483647 h 91"/>
                <a:gd name="T8" fmla="*/ 2147483647 w 66"/>
                <a:gd name="T9" fmla="*/ 2147483647 h 91"/>
                <a:gd name="T10" fmla="*/ 2147483647 w 66"/>
                <a:gd name="T11" fmla="*/ 2147483647 h 91"/>
                <a:gd name="T12" fmla="*/ 2147483647 w 66"/>
                <a:gd name="T13" fmla="*/ 0 h 91"/>
                <a:gd name="T14" fmla="*/ 2147483647 w 66"/>
                <a:gd name="T15" fmla="*/ 2147483647 h 91"/>
                <a:gd name="T16" fmla="*/ 0 w 66"/>
                <a:gd name="T17" fmla="*/ 2147483647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" h="91">
                  <a:moveTo>
                    <a:pt x="0" y="18"/>
                  </a:moveTo>
                  <a:lnTo>
                    <a:pt x="12" y="48"/>
                  </a:lnTo>
                  <a:lnTo>
                    <a:pt x="18" y="72"/>
                  </a:lnTo>
                  <a:lnTo>
                    <a:pt x="36" y="91"/>
                  </a:lnTo>
                  <a:lnTo>
                    <a:pt x="48" y="66"/>
                  </a:lnTo>
                  <a:lnTo>
                    <a:pt x="66" y="30"/>
                  </a:lnTo>
                  <a:lnTo>
                    <a:pt x="66" y="0"/>
                  </a:lnTo>
                  <a:lnTo>
                    <a:pt x="42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4" name="Freeform 271"/>
            <p:cNvSpPr>
              <a:spLocks/>
            </p:cNvSpPr>
            <p:nvPr/>
          </p:nvSpPr>
          <p:spPr bwMode="auto">
            <a:xfrm>
              <a:off x="7260177" y="4486631"/>
              <a:ext cx="225374" cy="263892"/>
            </a:xfrm>
            <a:custGeom>
              <a:avLst/>
              <a:gdLst>
                <a:gd name="T0" fmla="*/ 2147483647 w 174"/>
                <a:gd name="T1" fmla="*/ 2147483647 h 204"/>
                <a:gd name="T2" fmla="*/ 0 w 174"/>
                <a:gd name="T3" fmla="*/ 2147483647 h 204"/>
                <a:gd name="T4" fmla="*/ 0 w 174"/>
                <a:gd name="T5" fmla="*/ 2147483647 h 204"/>
                <a:gd name="T6" fmla="*/ 2147483647 w 174"/>
                <a:gd name="T7" fmla="*/ 2147483647 h 204"/>
                <a:gd name="T8" fmla="*/ 2147483647 w 174"/>
                <a:gd name="T9" fmla="*/ 2147483647 h 204"/>
                <a:gd name="T10" fmla="*/ 2147483647 w 174"/>
                <a:gd name="T11" fmla="*/ 2147483647 h 204"/>
                <a:gd name="T12" fmla="*/ 2147483647 w 174"/>
                <a:gd name="T13" fmla="*/ 2147483647 h 204"/>
                <a:gd name="T14" fmla="*/ 2147483647 w 174"/>
                <a:gd name="T15" fmla="*/ 0 h 204"/>
                <a:gd name="T16" fmla="*/ 2147483647 w 174"/>
                <a:gd name="T17" fmla="*/ 2147483647 h 204"/>
                <a:gd name="T18" fmla="*/ 2147483647 w 174"/>
                <a:gd name="T19" fmla="*/ 2147483647 h 204"/>
                <a:gd name="T20" fmla="*/ 2147483647 w 174"/>
                <a:gd name="T21" fmla="*/ 2147483647 h 204"/>
                <a:gd name="T22" fmla="*/ 2147483647 w 174"/>
                <a:gd name="T23" fmla="*/ 2147483647 h 204"/>
                <a:gd name="T24" fmla="*/ 2147483647 w 174"/>
                <a:gd name="T25" fmla="*/ 2147483647 h 204"/>
                <a:gd name="T26" fmla="*/ 2147483647 w 174"/>
                <a:gd name="T27" fmla="*/ 2147483647 h 204"/>
                <a:gd name="T28" fmla="*/ 2147483647 w 174"/>
                <a:gd name="T29" fmla="*/ 2147483647 h 204"/>
                <a:gd name="T30" fmla="*/ 2147483647 w 174"/>
                <a:gd name="T31" fmla="*/ 2147483647 h 204"/>
                <a:gd name="T32" fmla="*/ 2147483647 w 174"/>
                <a:gd name="T33" fmla="*/ 2147483647 h 204"/>
                <a:gd name="T34" fmla="*/ 2147483647 w 174"/>
                <a:gd name="T35" fmla="*/ 2147483647 h 204"/>
                <a:gd name="T36" fmla="*/ 2147483647 w 174"/>
                <a:gd name="T37" fmla="*/ 2147483647 h 204"/>
                <a:gd name="T38" fmla="*/ 2147483647 w 174"/>
                <a:gd name="T39" fmla="*/ 2147483647 h 204"/>
                <a:gd name="T40" fmla="*/ 2147483647 w 174"/>
                <a:gd name="T41" fmla="*/ 2147483647 h 204"/>
                <a:gd name="T42" fmla="*/ 2147483647 w 174"/>
                <a:gd name="T43" fmla="*/ 2147483647 h 204"/>
                <a:gd name="T44" fmla="*/ 2147483647 w 174"/>
                <a:gd name="T45" fmla="*/ 2147483647 h 204"/>
                <a:gd name="T46" fmla="*/ 2147483647 w 174"/>
                <a:gd name="T47" fmla="*/ 2147483647 h 2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4" h="204">
                  <a:moveTo>
                    <a:pt x="12" y="168"/>
                  </a:moveTo>
                  <a:lnTo>
                    <a:pt x="0" y="144"/>
                  </a:lnTo>
                  <a:lnTo>
                    <a:pt x="0" y="108"/>
                  </a:lnTo>
                  <a:lnTo>
                    <a:pt x="12" y="90"/>
                  </a:lnTo>
                  <a:lnTo>
                    <a:pt x="36" y="84"/>
                  </a:lnTo>
                  <a:lnTo>
                    <a:pt x="60" y="66"/>
                  </a:lnTo>
                  <a:lnTo>
                    <a:pt x="96" y="24"/>
                  </a:lnTo>
                  <a:lnTo>
                    <a:pt x="138" y="0"/>
                  </a:lnTo>
                  <a:lnTo>
                    <a:pt x="162" y="12"/>
                  </a:lnTo>
                  <a:lnTo>
                    <a:pt x="174" y="30"/>
                  </a:lnTo>
                  <a:lnTo>
                    <a:pt x="156" y="48"/>
                  </a:lnTo>
                  <a:lnTo>
                    <a:pt x="150" y="66"/>
                  </a:lnTo>
                  <a:lnTo>
                    <a:pt x="156" y="90"/>
                  </a:lnTo>
                  <a:lnTo>
                    <a:pt x="174" y="108"/>
                  </a:lnTo>
                  <a:lnTo>
                    <a:pt x="156" y="120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6" y="168"/>
                  </a:lnTo>
                  <a:lnTo>
                    <a:pt x="114" y="198"/>
                  </a:lnTo>
                  <a:lnTo>
                    <a:pt x="90" y="204"/>
                  </a:lnTo>
                  <a:lnTo>
                    <a:pt x="72" y="192"/>
                  </a:lnTo>
                  <a:lnTo>
                    <a:pt x="42" y="192"/>
                  </a:lnTo>
                  <a:lnTo>
                    <a:pt x="24" y="192"/>
                  </a:lnTo>
                  <a:lnTo>
                    <a:pt x="12" y="16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235" name="Freeform 274"/>
            <p:cNvSpPr>
              <a:spLocks/>
            </p:cNvSpPr>
            <p:nvPr/>
          </p:nvSpPr>
          <p:spPr bwMode="auto">
            <a:xfrm>
              <a:off x="7456155" y="4616665"/>
              <a:ext cx="143063" cy="174016"/>
            </a:xfrm>
            <a:custGeom>
              <a:avLst/>
              <a:gdLst>
                <a:gd name="T0" fmla="*/ 2147483647 w 108"/>
                <a:gd name="T1" fmla="*/ 2147483647 h 132"/>
                <a:gd name="T2" fmla="*/ 2147483647 w 108"/>
                <a:gd name="T3" fmla="*/ 2147483647 h 132"/>
                <a:gd name="T4" fmla="*/ 0 w 108"/>
                <a:gd name="T5" fmla="*/ 2147483647 h 132"/>
                <a:gd name="T6" fmla="*/ 2147483647 w 108"/>
                <a:gd name="T7" fmla="*/ 2147483647 h 132"/>
                <a:gd name="T8" fmla="*/ 2147483647 w 108"/>
                <a:gd name="T9" fmla="*/ 2147483647 h 132"/>
                <a:gd name="T10" fmla="*/ 2147483647 w 108"/>
                <a:gd name="T11" fmla="*/ 2147483647 h 132"/>
                <a:gd name="T12" fmla="*/ 2147483647 w 108"/>
                <a:gd name="T13" fmla="*/ 2147483647 h 132"/>
                <a:gd name="T14" fmla="*/ 2147483647 w 108"/>
                <a:gd name="T15" fmla="*/ 0 h 132"/>
                <a:gd name="T16" fmla="*/ 2147483647 w 108"/>
                <a:gd name="T17" fmla="*/ 2147483647 h 132"/>
                <a:gd name="T18" fmla="*/ 2147483647 w 108"/>
                <a:gd name="T19" fmla="*/ 2147483647 h 132"/>
                <a:gd name="T20" fmla="*/ 2147483647 w 108"/>
                <a:gd name="T21" fmla="*/ 2147483647 h 132"/>
                <a:gd name="T22" fmla="*/ 2147483647 w 108"/>
                <a:gd name="T23" fmla="*/ 2147483647 h 132"/>
                <a:gd name="T24" fmla="*/ 2147483647 w 108"/>
                <a:gd name="T25" fmla="*/ 2147483647 h 132"/>
                <a:gd name="T26" fmla="*/ 2147483647 w 108"/>
                <a:gd name="T27" fmla="*/ 2147483647 h 132"/>
                <a:gd name="T28" fmla="*/ 2147483647 w 108"/>
                <a:gd name="T29" fmla="*/ 2147483647 h 132"/>
                <a:gd name="T30" fmla="*/ 2147483647 w 108"/>
                <a:gd name="T31" fmla="*/ 2147483647 h 132"/>
                <a:gd name="T32" fmla="*/ 2147483647 w 108"/>
                <a:gd name="T33" fmla="*/ 2147483647 h 132"/>
                <a:gd name="T34" fmla="*/ 2147483647 w 108"/>
                <a:gd name="T35" fmla="*/ 2147483647 h 132"/>
                <a:gd name="T36" fmla="*/ 2147483647 w 108"/>
                <a:gd name="T37" fmla="*/ 2147483647 h 132"/>
                <a:gd name="T38" fmla="*/ 2147483647 w 108"/>
                <a:gd name="T39" fmla="*/ 2147483647 h 132"/>
                <a:gd name="T40" fmla="*/ 2147483647 w 108"/>
                <a:gd name="T41" fmla="*/ 2147483647 h 132"/>
                <a:gd name="T42" fmla="*/ 2147483647 w 108"/>
                <a:gd name="T43" fmla="*/ 2147483647 h 132"/>
                <a:gd name="T44" fmla="*/ 2147483647 w 108"/>
                <a:gd name="T45" fmla="*/ 2147483647 h 132"/>
                <a:gd name="T46" fmla="*/ 2147483647 w 108"/>
                <a:gd name="T47" fmla="*/ 2147483647 h 1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8" h="132">
                  <a:moveTo>
                    <a:pt x="12" y="126"/>
                  </a:moveTo>
                  <a:lnTo>
                    <a:pt x="12" y="108"/>
                  </a:lnTo>
                  <a:lnTo>
                    <a:pt x="0" y="84"/>
                  </a:lnTo>
                  <a:lnTo>
                    <a:pt x="6" y="66"/>
                  </a:lnTo>
                  <a:lnTo>
                    <a:pt x="24" y="24"/>
                  </a:lnTo>
                  <a:lnTo>
                    <a:pt x="36" y="12"/>
                  </a:lnTo>
                  <a:lnTo>
                    <a:pt x="66" y="6"/>
                  </a:lnTo>
                  <a:lnTo>
                    <a:pt x="108" y="0"/>
                  </a:lnTo>
                  <a:lnTo>
                    <a:pt x="108" y="12"/>
                  </a:lnTo>
                  <a:lnTo>
                    <a:pt x="90" y="12"/>
                  </a:lnTo>
                  <a:lnTo>
                    <a:pt x="54" y="24"/>
                  </a:lnTo>
                  <a:lnTo>
                    <a:pt x="42" y="42"/>
                  </a:lnTo>
                  <a:lnTo>
                    <a:pt x="84" y="42"/>
                  </a:lnTo>
                  <a:lnTo>
                    <a:pt x="90" y="60"/>
                  </a:lnTo>
                  <a:lnTo>
                    <a:pt x="78" y="66"/>
                  </a:lnTo>
                  <a:lnTo>
                    <a:pt x="66" y="78"/>
                  </a:lnTo>
                  <a:lnTo>
                    <a:pt x="90" y="102"/>
                  </a:lnTo>
                  <a:lnTo>
                    <a:pt x="96" y="126"/>
                  </a:lnTo>
                  <a:lnTo>
                    <a:pt x="72" y="126"/>
                  </a:lnTo>
                  <a:lnTo>
                    <a:pt x="54" y="108"/>
                  </a:lnTo>
                  <a:lnTo>
                    <a:pt x="36" y="84"/>
                  </a:lnTo>
                  <a:lnTo>
                    <a:pt x="36" y="114"/>
                  </a:lnTo>
                  <a:lnTo>
                    <a:pt x="36" y="132"/>
                  </a:lnTo>
                  <a:lnTo>
                    <a:pt x="12" y="12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236" name="Freeform 275"/>
            <p:cNvSpPr>
              <a:spLocks/>
            </p:cNvSpPr>
            <p:nvPr/>
          </p:nvSpPr>
          <p:spPr bwMode="auto">
            <a:xfrm>
              <a:off x="7136711" y="4815540"/>
              <a:ext cx="262610" cy="59281"/>
            </a:xfrm>
            <a:custGeom>
              <a:avLst/>
              <a:gdLst>
                <a:gd name="T0" fmla="*/ 0 w 34"/>
                <a:gd name="T1" fmla="*/ 2147483647 h 8"/>
                <a:gd name="T2" fmla="*/ 2147483647 w 34"/>
                <a:gd name="T3" fmla="*/ 0 h 8"/>
                <a:gd name="T4" fmla="*/ 2147483647 w 34"/>
                <a:gd name="T5" fmla="*/ 0 h 8"/>
                <a:gd name="T6" fmla="*/ 2147483647 w 34"/>
                <a:gd name="T7" fmla="*/ 2147483647 h 8"/>
                <a:gd name="T8" fmla="*/ 2147483647 w 34"/>
                <a:gd name="T9" fmla="*/ 2147483647 h 8"/>
                <a:gd name="T10" fmla="*/ 2147483647 w 34"/>
                <a:gd name="T11" fmla="*/ 2147483647 h 8"/>
                <a:gd name="T12" fmla="*/ 2147483647 w 34"/>
                <a:gd name="T13" fmla="*/ 2147483647 h 8"/>
                <a:gd name="T14" fmla="*/ 2147483647 w 34"/>
                <a:gd name="T15" fmla="*/ 2147483647 h 8"/>
                <a:gd name="T16" fmla="*/ 2147483647 w 34"/>
                <a:gd name="T17" fmla="*/ 2147483647 h 8"/>
                <a:gd name="T18" fmla="*/ 2147483647 w 34"/>
                <a:gd name="T19" fmla="*/ 2147483647 h 8"/>
                <a:gd name="T20" fmla="*/ 0 w 34"/>
                <a:gd name="T21" fmla="*/ 2147483647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" h="8">
                  <a:moveTo>
                    <a:pt x="0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0" y="4"/>
                    <a:pt x="8" y="4"/>
                  </a:cubicBezTo>
                  <a:cubicBezTo>
                    <a:pt x="7" y="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1797" name="Freeform 276"/>
            <p:cNvSpPr>
              <a:spLocks/>
            </p:cNvSpPr>
            <p:nvPr/>
          </p:nvSpPr>
          <p:spPr bwMode="auto">
            <a:xfrm>
              <a:off x="2928938" y="3178175"/>
              <a:ext cx="158750" cy="179388"/>
            </a:xfrm>
            <a:custGeom>
              <a:avLst/>
              <a:gdLst>
                <a:gd name="T0" fmla="*/ 0 w 120"/>
                <a:gd name="T1" fmla="*/ 2147483647 h 138"/>
                <a:gd name="T2" fmla="*/ 0 w 120"/>
                <a:gd name="T3" fmla="*/ 2147483647 h 138"/>
                <a:gd name="T4" fmla="*/ 2147483647 w 120"/>
                <a:gd name="T5" fmla="*/ 2147483647 h 138"/>
                <a:gd name="T6" fmla="*/ 2147483647 w 120"/>
                <a:gd name="T7" fmla="*/ 2147483647 h 138"/>
                <a:gd name="T8" fmla="*/ 2147483647 w 120"/>
                <a:gd name="T9" fmla="*/ 0 h 138"/>
                <a:gd name="T10" fmla="*/ 2147483647 w 120"/>
                <a:gd name="T11" fmla="*/ 2147483647 h 138"/>
                <a:gd name="T12" fmla="*/ 2147483647 w 120"/>
                <a:gd name="T13" fmla="*/ 2147483647 h 138"/>
                <a:gd name="T14" fmla="*/ 2147483647 w 120"/>
                <a:gd name="T15" fmla="*/ 2147483647 h 138"/>
                <a:gd name="T16" fmla="*/ 2147483647 w 120"/>
                <a:gd name="T17" fmla="*/ 2147483647 h 138"/>
                <a:gd name="T18" fmla="*/ 2147483647 w 120"/>
                <a:gd name="T19" fmla="*/ 2147483647 h 138"/>
                <a:gd name="T20" fmla="*/ 2147483647 w 120"/>
                <a:gd name="T21" fmla="*/ 2147483647 h 138"/>
                <a:gd name="T22" fmla="*/ 2147483647 w 120"/>
                <a:gd name="T23" fmla="*/ 2147483647 h 138"/>
                <a:gd name="T24" fmla="*/ 2147483647 w 120"/>
                <a:gd name="T25" fmla="*/ 2147483647 h 138"/>
                <a:gd name="T26" fmla="*/ 2147483647 w 120"/>
                <a:gd name="T27" fmla="*/ 2147483647 h 138"/>
                <a:gd name="T28" fmla="*/ 2147483647 w 120"/>
                <a:gd name="T29" fmla="*/ 2147483647 h 138"/>
                <a:gd name="T30" fmla="*/ 2147483647 w 120"/>
                <a:gd name="T31" fmla="*/ 2147483647 h 138"/>
                <a:gd name="T32" fmla="*/ 0 w 120"/>
                <a:gd name="T33" fmla="*/ 2147483647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0" h="138">
                  <a:moveTo>
                    <a:pt x="0" y="114"/>
                  </a:moveTo>
                  <a:lnTo>
                    <a:pt x="0" y="90"/>
                  </a:lnTo>
                  <a:lnTo>
                    <a:pt x="6" y="72"/>
                  </a:lnTo>
                  <a:lnTo>
                    <a:pt x="36" y="24"/>
                  </a:lnTo>
                  <a:lnTo>
                    <a:pt x="66" y="0"/>
                  </a:lnTo>
                  <a:lnTo>
                    <a:pt x="66" y="18"/>
                  </a:lnTo>
                  <a:lnTo>
                    <a:pt x="54" y="42"/>
                  </a:lnTo>
                  <a:lnTo>
                    <a:pt x="60" y="54"/>
                  </a:lnTo>
                  <a:lnTo>
                    <a:pt x="108" y="78"/>
                  </a:lnTo>
                  <a:lnTo>
                    <a:pt x="120" y="108"/>
                  </a:lnTo>
                  <a:lnTo>
                    <a:pt x="120" y="132"/>
                  </a:lnTo>
                  <a:lnTo>
                    <a:pt x="96" y="138"/>
                  </a:lnTo>
                  <a:lnTo>
                    <a:pt x="84" y="120"/>
                  </a:lnTo>
                  <a:lnTo>
                    <a:pt x="66" y="126"/>
                  </a:lnTo>
                  <a:lnTo>
                    <a:pt x="48" y="114"/>
                  </a:lnTo>
                  <a:lnTo>
                    <a:pt x="18" y="108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10" name="Freeform 277"/>
            <p:cNvSpPr>
              <a:spLocks/>
            </p:cNvSpPr>
            <p:nvPr/>
          </p:nvSpPr>
          <p:spPr bwMode="auto">
            <a:xfrm>
              <a:off x="2276467" y="4085057"/>
              <a:ext cx="276329" cy="76490"/>
            </a:xfrm>
            <a:custGeom>
              <a:avLst/>
              <a:gdLst>
                <a:gd name="T0" fmla="*/ 2147483647 w 35"/>
                <a:gd name="T1" fmla="*/ 2147483647 h 10"/>
                <a:gd name="T2" fmla="*/ 2147483647 w 35"/>
                <a:gd name="T3" fmla="*/ 0 h 10"/>
                <a:gd name="T4" fmla="*/ 2147483647 w 35"/>
                <a:gd name="T5" fmla="*/ 0 h 10"/>
                <a:gd name="T6" fmla="*/ 2147483647 w 35"/>
                <a:gd name="T7" fmla="*/ 2147483647 h 10"/>
                <a:gd name="T8" fmla="*/ 2147483647 w 35"/>
                <a:gd name="T9" fmla="*/ 2147483647 h 10"/>
                <a:gd name="T10" fmla="*/ 2147483647 w 35"/>
                <a:gd name="T11" fmla="*/ 2147483647 h 10"/>
                <a:gd name="T12" fmla="*/ 2147483647 w 35"/>
                <a:gd name="T13" fmla="*/ 2147483647 h 10"/>
                <a:gd name="T14" fmla="*/ 2147483647 w 35"/>
                <a:gd name="T15" fmla="*/ 2147483647 h 10"/>
                <a:gd name="T16" fmla="*/ 2147483647 w 35"/>
                <a:gd name="T17" fmla="*/ 2147483647 h 10"/>
                <a:gd name="T18" fmla="*/ 2147483647 w 35"/>
                <a:gd name="T19" fmla="*/ 2147483647 h 10"/>
                <a:gd name="T20" fmla="*/ 2147483647 w 35"/>
                <a:gd name="T21" fmla="*/ 2147483647 h 10"/>
                <a:gd name="T22" fmla="*/ 2147483647 w 35"/>
                <a:gd name="T23" fmla="*/ 2147483647 h 10"/>
                <a:gd name="T24" fmla="*/ 2147483647 w 35"/>
                <a:gd name="T25" fmla="*/ 2147483647 h 10"/>
                <a:gd name="T26" fmla="*/ 2147483647 w 35"/>
                <a:gd name="T27" fmla="*/ 2147483647 h 10"/>
                <a:gd name="T28" fmla="*/ 0 w 35"/>
                <a:gd name="T29" fmla="*/ 2147483647 h 10"/>
                <a:gd name="T30" fmla="*/ 2147483647 w 35"/>
                <a:gd name="T31" fmla="*/ 2147483647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" h="10">
                  <a:moveTo>
                    <a:pt x="2" y="1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7" y="5"/>
                    <a:pt x="28" y="6"/>
                  </a:cubicBezTo>
                  <a:cubicBezTo>
                    <a:pt x="30" y="7"/>
                    <a:pt x="33" y="7"/>
                    <a:pt x="33" y="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10"/>
                    <a:pt x="33" y="10"/>
                  </a:cubicBezTo>
                  <a:cubicBezTo>
                    <a:pt x="31" y="10"/>
                    <a:pt x="25" y="10"/>
                    <a:pt x="25" y="1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1799" name="Freeform 278"/>
            <p:cNvSpPr>
              <a:spLocks/>
            </p:cNvSpPr>
            <p:nvPr/>
          </p:nvSpPr>
          <p:spPr bwMode="auto">
            <a:xfrm>
              <a:off x="2552700" y="4170363"/>
              <a:ext cx="171450" cy="47625"/>
            </a:xfrm>
            <a:custGeom>
              <a:avLst/>
              <a:gdLst>
                <a:gd name="T0" fmla="*/ 2147483647 w 132"/>
                <a:gd name="T1" fmla="*/ 0 h 36"/>
                <a:gd name="T2" fmla="*/ 2147483647 w 132"/>
                <a:gd name="T3" fmla="*/ 2147483647 h 36"/>
                <a:gd name="T4" fmla="*/ 0 w 132"/>
                <a:gd name="T5" fmla="*/ 2147483647 h 36"/>
                <a:gd name="T6" fmla="*/ 2147483647 w 132"/>
                <a:gd name="T7" fmla="*/ 2147483647 h 36"/>
                <a:gd name="T8" fmla="*/ 2147483647 w 132"/>
                <a:gd name="T9" fmla="*/ 2147483647 h 36"/>
                <a:gd name="T10" fmla="*/ 2147483647 w 132"/>
                <a:gd name="T11" fmla="*/ 2147483647 h 36"/>
                <a:gd name="T12" fmla="*/ 2147483647 w 132"/>
                <a:gd name="T13" fmla="*/ 2147483647 h 36"/>
                <a:gd name="T14" fmla="*/ 2147483647 w 132"/>
                <a:gd name="T15" fmla="*/ 2147483647 h 36"/>
                <a:gd name="T16" fmla="*/ 2147483647 w 132"/>
                <a:gd name="T17" fmla="*/ 2147483647 h 36"/>
                <a:gd name="T18" fmla="*/ 2147483647 w 132"/>
                <a:gd name="T19" fmla="*/ 0 h 36"/>
                <a:gd name="T20" fmla="*/ 2147483647 w 132"/>
                <a:gd name="T21" fmla="*/ 0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2" h="36">
                  <a:moveTo>
                    <a:pt x="24" y="0"/>
                  </a:moveTo>
                  <a:lnTo>
                    <a:pt x="24" y="12"/>
                  </a:lnTo>
                  <a:lnTo>
                    <a:pt x="0" y="18"/>
                  </a:lnTo>
                  <a:lnTo>
                    <a:pt x="30" y="30"/>
                  </a:lnTo>
                  <a:lnTo>
                    <a:pt x="42" y="36"/>
                  </a:lnTo>
                  <a:lnTo>
                    <a:pt x="66" y="36"/>
                  </a:lnTo>
                  <a:lnTo>
                    <a:pt x="84" y="24"/>
                  </a:lnTo>
                  <a:lnTo>
                    <a:pt x="132" y="30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00" name="Freeform 279"/>
            <p:cNvSpPr>
              <a:spLocks/>
            </p:cNvSpPr>
            <p:nvPr/>
          </p:nvSpPr>
          <p:spPr bwMode="auto">
            <a:xfrm>
              <a:off x="4814888" y="3643313"/>
              <a:ext cx="77787" cy="46037"/>
            </a:xfrm>
            <a:custGeom>
              <a:avLst/>
              <a:gdLst>
                <a:gd name="T0" fmla="*/ 0 w 60"/>
                <a:gd name="T1" fmla="*/ 2147483647 h 36"/>
                <a:gd name="T2" fmla="*/ 2147483647 w 60"/>
                <a:gd name="T3" fmla="*/ 0 h 36"/>
                <a:gd name="T4" fmla="*/ 2147483647 w 60"/>
                <a:gd name="T5" fmla="*/ 2147483647 h 36"/>
                <a:gd name="T6" fmla="*/ 2147483647 w 60"/>
                <a:gd name="T7" fmla="*/ 2147483647 h 36"/>
                <a:gd name="T8" fmla="*/ 2147483647 w 60"/>
                <a:gd name="T9" fmla="*/ 2147483647 h 36"/>
                <a:gd name="T10" fmla="*/ 2147483647 w 60"/>
                <a:gd name="T11" fmla="*/ 2147483647 h 36"/>
                <a:gd name="T12" fmla="*/ 0 w 60"/>
                <a:gd name="T13" fmla="*/ 2147483647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36">
                  <a:moveTo>
                    <a:pt x="0" y="12"/>
                  </a:moveTo>
                  <a:lnTo>
                    <a:pt x="36" y="0"/>
                  </a:lnTo>
                  <a:lnTo>
                    <a:pt x="60" y="6"/>
                  </a:lnTo>
                  <a:lnTo>
                    <a:pt x="60" y="18"/>
                  </a:lnTo>
                  <a:lnTo>
                    <a:pt x="54" y="36"/>
                  </a:lnTo>
                  <a:lnTo>
                    <a:pt x="30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01" name="Freeform 280"/>
            <p:cNvSpPr>
              <a:spLocks/>
            </p:cNvSpPr>
            <p:nvPr/>
          </p:nvSpPr>
          <p:spPr bwMode="auto">
            <a:xfrm>
              <a:off x="4727575" y="3554413"/>
              <a:ext cx="31750" cy="61912"/>
            </a:xfrm>
            <a:custGeom>
              <a:avLst/>
              <a:gdLst>
                <a:gd name="T0" fmla="*/ 0 w 24"/>
                <a:gd name="T1" fmla="*/ 2147483647 h 48"/>
                <a:gd name="T2" fmla="*/ 2147483647 w 24"/>
                <a:gd name="T3" fmla="*/ 2147483647 h 48"/>
                <a:gd name="T4" fmla="*/ 2147483647 w 24"/>
                <a:gd name="T5" fmla="*/ 0 h 48"/>
                <a:gd name="T6" fmla="*/ 2147483647 w 24"/>
                <a:gd name="T7" fmla="*/ 2147483647 h 48"/>
                <a:gd name="T8" fmla="*/ 2147483647 w 24"/>
                <a:gd name="T9" fmla="*/ 2147483647 h 48"/>
                <a:gd name="T10" fmla="*/ 0 w 24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48">
                  <a:moveTo>
                    <a:pt x="0" y="48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02" name="Freeform 281"/>
            <p:cNvSpPr>
              <a:spLocks/>
            </p:cNvSpPr>
            <p:nvPr/>
          </p:nvSpPr>
          <p:spPr bwMode="auto">
            <a:xfrm>
              <a:off x="4719638" y="3490913"/>
              <a:ext cx="39687" cy="47625"/>
            </a:xfrm>
            <a:custGeom>
              <a:avLst/>
              <a:gdLst>
                <a:gd name="T0" fmla="*/ 0 w 30"/>
                <a:gd name="T1" fmla="*/ 2147483647 h 37"/>
                <a:gd name="T2" fmla="*/ 2147483647 w 30"/>
                <a:gd name="T3" fmla="*/ 0 h 37"/>
                <a:gd name="T4" fmla="*/ 2147483647 w 30"/>
                <a:gd name="T5" fmla="*/ 2147483647 h 37"/>
                <a:gd name="T6" fmla="*/ 2147483647 w 30"/>
                <a:gd name="T7" fmla="*/ 2147483647 h 37"/>
                <a:gd name="T8" fmla="*/ 0 w 30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7">
                  <a:moveTo>
                    <a:pt x="0" y="12"/>
                  </a:moveTo>
                  <a:lnTo>
                    <a:pt x="24" y="0"/>
                  </a:lnTo>
                  <a:lnTo>
                    <a:pt x="30" y="24"/>
                  </a:lnTo>
                  <a:lnTo>
                    <a:pt x="24" y="3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03" name="Freeform 282"/>
            <p:cNvSpPr>
              <a:spLocks/>
            </p:cNvSpPr>
            <p:nvPr/>
          </p:nvSpPr>
          <p:spPr bwMode="auto">
            <a:xfrm>
              <a:off x="5518150" y="3667125"/>
              <a:ext cx="39688" cy="7938"/>
            </a:xfrm>
            <a:custGeom>
              <a:avLst/>
              <a:gdLst>
                <a:gd name="T0" fmla="*/ 2147483647 w 30"/>
                <a:gd name="T1" fmla="*/ 0 h 6"/>
                <a:gd name="T2" fmla="*/ 2147483647 w 30"/>
                <a:gd name="T3" fmla="*/ 0 h 6"/>
                <a:gd name="T4" fmla="*/ 0 w 30"/>
                <a:gd name="T5" fmla="*/ 2147483647 h 6"/>
                <a:gd name="T6" fmla="*/ 2147483647 w 3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6">
                  <a:moveTo>
                    <a:pt x="24" y="0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04" name="Rectangle 283"/>
            <p:cNvSpPr>
              <a:spLocks noChangeArrowheads="1"/>
            </p:cNvSpPr>
            <p:nvPr/>
          </p:nvSpPr>
          <p:spPr bwMode="auto">
            <a:xfrm>
              <a:off x="5378450" y="3898900"/>
              <a:ext cx="0" cy="31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 sz="1400">
                  <a:solidFill>
                    <a:srgbClr val="015CAB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15000"/>
                </a:spcBef>
                <a:buFontTx/>
                <a:buNone/>
              </a:pPr>
              <a:endParaRPr lang="en-US" altLang="en-US" b="1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245" name="Freeform 284"/>
            <p:cNvSpPr>
              <a:spLocks/>
            </p:cNvSpPr>
            <p:nvPr/>
          </p:nvSpPr>
          <p:spPr bwMode="auto">
            <a:xfrm>
              <a:off x="5118142" y="3519028"/>
              <a:ext cx="493863" cy="177841"/>
            </a:xfrm>
            <a:custGeom>
              <a:avLst/>
              <a:gdLst>
                <a:gd name="T0" fmla="*/ 2147483647 w 10616"/>
                <a:gd name="T1" fmla="*/ 2147483647 h 10000"/>
                <a:gd name="T2" fmla="*/ 2147483647 w 10616"/>
                <a:gd name="T3" fmla="*/ 2147483647 h 10000"/>
                <a:gd name="T4" fmla="*/ 2147483647 w 10616"/>
                <a:gd name="T5" fmla="*/ 2147483647 h 10000"/>
                <a:gd name="T6" fmla="*/ 2147483647 w 10616"/>
                <a:gd name="T7" fmla="*/ 2147483647 h 10000"/>
                <a:gd name="T8" fmla="*/ 2147483647 w 10616"/>
                <a:gd name="T9" fmla="*/ 2147483647 h 10000"/>
                <a:gd name="T10" fmla="*/ 2147483647 w 10616"/>
                <a:gd name="T11" fmla="*/ 2147483647 h 10000"/>
                <a:gd name="T12" fmla="*/ 2147483647 w 10616"/>
                <a:gd name="T13" fmla="*/ 2147483647 h 10000"/>
                <a:gd name="T14" fmla="*/ 2147483647 w 10616"/>
                <a:gd name="T15" fmla="*/ 2147483647 h 10000"/>
                <a:gd name="T16" fmla="*/ 2147483647 w 10616"/>
                <a:gd name="T17" fmla="*/ 2147483647 h 10000"/>
                <a:gd name="T18" fmla="*/ 2147483647 w 10616"/>
                <a:gd name="T19" fmla="*/ 2147483647 h 10000"/>
                <a:gd name="T20" fmla="*/ 2147483647 w 10616"/>
                <a:gd name="T21" fmla="*/ 2147483647 h 10000"/>
                <a:gd name="T22" fmla="*/ 2147483647 w 10616"/>
                <a:gd name="T23" fmla="*/ 2147483647 h 10000"/>
                <a:gd name="T24" fmla="*/ 2147483647 w 10616"/>
                <a:gd name="T25" fmla="*/ 0 h 10000"/>
                <a:gd name="T26" fmla="*/ 2147483647 w 10616"/>
                <a:gd name="T27" fmla="*/ 0 h 10000"/>
                <a:gd name="T28" fmla="*/ 2147483647 w 10616"/>
                <a:gd name="T29" fmla="*/ 2147483647 h 10000"/>
                <a:gd name="T30" fmla="*/ 2147483647 w 10616"/>
                <a:gd name="T31" fmla="*/ 2147483647 h 10000"/>
                <a:gd name="T32" fmla="*/ 2147483647 w 10616"/>
                <a:gd name="T33" fmla="*/ 2147483647 h 10000"/>
                <a:gd name="T34" fmla="*/ 2147483647 w 10616"/>
                <a:gd name="T35" fmla="*/ 2147483647 h 10000"/>
                <a:gd name="T36" fmla="*/ 2147483647 w 10616"/>
                <a:gd name="T37" fmla="*/ 2147483647 h 10000"/>
                <a:gd name="T38" fmla="*/ 2147483647 w 10616"/>
                <a:gd name="T39" fmla="*/ 0 h 10000"/>
                <a:gd name="T40" fmla="*/ 2147483647 w 10616"/>
                <a:gd name="T41" fmla="*/ 0 h 10000"/>
                <a:gd name="T42" fmla="*/ 2147483647 w 10616"/>
                <a:gd name="T43" fmla="*/ 0 h 10000"/>
                <a:gd name="T44" fmla="*/ 2147483647 w 10616"/>
                <a:gd name="T45" fmla="*/ 2147483647 h 10000"/>
                <a:gd name="T46" fmla="*/ 2147483647 w 10616"/>
                <a:gd name="T47" fmla="*/ 2147483647 h 10000"/>
                <a:gd name="T48" fmla="*/ 2147483647 w 10616"/>
                <a:gd name="T49" fmla="*/ 2147483647 h 10000"/>
                <a:gd name="T50" fmla="*/ 2147483647 w 10616"/>
                <a:gd name="T51" fmla="*/ 2147483647 h 10000"/>
                <a:gd name="T52" fmla="*/ 2147483647 w 10616"/>
                <a:gd name="T53" fmla="*/ 2147483647 h 10000"/>
                <a:gd name="T54" fmla="*/ 2147483647 w 10616"/>
                <a:gd name="T55" fmla="*/ 2147483647 h 10000"/>
                <a:gd name="T56" fmla="*/ 2147483647 w 10616"/>
                <a:gd name="T57" fmla="*/ 2147483647 h 10000"/>
                <a:gd name="T58" fmla="*/ 2147483647 w 10616"/>
                <a:gd name="T59" fmla="*/ 2147483647 h 10000"/>
                <a:gd name="T60" fmla="*/ 2147483647 w 10616"/>
                <a:gd name="T61" fmla="*/ 2147483647 h 10000"/>
                <a:gd name="T62" fmla="*/ 0 w 10616"/>
                <a:gd name="T63" fmla="*/ 2147483647 h 10000"/>
                <a:gd name="T64" fmla="*/ 2147483647 w 10616"/>
                <a:gd name="T65" fmla="*/ 2147483647 h 10000"/>
                <a:gd name="T66" fmla="*/ 2147483647 w 10616"/>
                <a:gd name="T67" fmla="*/ 2147483647 h 10000"/>
                <a:gd name="T68" fmla="*/ 2147483647 w 10616"/>
                <a:gd name="T69" fmla="*/ 2147483647 h 10000"/>
                <a:gd name="T70" fmla="*/ 2147483647 w 10616"/>
                <a:gd name="T71" fmla="*/ 2147483647 h 10000"/>
                <a:gd name="T72" fmla="*/ 2147483647 w 10616"/>
                <a:gd name="T73" fmla="*/ 2147483647 h 10000"/>
                <a:gd name="T74" fmla="*/ 2147483647 w 10616"/>
                <a:gd name="T75" fmla="*/ 2147483647 h 10000"/>
                <a:gd name="T76" fmla="*/ 2147483647 w 10616"/>
                <a:gd name="T77" fmla="*/ 2147483647 h 10000"/>
                <a:gd name="T78" fmla="*/ 2147483647 w 10616"/>
                <a:gd name="T79" fmla="*/ 2147483647 h 10000"/>
                <a:gd name="T80" fmla="*/ 2147483647 w 10616"/>
                <a:gd name="T81" fmla="*/ 2147483647 h 10000"/>
                <a:gd name="T82" fmla="*/ 2147483647 w 10616"/>
                <a:gd name="T83" fmla="*/ 2147483647 h 10000"/>
                <a:gd name="T84" fmla="*/ 2147483647 w 10616"/>
                <a:gd name="T85" fmla="*/ 2147483647 h 10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616" h="10000">
                  <a:moveTo>
                    <a:pt x="6379" y="8696"/>
                  </a:moveTo>
                  <a:lnTo>
                    <a:pt x="6718" y="9130"/>
                  </a:lnTo>
                  <a:lnTo>
                    <a:pt x="8582" y="8696"/>
                  </a:lnTo>
                  <a:lnTo>
                    <a:pt x="9430" y="8261"/>
                  </a:lnTo>
                  <a:lnTo>
                    <a:pt x="10277" y="7826"/>
                  </a:lnTo>
                  <a:lnTo>
                    <a:pt x="10616" y="8261"/>
                  </a:lnTo>
                  <a:cubicBezTo>
                    <a:pt x="10560" y="7826"/>
                    <a:pt x="10503" y="7392"/>
                    <a:pt x="10447" y="6957"/>
                  </a:cubicBezTo>
                  <a:lnTo>
                    <a:pt x="10447" y="3913"/>
                  </a:lnTo>
                  <a:cubicBezTo>
                    <a:pt x="10503" y="3768"/>
                    <a:pt x="10560" y="3623"/>
                    <a:pt x="10616" y="3478"/>
                  </a:cubicBezTo>
                  <a:lnTo>
                    <a:pt x="9938" y="1304"/>
                  </a:lnTo>
                  <a:lnTo>
                    <a:pt x="9599" y="435"/>
                  </a:lnTo>
                  <a:lnTo>
                    <a:pt x="9091" y="435"/>
                  </a:lnTo>
                  <a:cubicBezTo>
                    <a:pt x="9034" y="290"/>
                    <a:pt x="8978" y="145"/>
                    <a:pt x="8921" y="0"/>
                  </a:cubicBezTo>
                  <a:lnTo>
                    <a:pt x="8243" y="1304"/>
                  </a:lnTo>
                  <a:lnTo>
                    <a:pt x="7396" y="1304"/>
                  </a:lnTo>
                  <a:lnTo>
                    <a:pt x="7226" y="1304"/>
                  </a:lnTo>
                  <a:lnTo>
                    <a:pt x="6548" y="435"/>
                  </a:lnTo>
                  <a:lnTo>
                    <a:pt x="6040" y="0"/>
                  </a:lnTo>
                  <a:lnTo>
                    <a:pt x="4684" y="0"/>
                  </a:lnTo>
                  <a:lnTo>
                    <a:pt x="4345" y="0"/>
                  </a:lnTo>
                  <a:lnTo>
                    <a:pt x="3836" y="435"/>
                  </a:lnTo>
                  <a:lnTo>
                    <a:pt x="3497" y="1304"/>
                  </a:lnTo>
                  <a:lnTo>
                    <a:pt x="2650" y="1739"/>
                  </a:lnTo>
                  <a:cubicBezTo>
                    <a:pt x="2593" y="1594"/>
                    <a:pt x="2537" y="1449"/>
                    <a:pt x="2480" y="1304"/>
                  </a:cubicBezTo>
                  <a:lnTo>
                    <a:pt x="2311" y="1304"/>
                  </a:lnTo>
                  <a:lnTo>
                    <a:pt x="1972" y="2609"/>
                  </a:lnTo>
                  <a:cubicBezTo>
                    <a:pt x="1746" y="2609"/>
                    <a:pt x="1494" y="2631"/>
                    <a:pt x="1294" y="2609"/>
                  </a:cubicBezTo>
                  <a:cubicBezTo>
                    <a:pt x="1094" y="2587"/>
                    <a:pt x="883" y="2261"/>
                    <a:pt x="770" y="2478"/>
                  </a:cubicBezTo>
                  <a:cubicBezTo>
                    <a:pt x="657" y="2695"/>
                    <a:pt x="333" y="2962"/>
                    <a:pt x="205" y="3117"/>
                  </a:cubicBezTo>
                  <a:cubicBezTo>
                    <a:pt x="77" y="3272"/>
                    <a:pt x="0" y="3266"/>
                    <a:pt x="0" y="3407"/>
                  </a:cubicBezTo>
                  <a:cubicBezTo>
                    <a:pt x="113" y="3701"/>
                    <a:pt x="482" y="5084"/>
                    <a:pt x="698" y="5748"/>
                  </a:cubicBezTo>
                  <a:cubicBezTo>
                    <a:pt x="914" y="6412"/>
                    <a:pt x="1138" y="6900"/>
                    <a:pt x="1294" y="7391"/>
                  </a:cubicBezTo>
                  <a:cubicBezTo>
                    <a:pt x="1450" y="7882"/>
                    <a:pt x="1520" y="8261"/>
                    <a:pt x="1633" y="8696"/>
                  </a:cubicBezTo>
                  <a:lnTo>
                    <a:pt x="3158" y="9130"/>
                  </a:lnTo>
                  <a:lnTo>
                    <a:pt x="3328" y="9130"/>
                  </a:lnTo>
                  <a:lnTo>
                    <a:pt x="4514" y="10000"/>
                  </a:lnTo>
                  <a:lnTo>
                    <a:pt x="5192" y="9130"/>
                  </a:lnTo>
                  <a:lnTo>
                    <a:pt x="5870" y="10000"/>
                  </a:lnTo>
                  <a:lnTo>
                    <a:pt x="6379" y="869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246" name="Freeform 285"/>
            <p:cNvSpPr>
              <a:spLocks/>
            </p:cNvSpPr>
            <p:nvPr/>
          </p:nvSpPr>
          <p:spPr bwMode="auto">
            <a:xfrm>
              <a:off x="5367034" y="3666272"/>
              <a:ext cx="182259" cy="145332"/>
            </a:xfrm>
            <a:custGeom>
              <a:avLst/>
              <a:gdLst>
                <a:gd name="T0" fmla="*/ 2147483647 w 139"/>
                <a:gd name="T1" fmla="*/ 2147483647 h 114"/>
                <a:gd name="T2" fmla="*/ 2147483647 w 139"/>
                <a:gd name="T3" fmla="*/ 2147483647 h 114"/>
                <a:gd name="T4" fmla="*/ 2147483647 w 139"/>
                <a:gd name="T5" fmla="*/ 2147483647 h 114"/>
                <a:gd name="T6" fmla="*/ 2147483647 w 139"/>
                <a:gd name="T7" fmla="*/ 2147483647 h 114"/>
                <a:gd name="T8" fmla="*/ 2147483647 w 139"/>
                <a:gd name="T9" fmla="*/ 2147483647 h 114"/>
                <a:gd name="T10" fmla="*/ 2147483647 w 139"/>
                <a:gd name="T11" fmla="*/ 2147483647 h 114"/>
                <a:gd name="T12" fmla="*/ 2147483647 w 139"/>
                <a:gd name="T13" fmla="*/ 0 h 114"/>
                <a:gd name="T14" fmla="*/ 2147483647 w 139"/>
                <a:gd name="T15" fmla="*/ 2147483647 h 114"/>
                <a:gd name="T16" fmla="*/ 2147483647 w 139"/>
                <a:gd name="T17" fmla="*/ 2147483647 h 114"/>
                <a:gd name="T18" fmla="*/ 2147483647 w 139"/>
                <a:gd name="T19" fmla="*/ 2147483647 h 114"/>
                <a:gd name="T20" fmla="*/ 2147483647 w 139"/>
                <a:gd name="T21" fmla="*/ 2147483647 h 114"/>
                <a:gd name="T22" fmla="*/ 2147483647 w 139"/>
                <a:gd name="T23" fmla="*/ 2147483647 h 114"/>
                <a:gd name="T24" fmla="*/ 2147483647 w 139"/>
                <a:gd name="T25" fmla="*/ 2147483647 h 114"/>
                <a:gd name="T26" fmla="*/ 0 w 139"/>
                <a:gd name="T27" fmla="*/ 2147483647 h 114"/>
                <a:gd name="T28" fmla="*/ 2147483647 w 139"/>
                <a:gd name="T29" fmla="*/ 2147483647 h 114"/>
                <a:gd name="T30" fmla="*/ 2147483647 w 139"/>
                <a:gd name="T31" fmla="*/ 2147483647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9" h="114">
                  <a:moveTo>
                    <a:pt x="25" y="114"/>
                  </a:moveTo>
                  <a:lnTo>
                    <a:pt x="61" y="96"/>
                  </a:lnTo>
                  <a:lnTo>
                    <a:pt x="73" y="90"/>
                  </a:lnTo>
                  <a:lnTo>
                    <a:pt x="115" y="66"/>
                  </a:lnTo>
                  <a:lnTo>
                    <a:pt x="127" y="24"/>
                  </a:lnTo>
                  <a:lnTo>
                    <a:pt x="139" y="6"/>
                  </a:lnTo>
                  <a:lnTo>
                    <a:pt x="139" y="0"/>
                  </a:lnTo>
                  <a:lnTo>
                    <a:pt x="115" y="6"/>
                  </a:lnTo>
                  <a:lnTo>
                    <a:pt x="49" y="12"/>
                  </a:lnTo>
                  <a:lnTo>
                    <a:pt x="37" y="6"/>
                  </a:lnTo>
                  <a:lnTo>
                    <a:pt x="19" y="24"/>
                  </a:lnTo>
                  <a:lnTo>
                    <a:pt x="25" y="48"/>
                  </a:lnTo>
                  <a:lnTo>
                    <a:pt x="0" y="102"/>
                  </a:lnTo>
                  <a:lnTo>
                    <a:pt x="13" y="102"/>
                  </a:lnTo>
                  <a:lnTo>
                    <a:pt x="25" y="11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1807" name="Freeform 286"/>
            <p:cNvSpPr>
              <a:spLocks/>
            </p:cNvSpPr>
            <p:nvPr/>
          </p:nvSpPr>
          <p:spPr bwMode="auto">
            <a:xfrm>
              <a:off x="5343525" y="3783013"/>
              <a:ext cx="127000" cy="115887"/>
            </a:xfrm>
            <a:custGeom>
              <a:avLst/>
              <a:gdLst>
                <a:gd name="T0" fmla="*/ 2147483647 w 97"/>
                <a:gd name="T1" fmla="*/ 2147483647 h 90"/>
                <a:gd name="T2" fmla="*/ 2147483647 w 97"/>
                <a:gd name="T3" fmla="*/ 0 h 90"/>
                <a:gd name="T4" fmla="*/ 2147483647 w 97"/>
                <a:gd name="T5" fmla="*/ 2147483647 h 90"/>
                <a:gd name="T6" fmla="*/ 2147483647 w 97"/>
                <a:gd name="T7" fmla="*/ 2147483647 h 90"/>
                <a:gd name="T8" fmla="*/ 2147483647 w 97"/>
                <a:gd name="T9" fmla="*/ 2147483647 h 90"/>
                <a:gd name="T10" fmla="*/ 2147483647 w 97"/>
                <a:gd name="T11" fmla="*/ 2147483647 h 90"/>
                <a:gd name="T12" fmla="*/ 2147483647 w 97"/>
                <a:gd name="T13" fmla="*/ 2147483647 h 90"/>
                <a:gd name="T14" fmla="*/ 0 w 97"/>
                <a:gd name="T15" fmla="*/ 2147483647 h 90"/>
                <a:gd name="T16" fmla="*/ 2147483647 w 97"/>
                <a:gd name="T17" fmla="*/ 2147483647 h 90"/>
                <a:gd name="T18" fmla="*/ 2147483647 w 97"/>
                <a:gd name="T19" fmla="*/ 2147483647 h 90"/>
                <a:gd name="T20" fmla="*/ 2147483647 w 97"/>
                <a:gd name="T21" fmla="*/ 2147483647 h 90"/>
                <a:gd name="T22" fmla="*/ 2147483647 w 97"/>
                <a:gd name="T23" fmla="*/ 2147483647 h 90"/>
                <a:gd name="T24" fmla="*/ 2147483647 w 97"/>
                <a:gd name="T25" fmla="*/ 2147483647 h 90"/>
                <a:gd name="T26" fmla="*/ 2147483647 w 97"/>
                <a:gd name="T27" fmla="*/ 2147483647 h 90"/>
                <a:gd name="T28" fmla="*/ 2147483647 w 97"/>
                <a:gd name="T29" fmla="*/ 2147483647 h 90"/>
                <a:gd name="T30" fmla="*/ 2147483647 w 97"/>
                <a:gd name="T31" fmla="*/ 2147483647 h 90"/>
                <a:gd name="T32" fmla="*/ 2147483647 w 97"/>
                <a:gd name="T33" fmla="*/ 2147483647 h 90"/>
                <a:gd name="T34" fmla="*/ 2147483647 w 97"/>
                <a:gd name="T35" fmla="*/ 2147483647 h 90"/>
                <a:gd name="T36" fmla="*/ 2147483647 w 97"/>
                <a:gd name="T37" fmla="*/ 2147483647 h 90"/>
                <a:gd name="T38" fmla="*/ 2147483647 w 97"/>
                <a:gd name="T39" fmla="*/ 2147483647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" name="Freeform 287"/>
            <p:cNvSpPr>
              <a:spLocks/>
            </p:cNvSpPr>
            <p:nvPr/>
          </p:nvSpPr>
          <p:spPr bwMode="auto">
            <a:xfrm>
              <a:off x="5343517" y="3784832"/>
              <a:ext cx="127385" cy="114736"/>
            </a:xfrm>
            <a:custGeom>
              <a:avLst/>
              <a:gdLst>
                <a:gd name="T0" fmla="*/ 2147483647 w 97"/>
                <a:gd name="T1" fmla="*/ 2147483647 h 90"/>
                <a:gd name="T2" fmla="*/ 2147483647 w 97"/>
                <a:gd name="T3" fmla="*/ 0 h 90"/>
                <a:gd name="T4" fmla="*/ 2147483647 w 97"/>
                <a:gd name="T5" fmla="*/ 2147483647 h 90"/>
                <a:gd name="T6" fmla="*/ 2147483647 w 97"/>
                <a:gd name="T7" fmla="*/ 2147483647 h 90"/>
                <a:gd name="T8" fmla="*/ 2147483647 w 97"/>
                <a:gd name="T9" fmla="*/ 2147483647 h 90"/>
                <a:gd name="T10" fmla="*/ 2147483647 w 97"/>
                <a:gd name="T11" fmla="*/ 2147483647 h 90"/>
                <a:gd name="T12" fmla="*/ 2147483647 w 97"/>
                <a:gd name="T13" fmla="*/ 2147483647 h 90"/>
                <a:gd name="T14" fmla="*/ 0 w 97"/>
                <a:gd name="T15" fmla="*/ 2147483647 h 90"/>
                <a:gd name="T16" fmla="*/ 2147483647 w 97"/>
                <a:gd name="T17" fmla="*/ 2147483647 h 90"/>
                <a:gd name="T18" fmla="*/ 2147483647 w 97"/>
                <a:gd name="T19" fmla="*/ 2147483647 h 90"/>
                <a:gd name="T20" fmla="*/ 2147483647 w 97"/>
                <a:gd name="T21" fmla="*/ 2147483647 h 90"/>
                <a:gd name="T22" fmla="*/ 2147483647 w 97"/>
                <a:gd name="T23" fmla="*/ 2147483647 h 90"/>
                <a:gd name="T24" fmla="*/ 2147483647 w 97"/>
                <a:gd name="T25" fmla="*/ 2147483647 h 90"/>
                <a:gd name="T26" fmla="*/ 2147483647 w 97"/>
                <a:gd name="T27" fmla="*/ 2147483647 h 90"/>
                <a:gd name="T28" fmla="*/ 2147483647 w 97"/>
                <a:gd name="T29" fmla="*/ 2147483647 h 90"/>
                <a:gd name="T30" fmla="*/ 2147483647 w 97"/>
                <a:gd name="T31" fmla="*/ 2147483647 h 90"/>
                <a:gd name="T32" fmla="*/ 2147483647 w 97"/>
                <a:gd name="T33" fmla="*/ 2147483647 h 90"/>
                <a:gd name="T34" fmla="*/ 2147483647 w 97"/>
                <a:gd name="T35" fmla="*/ 2147483647 h 90"/>
                <a:gd name="T36" fmla="*/ 2147483647 w 97"/>
                <a:gd name="T37" fmla="*/ 2147483647 h 90"/>
                <a:gd name="T38" fmla="*/ 2147483647 w 97"/>
                <a:gd name="T39" fmla="*/ 2147483647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249" name="Freeform 288"/>
            <p:cNvSpPr>
              <a:spLocks/>
            </p:cNvSpPr>
            <p:nvPr/>
          </p:nvSpPr>
          <p:spPr bwMode="auto">
            <a:xfrm>
              <a:off x="5784466" y="4002830"/>
              <a:ext cx="117587" cy="76490"/>
            </a:xfrm>
            <a:custGeom>
              <a:avLst/>
              <a:gdLst>
                <a:gd name="T0" fmla="*/ 2147483647 w 90"/>
                <a:gd name="T1" fmla="*/ 2147483647 h 60"/>
                <a:gd name="T2" fmla="*/ 2147483647 w 90"/>
                <a:gd name="T3" fmla="*/ 2147483647 h 60"/>
                <a:gd name="T4" fmla="*/ 2147483647 w 90"/>
                <a:gd name="T5" fmla="*/ 2147483647 h 60"/>
                <a:gd name="T6" fmla="*/ 2147483647 w 90"/>
                <a:gd name="T7" fmla="*/ 2147483647 h 60"/>
                <a:gd name="T8" fmla="*/ 2147483647 w 90"/>
                <a:gd name="T9" fmla="*/ 0 h 60"/>
                <a:gd name="T10" fmla="*/ 2147483647 w 90"/>
                <a:gd name="T11" fmla="*/ 2147483647 h 60"/>
                <a:gd name="T12" fmla="*/ 2147483647 w 90"/>
                <a:gd name="T13" fmla="*/ 2147483647 h 60"/>
                <a:gd name="T14" fmla="*/ 0 w 90"/>
                <a:gd name="T15" fmla="*/ 2147483647 h 60"/>
                <a:gd name="T16" fmla="*/ 2147483647 w 90"/>
                <a:gd name="T17" fmla="*/ 214748364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" h="60">
                  <a:moveTo>
                    <a:pt x="18" y="48"/>
                  </a:moveTo>
                  <a:lnTo>
                    <a:pt x="66" y="60"/>
                  </a:lnTo>
                  <a:lnTo>
                    <a:pt x="78" y="30"/>
                  </a:lnTo>
                  <a:lnTo>
                    <a:pt x="90" y="24"/>
                  </a:lnTo>
                  <a:lnTo>
                    <a:pt x="84" y="0"/>
                  </a:lnTo>
                  <a:lnTo>
                    <a:pt x="30" y="18"/>
                  </a:lnTo>
                  <a:lnTo>
                    <a:pt x="6" y="6"/>
                  </a:lnTo>
                  <a:lnTo>
                    <a:pt x="0" y="24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250" name="Freeform 289"/>
            <p:cNvSpPr>
              <a:spLocks/>
            </p:cNvSpPr>
            <p:nvPr/>
          </p:nvSpPr>
          <p:spPr bwMode="auto">
            <a:xfrm>
              <a:off x="5802104" y="4033426"/>
              <a:ext cx="186178" cy="216085"/>
            </a:xfrm>
            <a:custGeom>
              <a:avLst/>
              <a:gdLst>
                <a:gd name="T0" fmla="*/ 2147483647 w 24"/>
                <a:gd name="T1" fmla="*/ 2147483647 h 28"/>
                <a:gd name="T2" fmla="*/ 2147483647 w 24"/>
                <a:gd name="T3" fmla="*/ 2147483647 h 28"/>
                <a:gd name="T4" fmla="*/ 2147483647 w 24"/>
                <a:gd name="T5" fmla="*/ 2147483647 h 28"/>
                <a:gd name="T6" fmla="*/ 2147483647 w 24"/>
                <a:gd name="T7" fmla="*/ 2147483647 h 28"/>
                <a:gd name="T8" fmla="*/ 0 w 24"/>
                <a:gd name="T9" fmla="*/ 2147483647 h 28"/>
                <a:gd name="T10" fmla="*/ 2147483647 w 24"/>
                <a:gd name="T11" fmla="*/ 2147483647 h 28"/>
                <a:gd name="T12" fmla="*/ 2147483647 w 24"/>
                <a:gd name="T13" fmla="*/ 2147483647 h 28"/>
                <a:gd name="T14" fmla="*/ 2147483647 w 24"/>
                <a:gd name="T15" fmla="*/ 2147483647 h 28"/>
                <a:gd name="T16" fmla="*/ 2147483647 w 24"/>
                <a:gd name="T17" fmla="*/ 2147483647 h 28"/>
                <a:gd name="T18" fmla="*/ 2147483647 w 24"/>
                <a:gd name="T19" fmla="*/ 2147483647 h 28"/>
                <a:gd name="T20" fmla="*/ 2147483647 w 24"/>
                <a:gd name="T21" fmla="*/ 2147483647 h 28"/>
                <a:gd name="T22" fmla="*/ 2147483647 w 24"/>
                <a:gd name="T23" fmla="*/ 2147483647 h 28"/>
                <a:gd name="T24" fmla="*/ 2147483647 w 24"/>
                <a:gd name="T25" fmla="*/ 0 h 28"/>
                <a:gd name="T26" fmla="*/ 2147483647 w 24"/>
                <a:gd name="T27" fmla="*/ 0 h 28"/>
                <a:gd name="T28" fmla="*/ 2147483647 w 24"/>
                <a:gd name="T29" fmla="*/ 2147483647 h 28"/>
                <a:gd name="T30" fmla="*/ 2147483647 w 24"/>
                <a:gd name="T31" fmla="*/ 2147483647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4" h="28">
                  <a:moveTo>
                    <a:pt x="9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3" y="18"/>
                    <a:pt x="0" y="18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251" name="Freeform 290"/>
            <p:cNvSpPr>
              <a:spLocks/>
            </p:cNvSpPr>
            <p:nvPr/>
          </p:nvSpPr>
          <p:spPr bwMode="auto">
            <a:xfrm>
              <a:off x="5564971" y="4171109"/>
              <a:ext cx="266529" cy="166366"/>
            </a:xfrm>
            <a:custGeom>
              <a:avLst/>
              <a:gdLst>
                <a:gd name="T0" fmla="*/ 2147483647 w 34"/>
                <a:gd name="T1" fmla="*/ 0 h 21"/>
                <a:gd name="T2" fmla="*/ 2147483647 w 34"/>
                <a:gd name="T3" fmla="*/ 2147483647 h 21"/>
                <a:gd name="T4" fmla="*/ 2147483647 w 34"/>
                <a:gd name="T5" fmla="*/ 2147483647 h 21"/>
                <a:gd name="T6" fmla="*/ 2147483647 w 34"/>
                <a:gd name="T7" fmla="*/ 2147483647 h 21"/>
                <a:gd name="T8" fmla="*/ 0 w 34"/>
                <a:gd name="T9" fmla="*/ 2147483647 h 21"/>
                <a:gd name="T10" fmla="*/ 2147483647 w 34"/>
                <a:gd name="T11" fmla="*/ 2147483647 h 21"/>
                <a:gd name="T12" fmla="*/ 2147483647 w 34"/>
                <a:gd name="T13" fmla="*/ 2147483647 h 21"/>
                <a:gd name="T14" fmla="*/ 2147483647 w 34"/>
                <a:gd name="T15" fmla="*/ 2147483647 h 21"/>
                <a:gd name="T16" fmla="*/ 2147483647 w 34"/>
                <a:gd name="T17" fmla="*/ 2147483647 h 21"/>
                <a:gd name="T18" fmla="*/ 2147483647 w 34"/>
                <a:gd name="T19" fmla="*/ 2147483647 h 21"/>
                <a:gd name="T20" fmla="*/ 2147483647 w 34"/>
                <a:gd name="T21" fmla="*/ 2147483647 h 21"/>
                <a:gd name="T22" fmla="*/ 2147483647 w 34"/>
                <a:gd name="T23" fmla="*/ 2147483647 h 21"/>
                <a:gd name="T24" fmla="*/ 2147483647 w 34"/>
                <a:gd name="T25" fmla="*/ 2147483647 h 21"/>
                <a:gd name="T26" fmla="*/ 2147483647 w 34"/>
                <a:gd name="T27" fmla="*/ 0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21">
                  <a:moveTo>
                    <a:pt x="30" y="0"/>
                  </a:moveTo>
                  <a:cubicBezTo>
                    <a:pt x="25" y="2"/>
                    <a:pt x="18" y="3"/>
                    <a:pt x="18" y="4"/>
                  </a:cubicBezTo>
                  <a:cubicBezTo>
                    <a:pt x="16" y="5"/>
                    <a:pt x="14" y="7"/>
                    <a:pt x="1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1" y="3"/>
                    <a:pt x="31" y="3"/>
                    <a:pt x="31" y="3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252" name="Freeform 291"/>
            <p:cNvSpPr>
              <a:spLocks/>
            </p:cNvSpPr>
            <p:nvPr/>
          </p:nvSpPr>
          <p:spPr bwMode="auto">
            <a:xfrm>
              <a:off x="5378793" y="3811604"/>
              <a:ext cx="491903" cy="422609"/>
            </a:xfrm>
            <a:custGeom>
              <a:avLst/>
              <a:gdLst>
                <a:gd name="T0" fmla="*/ 2147483647 w 63"/>
                <a:gd name="T1" fmla="*/ 2147483647 h 54"/>
                <a:gd name="T2" fmla="*/ 2147483647 w 63"/>
                <a:gd name="T3" fmla="*/ 2147483647 h 54"/>
                <a:gd name="T4" fmla="*/ 2147483647 w 63"/>
                <a:gd name="T5" fmla="*/ 2147483647 h 54"/>
                <a:gd name="T6" fmla="*/ 2147483647 w 63"/>
                <a:gd name="T7" fmla="*/ 2147483647 h 54"/>
                <a:gd name="T8" fmla="*/ 2147483647 w 63"/>
                <a:gd name="T9" fmla="*/ 2147483647 h 54"/>
                <a:gd name="T10" fmla="*/ 2147483647 w 63"/>
                <a:gd name="T11" fmla="*/ 2147483647 h 54"/>
                <a:gd name="T12" fmla="*/ 2147483647 w 63"/>
                <a:gd name="T13" fmla="*/ 2147483647 h 54"/>
                <a:gd name="T14" fmla="*/ 2147483647 w 63"/>
                <a:gd name="T15" fmla="*/ 2147483647 h 54"/>
                <a:gd name="T16" fmla="*/ 2147483647 w 63"/>
                <a:gd name="T17" fmla="*/ 2147483647 h 54"/>
                <a:gd name="T18" fmla="*/ 2147483647 w 63"/>
                <a:gd name="T19" fmla="*/ 2147483647 h 54"/>
                <a:gd name="T20" fmla="*/ 2147483647 w 63"/>
                <a:gd name="T21" fmla="*/ 2147483647 h 54"/>
                <a:gd name="T22" fmla="*/ 2147483647 w 63"/>
                <a:gd name="T23" fmla="*/ 2147483647 h 54"/>
                <a:gd name="T24" fmla="*/ 2147483647 w 63"/>
                <a:gd name="T25" fmla="*/ 2147483647 h 54"/>
                <a:gd name="T26" fmla="*/ 2147483647 w 63"/>
                <a:gd name="T27" fmla="*/ 2147483647 h 54"/>
                <a:gd name="T28" fmla="*/ 2147483647 w 63"/>
                <a:gd name="T29" fmla="*/ 0 h 54"/>
                <a:gd name="T30" fmla="*/ 2147483647 w 63"/>
                <a:gd name="T31" fmla="*/ 0 h 54"/>
                <a:gd name="T32" fmla="*/ 2147483647 w 63"/>
                <a:gd name="T33" fmla="*/ 2147483647 h 54"/>
                <a:gd name="T34" fmla="*/ 2147483647 w 63"/>
                <a:gd name="T35" fmla="*/ 2147483647 h 54"/>
                <a:gd name="T36" fmla="*/ 2147483647 w 63"/>
                <a:gd name="T37" fmla="*/ 2147483647 h 54"/>
                <a:gd name="T38" fmla="*/ 2147483647 w 63"/>
                <a:gd name="T39" fmla="*/ 2147483647 h 54"/>
                <a:gd name="T40" fmla="*/ 2147483647 w 63"/>
                <a:gd name="T41" fmla="*/ 2147483647 h 54"/>
                <a:gd name="T42" fmla="*/ 2147483647 w 63"/>
                <a:gd name="T43" fmla="*/ 2147483647 h 54"/>
                <a:gd name="T44" fmla="*/ 0 w 63"/>
                <a:gd name="T45" fmla="*/ 2147483647 h 54"/>
                <a:gd name="T46" fmla="*/ 2147483647 w 63"/>
                <a:gd name="T47" fmla="*/ 2147483647 h 54"/>
                <a:gd name="T48" fmla="*/ 2147483647 w 63"/>
                <a:gd name="T49" fmla="*/ 2147483647 h 54"/>
                <a:gd name="T50" fmla="*/ 2147483647 w 63"/>
                <a:gd name="T51" fmla="*/ 2147483647 h 54"/>
                <a:gd name="T52" fmla="*/ 2147483647 w 63"/>
                <a:gd name="T53" fmla="*/ 2147483647 h 54"/>
                <a:gd name="T54" fmla="*/ 2147483647 w 63"/>
                <a:gd name="T55" fmla="*/ 2147483647 h 54"/>
                <a:gd name="T56" fmla="*/ 2147483647 w 63"/>
                <a:gd name="T57" fmla="*/ 2147483647 h 54"/>
                <a:gd name="T58" fmla="*/ 2147483647 w 63"/>
                <a:gd name="T59" fmla="*/ 2147483647 h 54"/>
                <a:gd name="T60" fmla="*/ 2147483647 w 63"/>
                <a:gd name="T61" fmla="*/ 2147483647 h 54"/>
                <a:gd name="T62" fmla="*/ 2147483647 w 63"/>
                <a:gd name="T63" fmla="*/ 2147483647 h 54"/>
                <a:gd name="T64" fmla="*/ 2147483647 w 63"/>
                <a:gd name="T65" fmla="*/ 2147483647 h 54"/>
                <a:gd name="T66" fmla="*/ 2147483647 w 63"/>
                <a:gd name="T67" fmla="*/ 2147483647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3" h="54">
                  <a:moveTo>
                    <a:pt x="63" y="34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3"/>
                    <a:pt x="40" y="51"/>
                    <a:pt x="42" y="50"/>
                  </a:cubicBezTo>
                  <a:cubicBezTo>
                    <a:pt x="42" y="49"/>
                    <a:pt x="49" y="48"/>
                    <a:pt x="54" y="46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253" name="Freeform 292"/>
            <p:cNvSpPr>
              <a:spLocks/>
            </p:cNvSpPr>
            <p:nvPr/>
          </p:nvSpPr>
          <p:spPr bwMode="auto">
            <a:xfrm>
              <a:off x="5802104" y="4079320"/>
              <a:ext cx="76431" cy="91788"/>
            </a:xfrm>
            <a:custGeom>
              <a:avLst/>
              <a:gdLst>
                <a:gd name="T0" fmla="*/ 0 w 10"/>
                <a:gd name="T1" fmla="*/ 2147483647 h 12"/>
                <a:gd name="T2" fmla="*/ 2147483647 w 10"/>
                <a:gd name="T3" fmla="*/ 2147483647 h 12"/>
                <a:gd name="T4" fmla="*/ 2147483647 w 10"/>
                <a:gd name="T5" fmla="*/ 2147483647 h 12"/>
                <a:gd name="T6" fmla="*/ 2147483647 w 10"/>
                <a:gd name="T7" fmla="*/ 0 h 12"/>
                <a:gd name="T8" fmla="*/ 2147483647 w 1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3" y="12"/>
                    <a:pt x="4" y="11"/>
                    <a:pt x="4" y="1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2">
                  <a:alpha val="52156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254" name="Freeform 293"/>
            <p:cNvSpPr>
              <a:spLocks/>
            </p:cNvSpPr>
            <p:nvPr/>
          </p:nvSpPr>
          <p:spPr bwMode="auto">
            <a:xfrm>
              <a:off x="5463062" y="3656710"/>
              <a:ext cx="248892" cy="252418"/>
            </a:xfrm>
            <a:custGeom>
              <a:avLst/>
              <a:gdLst>
                <a:gd name="T0" fmla="*/ 2147483647 w 192"/>
                <a:gd name="T1" fmla="*/ 2147483647 h 192"/>
                <a:gd name="T2" fmla="*/ 2147483647 w 192"/>
                <a:gd name="T3" fmla="*/ 2147483647 h 192"/>
                <a:gd name="T4" fmla="*/ 2147483647 w 192"/>
                <a:gd name="T5" fmla="*/ 2147483647 h 192"/>
                <a:gd name="T6" fmla="*/ 2147483647 w 192"/>
                <a:gd name="T7" fmla="*/ 2147483647 h 192"/>
                <a:gd name="T8" fmla="*/ 2147483647 w 192"/>
                <a:gd name="T9" fmla="*/ 2147483647 h 192"/>
                <a:gd name="T10" fmla="*/ 2147483647 w 192"/>
                <a:gd name="T11" fmla="*/ 0 h 192"/>
                <a:gd name="T12" fmla="*/ 2147483647 w 192"/>
                <a:gd name="T13" fmla="*/ 2147483647 h 192"/>
                <a:gd name="T14" fmla="*/ 2147483647 w 192"/>
                <a:gd name="T15" fmla="*/ 2147483647 h 192"/>
                <a:gd name="T16" fmla="*/ 2147483647 w 192"/>
                <a:gd name="T17" fmla="*/ 2147483647 h 192"/>
                <a:gd name="T18" fmla="*/ 2147483647 w 192"/>
                <a:gd name="T19" fmla="*/ 2147483647 h 192"/>
                <a:gd name="T20" fmla="*/ 2147483647 w 192"/>
                <a:gd name="T21" fmla="*/ 2147483647 h 192"/>
                <a:gd name="T22" fmla="*/ 0 w 192"/>
                <a:gd name="T23" fmla="*/ 2147483647 h 192"/>
                <a:gd name="T24" fmla="*/ 0 w 192"/>
                <a:gd name="T25" fmla="*/ 2147483647 h 192"/>
                <a:gd name="T26" fmla="*/ 2147483647 w 192"/>
                <a:gd name="T27" fmla="*/ 2147483647 h 192"/>
                <a:gd name="T28" fmla="*/ 2147483647 w 192"/>
                <a:gd name="T29" fmla="*/ 2147483647 h 192"/>
                <a:gd name="T30" fmla="*/ 2147483647 w 192"/>
                <a:gd name="T31" fmla="*/ 2147483647 h 192"/>
                <a:gd name="T32" fmla="*/ 2147483647 w 192"/>
                <a:gd name="T33" fmla="*/ 2147483647 h 192"/>
                <a:gd name="T34" fmla="*/ 2147483647 w 192"/>
                <a:gd name="T35" fmla="*/ 2147483647 h 192"/>
                <a:gd name="T36" fmla="*/ 2147483647 w 192"/>
                <a:gd name="T37" fmla="*/ 2147483647 h 192"/>
                <a:gd name="T38" fmla="*/ 2147483647 w 192"/>
                <a:gd name="T39" fmla="*/ 2147483647 h 192"/>
                <a:gd name="T40" fmla="*/ 2147483647 w 192"/>
                <a:gd name="T41" fmla="*/ 2147483647 h 192"/>
                <a:gd name="T42" fmla="*/ 2147483647 w 192"/>
                <a:gd name="T43" fmla="*/ 2147483647 h 192"/>
                <a:gd name="T44" fmla="*/ 2147483647 w 192"/>
                <a:gd name="T45" fmla="*/ 2147483647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92" h="192">
                  <a:moveTo>
                    <a:pt x="168" y="120"/>
                  </a:moveTo>
                  <a:lnTo>
                    <a:pt x="132" y="90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14" y="6"/>
                  </a:lnTo>
                  <a:lnTo>
                    <a:pt x="102" y="0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6" y="12"/>
                  </a:lnTo>
                  <a:lnTo>
                    <a:pt x="54" y="30"/>
                  </a:lnTo>
                  <a:lnTo>
                    <a:pt x="42" y="72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24" y="126"/>
                  </a:lnTo>
                  <a:lnTo>
                    <a:pt x="84" y="156"/>
                  </a:lnTo>
                  <a:lnTo>
                    <a:pt x="102" y="174"/>
                  </a:lnTo>
                  <a:lnTo>
                    <a:pt x="150" y="180"/>
                  </a:lnTo>
                  <a:lnTo>
                    <a:pt x="168" y="192"/>
                  </a:lnTo>
                  <a:lnTo>
                    <a:pt x="186" y="192"/>
                  </a:lnTo>
                  <a:lnTo>
                    <a:pt x="180" y="180"/>
                  </a:lnTo>
                  <a:lnTo>
                    <a:pt x="192" y="174"/>
                  </a:lnTo>
                  <a:lnTo>
                    <a:pt x="180" y="150"/>
                  </a:lnTo>
                  <a:lnTo>
                    <a:pt x="168" y="12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255" name="Freeform 294"/>
            <p:cNvSpPr>
              <a:spLocks/>
            </p:cNvSpPr>
            <p:nvPr/>
          </p:nvSpPr>
          <p:spPr bwMode="auto">
            <a:xfrm>
              <a:off x="5606127" y="3589782"/>
              <a:ext cx="470346" cy="426433"/>
            </a:xfrm>
            <a:custGeom>
              <a:avLst/>
              <a:gdLst>
                <a:gd name="T0" fmla="*/ 2147483647 w 60"/>
                <a:gd name="T1" fmla="*/ 2147483647 h 55"/>
                <a:gd name="T2" fmla="*/ 2147483647 w 60"/>
                <a:gd name="T3" fmla="*/ 2147483647 h 55"/>
                <a:gd name="T4" fmla="*/ 2147483647 w 60"/>
                <a:gd name="T5" fmla="*/ 2147483647 h 55"/>
                <a:gd name="T6" fmla="*/ 2147483647 w 60"/>
                <a:gd name="T7" fmla="*/ 2147483647 h 55"/>
                <a:gd name="T8" fmla="*/ 2147483647 w 60"/>
                <a:gd name="T9" fmla="*/ 2147483647 h 55"/>
                <a:gd name="T10" fmla="*/ 2147483647 w 60"/>
                <a:gd name="T11" fmla="*/ 2147483647 h 55"/>
                <a:gd name="T12" fmla="*/ 2147483647 w 60"/>
                <a:gd name="T13" fmla="*/ 2147483647 h 55"/>
                <a:gd name="T14" fmla="*/ 2147483647 w 60"/>
                <a:gd name="T15" fmla="*/ 2147483647 h 55"/>
                <a:gd name="T16" fmla="*/ 2147483647 w 60"/>
                <a:gd name="T17" fmla="*/ 2147483647 h 55"/>
                <a:gd name="T18" fmla="*/ 2147483647 w 60"/>
                <a:gd name="T19" fmla="*/ 2147483647 h 55"/>
                <a:gd name="T20" fmla="*/ 2147483647 w 60"/>
                <a:gd name="T21" fmla="*/ 2147483647 h 55"/>
                <a:gd name="T22" fmla="*/ 2147483647 w 60"/>
                <a:gd name="T23" fmla="*/ 2147483647 h 55"/>
                <a:gd name="T24" fmla="*/ 2147483647 w 60"/>
                <a:gd name="T25" fmla="*/ 2147483647 h 55"/>
                <a:gd name="T26" fmla="*/ 2147483647 w 60"/>
                <a:gd name="T27" fmla="*/ 2147483647 h 55"/>
                <a:gd name="T28" fmla="*/ 2147483647 w 60"/>
                <a:gd name="T29" fmla="*/ 2147483647 h 55"/>
                <a:gd name="T30" fmla="*/ 2147483647 w 60"/>
                <a:gd name="T31" fmla="*/ 2147483647 h 55"/>
                <a:gd name="T32" fmla="*/ 2147483647 w 60"/>
                <a:gd name="T33" fmla="*/ 2147483647 h 55"/>
                <a:gd name="T34" fmla="*/ 2147483647 w 60"/>
                <a:gd name="T35" fmla="*/ 2147483647 h 55"/>
                <a:gd name="T36" fmla="*/ 2147483647 w 60"/>
                <a:gd name="T37" fmla="*/ 2147483647 h 55"/>
                <a:gd name="T38" fmla="*/ 2147483647 w 60"/>
                <a:gd name="T39" fmla="*/ 2147483647 h 55"/>
                <a:gd name="T40" fmla="*/ 2147483647 w 60"/>
                <a:gd name="T41" fmla="*/ 0 h 55"/>
                <a:gd name="T42" fmla="*/ 2147483647 w 60"/>
                <a:gd name="T43" fmla="*/ 2147483647 h 55"/>
                <a:gd name="T44" fmla="*/ 2147483647 w 60"/>
                <a:gd name="T45" fmla="*/ 2147483647 h 55"/>
                <a:gd name="T46" fmla="*/ 0 w 60"/>
                <a:gd name="T47" fmla="*/ 0 h 55"/>
                <a:gd name="T48" fmla="*/ 0 w 60"/>
                <a:gd name="T49" fmla="*/ 0 h 55"/>
                <a:gd name="T50" fmla="*/ 0 w 60"/>
                <a:gd name="T51" fmla="*/ 2147483647 h 55"/>
                <a:gd name="T52" fmla="*/ 2147483647 w 60"/>
                <a:gd name="T53" fmla="*/ 2147483647 h 55"/>
                <a:gd name="T54" fmla="*/ 2147483647 w 60"/>
                <a:gd name="T55" fmla="*/ 2147483647 h 55"/>
                <a:gd name="T56" fmla="*/ 2147483647 w 60"/>
                <a:gd name="T57" fmla="*/ 2147483647 h 55"/>
                <a:gd name="T58" fmla="*/ 2147483647 w 60"/>
                <a:gd name="T59" fmla="*/ 2147483647 h 55"/>
                <a:gd name="T60" fmla="*/ 2147483647 w 60"/>
                <a:gd name="T61" fmla="*/ 2147483647 h 55"/>
                <a:gd name="T62" fmla="*/ 2147483647 w 60"/>
                <a:gd name="T63" fmla="*/ 2147483647 h 55"/>
                <a:gd name="T64" fmla="*/ 2147483647 w 60"/>
                <a:gd name="T65" fmla="*/ 2147483647 h 55"/>
                <a:gd name="T66" fmla="*/ 2147483647 w 60"/>
                <a:gd name="T67" fmla="*/ 2147483647 h 55"/>
                <a:gd name="T68" fmla="*/ 2147483647 w 60"/>
                <a:gd name="T69" fmla="*/ 2147483647 h 55"/>
                <a:gd name="T70" fmla="*/ 2147483647 w 60"/>
                <a:gd name="T71" fmla="*/ 2147483647 h 55"/>
                <a:gd name="T72" fmla="*/ 2147483647 w 60"/>
                <a:gd name="T73" fmla="*/ 2147483647 h 55"/>
                <a:gd name="T74" fmla="*/ 2147483647 w 60"/>
                <a:gd name="T75" fmla="*/ 2147483647 h 55"/>
                <a:gd name="T76" fmla="*/ 2147483647 w 60"/>
                <a:gd name="T77" fmla="*/ 2147483647 h 55"/>
                <a:gd name="T78" fmla="*/ 2147483647 w 60"/>
                <a:gd name="T79" fmla="*/ 2147483647 h 55"/>
                <a:gd name="T80" fmla="*/ 2147483647 w 60"/>
                <a:gd name="T81" fmla="*/ 2147483647 h 55"/>
                <a:gd name="T82" fmla="*/ 2147483647 w 60"/>
                <a:gd name="T83" fmla="*/ 2147483647 h 55"/>
                <a:gd name="T84" fmla="*/ 2147483647 w 60"/>
                <a:gd name="T85" fmla="*/ 2147483647 h 55"/>
                <a:gd name="T86" fmla="*/ 2147483647 w 60"/>
                <a:gd name="T87" fmla="*/ 2147483647 h 55"/>
                <a:gd name="T88" fmla="*/ 2147483647 w 60"/>
                <a:gd name="T89" fmla="*/ 2147483647 h 55"/>
                <a:gd name="T90" fmla="*/ 2147483647 w 60"/>
                <a:gd name="T91" fmla="*/ 2147483647 h 55"/>
                <a:gd name="T92" fmla="*/ 2147483647 w 60"/>
                <a:gd name="T93" fmla="*/ 2147483647 h 55"/>
                <a:gd name="T94" fmla="*/ 2147483647 w 60"/>
                <a:gd name="T95" fmla="*/ 2147483647 h 55"/>
                <a:gd name="T96" fmla="*/ 2147483647 w 60"/>
                <a:gd name="T97" fmla="*/ 2147483647 h 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0" h="55">
                  <a:moveTo>
                    <a:pt x="53" y="38"/>
                  </a:moveTo>
                  <a:cubicBezTo>
                    <a:pt x="53" y="38"/>
                    <a:pt x="53" y="38"/>
                    <a:pt x="53" y="38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6"/>
                    <a:pt x="0" y="7"/>
                  </a:cubicBezTo>
                  <a:cubicBezTo>
                    <a:pt x="0" y="7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8"/>
                    <a:pt x="53" y="38"/>
                    <a:pt x="53" y="38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1816" name="Freeform 299"/>
            <p:cNvSpPr>
              <a:spLocks/>
            </p:cNvSpPr>
            <p:nvPr/>
          </p:nvSpPr>
          <p:spPr bwMode="auto">
            <a:xfrm>
              <a:off x="5013325" y="2963863"/>
              <a:ext cx="158750" cy="107950"/>
            </a:xfrm>
            <a:custGeom>
              <a:avLst/>
              <a:gdLst>
                <a:gd name="T0" fmla="*/ 2147483647 w 20"/>
                <a:gd name="T1" fmla="*/ 2147483647 h 14"/>
                <a:gd name="T2" fmla="*/ 2147483647 w 20"/>
                <a:gd name="T3" fmla="*/ 2147483647 h 14"/>
                <a:gd name="T4" fmla="*/ 2147483647 w 20"/>
                <a:gd name="T5" fmla="*/ 0 h 14"/>
                <a:gd name="T6" fmla="*/ 2147483647 w 20"/>
                <a:gd name="T7" fmla="*/ 2147483647 h 14"/>
                <a:gd name="T8" fmla="*/ 2147483647 w 20"/>
                <a:gd name="T9" fmla="*/ 0 h 14"/>
                <a:gd name="T10" fmla="*/ 2147483647 w 20"/>
                <a:gd name="T11" fmla="*/ 0 h 14"/>
                <a:gd name="T12" fmla="*/ 2147483647 w 20"/>
                <a:gd name="T13" fmla="*/ 2147483647 h 14"/>
                <a:gd name="T14" fmla="*/ 2147483647 w 20"/>
                <a:gd name="T15" fmla="*/ 2147483647 h 14"/>
                <a:gd name="T16" fmla="*/ 0 w 20"/>
                <a:gd name="T17" fmla="*/ 2147483647 h 14"/>
                <a:gd name="T18" fmla="*/ 2147483647 w 20"/>
                <a:gd name="T19" fmla="*/ 2147483647 h 14"/>
                <a:gd name="T20" fmla="*/ 2147483647 w 20"/>
                <a:gd name="T21" fmla="*/ 2147483647 h 14"/>
                <a:gd name="T22" fmla="*/ 2147483647 w 20"/>
                <a:gd name="T23" fmla="*/ 2147483647 h 14"/>
                <a:gd name="T24" fmla="*/ 2147483647 w 20"/>
                <a:gd name="T25" fmla="*/ 2147483647 h 14"/>
                <a:gd name="T26" fmla="*/ 2147483647 w 20"/>
                <a:gd name="T27" fmla="*/ 2147483647 h 14"/>
                <a:gd name="T28" fmla="*/ 2147483647 w 20"/>
                <a:gd name="T29" fmla="*/ 2147483647 h 14"/>
                <a:gd name="T30" fmla="*/ 2147483647 w 20"/>
                <a:gd name="T31" fmla="*/ 2147483647 h 14"/>
                <a:gd name="T32" fmla="*/ 2147483647 w 20"/>
                <a:gd name="T33" fmla="*/ 2147483647 h 14"/>
                <a:gd name="T34" fmla="*/ 2147483647 w 20"/>
                <a:gd name="T35" fmla="*/ 2147483647 h 14"/>
                <a:gd name="T36" fmla="*/ 2147483647 w 20"/>
                <a:gd name="T37" fmla="*/ 2147483647 h 14"/>
                <a:gd name="T38" fmla="*/ 2147483647 w 20"/>
                <a:gd name="T39" fmla="*/ 2147483647 h 14"/>
                <a:gd name="T40" fmla="*/ 2147483647 w 20"/>
                <a:gd name="T41" fmla="*/ 2147483647 h 14"/>
                <a:gd name="T42" fmla="*/ 2147483647 w 20"/>
                <a:gd name="T43" fmla="*/ 2147483647 h 14"/>
                <a:gd name="T44" fmla="*/ 2147483647 w 20"/>
                <a:gd name="T45" fmla="*/ 2147483647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" h="14">
                  <a:moveTo>
                    <a:pt x="19" y="4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5" y="12"/>
                    <a:pt x="16" y="12"/>
                  </a:cubicBezTo>
                  <a:cubicBezTo>
                    <a:pt x="17" y="12"/>
                    <a:pt x="16" y="9"/>
                    <a:pt x="16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17" name="Freeform 300"/>
            <p:cNvSpPr>
              <a:spLocks/>
            </p:cNvSpPr>
            <p:nvPr/>
          </p:nvSpPr>
          <p:spPr bwMode="auto">
            <a:xfrm>
              <a:off x="5083175" y="2814638"/>
              <a:ext cx="119063" cy="101600"/>
            </a:xfrm>
            <a:custGeom>
              <a:avLst/>
              <a:gdLst>
                <a:gd name="T0" fmla="*/ 2147483647 w 90"/>
                <a:gd name="T1" fmla="*/ 2147483647 h 78"/>
                <a:gd name="T2" fmla="*/ 2147483647 w 90"/>
                <a:gd name="T3" fmla="*/ 2147483647 h 78"/>
                <a:gd name="T4" fmla="*/ 2147483647 w 90"/>
                <a:gd name="T5" fmla="*/ 2147483647 h 78"/>
                <a:gd name="T6" fmla="*/ 2147483647 w 90"/>
                <a:gd name="T7" fmla="*/ 2147483647 h 78"/>
                <a:gd name="T8" fmla="*/ 2147483647 w 90"/>
                <a:gd name="T9" fmla="*/ 2147483647 h 78"/>
                <a:gd name="T10" fmla="*/ 2147483647 w 90"/>
                <a:gd name="T11" fmla="*/ 0 h 78"/>
                <a:gd name="T12" fmla="*/ 2147483647 w 90"/>
                <a:gd name="T13" fmla="*/ 0 h 78"/>
                <a:gd name="T14" fmla="*/ 2147483647 w 90"/>
                <a:gd name="T15" fmla="*/ 0 h 78"/>
                <a:gd name="T16" fmla="*/ 0 w 90"/>
                <a:gd name="T17" fmla="*/ 2147483647 h 78"/>
                <a:gd name="T18" fmla="*/ 0 w 90"/>
                <a:gd name="T19" fmla="*/ 2147483647 h 78"/>
                <a:gd name="T20" fmla="*/ 2147483647 w 90"/>
                <a:gd name="T21" fmla="*/ 2147483647 h 78"/>
                <a:gd name="T22" fmla="*/ 2147483647 w 90"/>
                <a:gd name="T23" fmla="*/ 2147483647 h 78"/>
                <a:gd name="T24" fmla="*/ 2147483647 w 90"/>
                <a:gd name="T25" fmla="*/ 2147483647 h 78"/>
                <a:gd name="T26" fmla="*/ 2147483647 w 90"/>
                <a:gd name="T27" fmla="*/ 2147483647 h 78"/>
                <a:gd name="T28" fmla="*/ 2147483647 w 90"/>
                <a:gd name="T29" fmla="*/ 2147483647 h 78"/>
                <a:gd name="T30" fmla="*/ 2147483647 w 90"/>
                <a:gd name="T31" fmla="*/ 2147483647 h 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0" h="78">
                  <a:moveTo>
                    <a:pt x="54" y="66"/>
                  </a:moveTo>
                  <a:lnTo>
                    <a:pt x="78" y="78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90" y="6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36" y="0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36" y="54"/>
                  </a:lnTo>
                  <a:lnTo>
                    <a:pt x="54" y="6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8" name="Freeform 301"/>
            <p:cNvSpPr>
              <a:spLocks/>
            </p:cNvSpPr>
            <p:nvPr/>
          </p:nvSpPr>
          <p:spPr bwMode="auto">
            <a:xfrm>
              <a:off x="5076987" y="2972121"/>
              <a:ext cx="235173" cy="210349"/>
            </a:xfrm>
            <a:custGeom>
              <a:avLst/>
              <a:gdLst>
                <a:gd name="T0" fmla="*/ 2147483647 w 30"/>
                <a:gd name="T1" fmla="*/ 2147483647 h 27"/>
                <a:gd name="T2" fmla="*/ 2147483647 w 30"/>
                <a:gd name="T3" fmla="*/ 2147483647 h 27"/>
                <a:gd name="T4" fmla="*/ 2147483647 w 30"/>
                <a:gd name="T5" fmla="*/ 2147483647 h 27"/>
                <a:gd name="T6" fmla="*/ 2147483647 w 30"/>
                <a:gd name="T7" fmla="*/ 2147483647 h 27"/>
                <a:gd name="T8" fmla="*/ 2147483647 w 30"/>
                <a:gd name="T9" fmla="*/ 0 h 27"/>
                <a:gd name="T10" fmla="*/ 2147483647 w 30"/>
                <a:gd name="T11" fmla="*/ 2147483647 h 27"/>
                <a:gd name="T12" fmla="*/ 2147483647 w 30"/>
                <a:gd name="T13" fmla="*/ 2147483647 h 27"/>
                <a:gd name="T14" fmla="*/ 2147483647 w 30"/>
                <a:gd name="T15" fmla="*/ 2147483647 h 27"/>
                <a:gd name="T16" fmla="*/ 2147483647 w 30"/>
                <a:gd name="T17" fmla="*/ 2147483647 h 27"/>
                <a:gd name="T18" fmla="*/ 2147483647 w 30"/>
                <a:gd name="T19" fmla="*/ 2147483647 h 27"/>
                <a:gd name="T20" fmla="*/ 2147483647 w 30"/>
                <a:gd name="T21" fmla="*/ 2147483647 h 27"/>
                <a:gd name="T22" fmla="*/ 2147483647 w 30"/>
                <a:gd name="T23" fmla="*/ 2147483647 h 27"/>
                <a:gd name="T24" fmla="*/ 2147483647 w 30"/>
                <a:gd name="T25" fmla="*/ 2147483647 h 27"/>
                <a:gd name="T26" fmla="*/ 2147483647 w 30"/>
                <a:gd name="T27" fmla="*/ 2147483647 h 27"/>
                <a:gd name="T28" fmla="*/ 2147483647 w 30"/>
                <a:gd name="T29" fmla="*/ 2147483647 h 27"/>
                <a:gd name="T30" fmla="*/ 2147483647 w 30"/>
                <a:gd name="T31" fmla="*/ 2147483647 h 27"/>
                <a:gd name="T32" fmla="*/ 0 w 30"/>
                <a:gd name="T33" fmla="*/ 2147483647 h 27"/>
                <a:gd name="T34" fmla="*/ 2147483647 w 30"/>
                <a:gd name="T35" fmla="*/ 2147483647 h 27"/>
                <a:gd name="T36" fmla="*/ 2147483647 w 30"/>
                <a:gd name="T37" fmla="*/ 2147483647 h 27"/>
                <a:gd name="T38" fmla="*/ 2147483647 w 30"/>
                <a:gd name="T39" fmla="*/ 2147483647 h 27"/>
                <a:gd name="T40" fmla="*/ 2147483647 w 30"/>
                <a:gd name="T41" fmla="*/ 2147483647 h 27"/>
                <a:gd name="T42" fmla="*/ 2147483647 w 30"/>
                <a:gd name="T43" fmla="*/ 2147483647 h 27"/>
                <a:gd name="T44" fmla="*/ 2147483647 w 30"/>
                <a:gd name="T45" fmla="*/ 2147483647 h 27"/>
                <a:gd name="T46" fmla="*/ 2147483647 w 30"/>
                <a:gd name="T47" fmla="*/ 2147483647 h 27"/>
                <a:gd name="T48" fmla="*/ 2147483647 w 30"/>
                <a:gd name="T49" fmla="*/ 2147483647 h 27"/>
                <a:gd name="T50" fmla="*/ 2147483647 w 30"/>
                <a:gd name="T51" fmla="*/ 2147483647 h 27"/>
                <a:gd name="T52" fmla="*/ 2147483647 w 30"/>
                <a:gd name="T53" fmla="*/ 2147483647 h 27"/>
                <a:gd name="T54" fmla="*/ 2147483647 w 30"/>
                <a:gd name="T55" fmla="*/ 2147483647 h 27"/>
                <a:gd name="T56" fmla="*/ 2147483647 w 30"/>
                <a:gd name="T57" fmla="*/ 2147483647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30" y="14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11"/>
                    <a:pt x="8" y="11"/>
                  </a:cubicBezTo>
                  <a:cubicBezTo>
                    <a:pt x="7" y="11"/>
                    <a:pt x="5" y="11"/>
                    <a:pt x="5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9" y="16"/>
                    <a:pt x="29" y="16"/>
                    <a:pt x="29" y="16"/>
                  </a:cubicBezTo>
                  <a:lnTo>
                    <a:pt x="30" y="14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1819" name="Freeform 302"/>
            <p:cNvSpPr>
              <a:spLocks/>
            </p:cNvSpPr>
            <p:nvPr/>
          </p:nvSpPr>
          <p:spPr bwMode="auto">
            <a:xfrm>
              <a:off x="5021263" y="2886075"/>
              <a:ext cx="190500" cy="107950"/>
            </a:xfrm>
            <a:custGeom>
              <a:avLst/>
              <a:gdLst>
                <a:gd name="T0" fmla="*/ 2147483647 w 24"/>
                <a:gd name="T1" fmla="*/ 2147483647 h 14"/>
                <a:gd name="T2" fmla="*/ 2147483647 w 24"/>
                <a:gd name="T3" fmla="*/ 2147483647 h 14"/>
                <a:gd name="T4" fmla="*/ 2147483647 w 24"/>
                <a:gd name="T5" fmla="*/ 2147483647 h 14"/>
                <a:gd name="T6" fmla="*/ 2147483647 w 24"/>
                <a:gd name="T7" fmla="*/ 2147483647 h 14"/>
                <a:gd name="T8" fmla="*/ 2147483647 w 24"/>
                <a:gd name="T9" fmla="*/ 2147483647 h 14"/>
                <a:gd name="T10" fmla="*/ 2147483647 w 24"/>
                <a:gd name="T11" fmla="*/ 2147483647 h 14"/>
                <a:gd name="T12" fmla="*/ 2147483647 w 24"/>
                <a:gd name="T13" fmla="*/ 2147483647 h 14"/>
                <a:gd name="T14" fmla="*/ 2147483647 w 24"/>
                <a:gd name="T15" fmla="*/ 2147483647 h 14"/>
                <a:gd name="T16" fmla="*/ 2147483647 w 24"/>
                <a:gd name="T17" fmla="*/ 2147483647 h 14"/>
                <a:gd name="T18" fmla="*/ 2147483647 w 24"/>
                <a:gd name="T19" fmla="*/ 2147483647 h 14"/>
                <a:gd name="T20" fmla="*/ 2147483647 w 24"/>
                <a:gd name="T21" fmla="*/ 2147483647 h 14"/>
                <a:gd name="T22" fmla="*/ 2147483647 w 24"/>
                <a:gd name="T23" fmla="*/ 0 h 14"/>
                <a:gd name="T24" fmla="*/ 2147483647 w 24"/>
                <a:gd name="T25" fmla="*/ 2147483647 h 14"/>
                <a:gd name="T26" fmla="*/ 2147483647 w 24"/>
                <a:gd name="T27" fmla="*/ 2147483647 h 14"/>
                <a:gd name="T28" fmla="*/ 2147483647 w 24"/>
                <a:gd name="T29" fmla="*/ 2147483647 h 14"/>
                <a:gd name="T30" fmla="*/ 2147483647 w 24"/>
                <a:gd name="T31" fmla="*/ 2147483647 h 14"/>
                <a:gd name="T32" fmla="*/ 2147483647 w 24"/>
                <a:gd name="T33" fmla="*/ 2147483647 h 14"/>
                <a:gd name="T34" fmla="*/ 2147483647 w 24"/>
                <a:gd name="T35" fmla="*/ 2147483647 h 14"/>
                <a:gd name="T36" fmla="*/ 0 w 24"/>
                <a:gd name="T37" fmla="*/ 2147483647 h 14"/>
                <a:gd name="T38" fmla="*/ 2147483647 w 24"/>
                <a:gd name="T39" fmla="*/ 2147483647 h 14"/>
                <a:gd name="T40" fmla="*/ 2147483647 w 24"/>
                <a:gd name="T41" fmla="*/ 2147483647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4" h="14">
                  <a:moveTo>
                    <a:pt x="8" y="10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20" name="Freeform 303"/>
            <p:cNvSpPr>
              <a:spLocks/>
            </p:cNvSpPr>
            <p:nvPr/>
          </p:nvSpPr>
          <p:spPr bwMode="auto">
            <a:xfrm>
              <a:off x="4119563" y="4337050"/>
              <a:ext cx="188912" cy="141288"/>
            </a:xfrm>
            <a:custGeom>
              <a:avLst/>
              <a:gdLst>
                <a:gd name="T0" fmla="*/ 2147483647 w 24"/>
                <a:gd name="T1" fmla="*/ 2147483647 h 18"/>
                <a:gd name="T2" fmla="*/ 2147483647 w 24"/>
                <a:gd name="T3" fmla="*/ 2147483647 h 18"/>
                <a:gd name="T4" fmla="*/ 2147483647 w 24"/>
                <a:gd name="T5" fmla="*/ 2147483647 h 18"/>
                <a:gd name="T6" fmla="*/ 2147483647 w 24"/>
                <a:gd name="T7" fmla="*/ 2147483647 h 18"/>
                <a:gd name="T8" fmla="*/ 2147483647 w 24"/>
                <a:gd name="T9" fmla="*/ 2147483647 h 18"/>
                <a:gd name="T10" fmla="*/ 2147483647 w 24"/>
                <a:gd name="T11" fmla="*/ 2147483647 h 18"/>
                <a:gd name="T12" fmla="*/ 2147483647 w 24"/>
                <a:gd name="T13" fmla="*/ 2147483647 h 18"/>
                <a:gd name="T14" fmla="*/ 2147483647 w 24"/>
                <a:gd name="T15" fmla="*/ 2147483647 h 18"/>
                <a:gd name="T16" fmla="*/ 2147483647 w 24"/>
                <a:gd name="T17" fmla="*/ 2147483647 h 18"/>
                <a:gd name="T18" fmla="*/ 2147483647 w 24"/>
                <a:gd name="T19" fmla="*/ 2147483647 h 18"/>
                <a:gd name="T20" fmla="*/ 2147483647 w 24"/>
                <a:gd name="T21" fmla="*/ 2147483647 h 18"/>
                <a:gd name="T22" fmla="*/ 2147483647 w 24"/>
                <a:gd name="T23" fmla="*/ 2147483647 h 18"/>
                <a:gd name="T24" fmla="*/ 2147483647 w 24"/>
                <a:gd name="T25" fmla="*/ 2147483647 h 18"/>
                <a:gd name="T26" fmla="*/ 2147483647 w 24"/>
                <a:gd name="T27" fmla="*/ 2147483647 h 18"/>
                <a:gd name="T28" fmla="*/ 2147483647 w 24"/>
                <a:gd name="T29" fmla="*/ 2147483647 h 18"/>
                <a:gd name="T30" fmla="*/ 2147483647 w 24"/>
                <a:gd name="T31" fmla="*/ 2147483647 h 18"/>
                <a:gd name="T32" fmla="*/ 2147483647 w 24"/>
                <a:gd name="T33" fmla="*/ 0 h 18"/>
                <a:gd name="T34" fmla="*/ 2147483647 w 24"/>
                <a:gd name="T35" fmla="*/ 0 h 18"/>
                <a:gd name="T36" fmla="*/ 2147483647 w 24"/>
                <a:gd name="T37" fmla="*/ 2147483647 h 18"/>
                <a:gd name="T38" fmla="*/ 2147483647 w 24"/>
                <a:gd name="T39" fmla="*/ 2147483647 h 18"/>
                <a:gd name="T40" fmla="*/ 2147483647 w 24"/>
                <a:gd name="T41" fmla="*/ 2147483647 h 18"/>
                <a:gd name="T42" fmla="*/ 0 w 24"/>
                <a:gd name="T43" fmla="*/ 2147483647 h 18"/>
                <a:gd name="T44" fmla="*/ 2147483647 w 24"/>
                <a:gd name="T45" fmla="*/ 2147483647 h 18"/>
                <a:gd name="T46" fmla="*/ 2147483647 w 24"/>
                <a:gd name="T47" fmla="*/ 2147483647 h 18"/>
                <a:gd name="T48" fmla="*/ 2147483647 w 24"/>
                <a:gd name="T49" fmla="*/ 2147483647 h 18"/>
                <a:gd name="T50" fmla="*/ 2147483647 w 24"/>
                <a:gd name="T51" fmla="*/ 2147483647 h 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" h="18">
                  <a:moveTo>
                    <a:pt x="9" y="1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9" y="18"/>
                    <a:pt x="20" y="18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7"/>
                    <a:pt x="24" y="16"/>
                    <a:pt x="24" y="16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1"/>
                    <a:pt x="20" y="1"/>
                  </a:cubicBezTo>
                  <a:cubicBezTo>
                    <a:pt x="20" y="1"/>
                    <a:pt x="16" y="2"/>
                    <a:pt x="16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9" y="10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21" name="Freeform 304"/>
            <p:cNvSpPr>
              <a:spLocks/>
            </p:cNvSpPr>
            <p:nvPr/>
          </p:nvSpPr>
          <p:spPr bwMode="auto">
            <a:xfrm>
              <a:off x="4073525" y="4235450"/>
              <a:ext cx="147638" cy="111125"/>
            </a:xfrm>
            <a:custGeom>
              <a:avLst/>
              <a:gdLst>
                <a:gd name="T0" fmla="*/ 2147483647 w 114"/>
                <a:gd name="T1" fmla="*/ 2147483647 h 85"/>
                <a:gd name="T2" fmla="*/ 2147483647 w 114"/>
                <a:gd name="T3" fmla="*/ 2147483647 h 85"/>
                <a:gd name="T4" fmla="*/ 2147483647 w 114"/>
                <a:gd name="T5" fmla="*/ 2147483647 h 85"/>
                <a:gd name="T6" fmla="*/ 2147483647 w 114"/>
                <a:gd name="T7" fmla="*/ 2147483647 h 85"/>
                <a:gd name="T8" fmla="*/ 2147483647 w 114"/>
                <a:gd name="T9" fmla="*/ 2147483647 h 85"/>
                <a:gd name="T10" fmla="*/ 2147483647 w 114"/>
                <a:gd name="T11" fmla="*/ 2147483647 h 85"/>
                <a:gd name="T12" fmla="*/ 2147483647 w 114"/>
                <a:gd name="T13" fmla="*/ 2147483647 h 85"/>
                <a:gd name="T14" fmla="*/ 2147483647 w 114"/>
                <a:gd name="T15" fmla="*/ 2147483647 h 85"/>
                <a:gd name="T16" fmla="*/ 2147483647 w 114"/>
                <a:gd name="T17" fmla="*/ 2147483647 h 85"/>
                <a:gd name="T18" fmla="*/ 2147483647 w 114"/>
                <a:gd name="T19" fmla="*/ 2147483647 h 85"/>
                <a:gd name="T20" fmla="*/ 2147483647 w 114"/>
                <a:gd name="T21" fmla="*/ 2147483647 h 85"/>
                <a:gd name="T22" fmla="*/ 2147483647 w 114"/>
                <a:gd name="T23" fmla="*/ 0 h 85"/>
                <a:gd name="T24" fmla="*/ 2147483647 w 114"/>
                <a:gd name="T25" fmla="*/ 2147483647 h 85"/>
                <a:gd name="T26" fmla="*/ 2147483647 w 114"/>
                <a:gd name="T27" fmla="*/ 2147483647 h 85"/>
                <a:gd name="T28" fmla="*/ 0 w 114"/>
                <a:gd name="T29" fmla="*/ 2147483647 h 85"/>
                <a:gd name="T30" fmla="*/ 2147483647 w 114"/>
                <a:gd name="T31" fmla="*/ 2147483647 h 85"/>
                <a:gd name="T32" fmla="*/ 2147483647 w 114"/>
                <a:gd name="T33" fmla="*/ 2147483647 h 85"/>
                <a:gd name="T34" fmla="*/ 2147483647 w 114"/>
                <a:gd name="T35" fmla="*/ 2147483647 h 85"/>
                <a:gd name="T36" fmla="*/ 2147483647 w 114"/>
                <a:gd name="T37" fmla="*/ 2147483647 h 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4" h="85">
                  <a:moveTo>
                    <a:pt x="54" y="79"/>
                  </a:moveTo>
                  <a:lnTo>
                    <a:pt x="66" y="79"/>
                  </a:lnTo>
                  <a:lnTo>
                    <a:pt x="78" y="79"/>
                  </a:lnTo>
                  <a:lnTo>
                    <a:pt x="108" y="85"/>
                  </a:lnTo>
                  <a:lnTo>
                    <a:pt x="114" y="85"/>
                  </a:lnTo>
                  <a:lnTo>
                    <a:pt x="102" y="61"/>
                  </a:lnTo>
                  <a:lnTo>
                    <a:pt x="96" y="43"/>
                  </a:lnTo>
                  <a:lnTo>
                    <a:pt x="96" y="36"/>
                  </a:lnTo>
                  <a:lnTo>
                    <a:pt x="84" y="30"/>
                  </a:lnTo>
                  <a:lnTo>
                    <a:pt x="72" y="18"/>
                  </a:lnTo>
                  <a:lnTo>
                    <a:pt x="42" y="0"/>
                  </a:lnTo>
                  <a:lnTo>
                    <a:pt x="30" y="6"/>
                  </a:lnTo>
                  <a:lnTo>
                    <a:pt x="12" y="6"/>
                  </a:lnTo>
                  <a:lnTo>
                    <a:pt x="0" y="43"/>
                  </a:lnTo>
                  <a:lnTo>
                    <a:pt x="12" y="85"/>
                  </a:lnTo>
                  <a:lnTo>
                    <a:pt x="18" y="85"/>
                  </a:lnTo>
                  <a:lnTo>
                    <a:pt x="24" y="85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22" name="Freeform 305"/>
            <p:cNvSpPr>
              <a:spLocks/>
            </p:cNvSpPr>
            <p:nvPr/>
          </p:nvSpPr>
          <p:spPr bwMode="auto">
            <a:xfrm>
              <a:off x="4081463" y="3963988"/>
              <a:ext cx="298450" cy="319087"/>
            </a:xfrm>
            <a:custGeom>
              <a:avLst/>
              <a:gdLst>
                <a:gd name="T0" fmla="*/ 2147483647 w 38"/>
                <a:gd name="T1" fmla="*/ 2147483647 h 41"/>
                <a:gd name="T2" fmla="*/ 2147483647 w 38"/>
                <a:gd name="T3" fmla="*/ 2147483647 h 41"/>
                <a:gd name="T4" fmla="*/ 2147483647 w 38"/>
                <a:gd name="T5" fmla="*/ 2147483647 h 41"/>
                <a:gd name="T6" fmla="*/ 2147483647 w 38"/>
                <a:gd name="T7" fmla="*/ 2147483647 h 41"/>
                <a:gd name="T8" fmla="*/ 2147483647 w 38"/>
                <a:gd name="T9" fmla="*/ 2147483647 h 41"/>
                <a:gd name="T10" fmla="*/ 2147483647 w 38"/>
                <a:gd name="T11" fmla="*/ 2147483647 h 41"/>
                <a:gd name="T12" fmla="*/ 2147483647 w 38"/>
                <a:gd name="T13" fmla="*/ 2147483647 h 41"/>
                <a:gd name="T14" fmla="*/ 2147483647 w 38"/>
                <a:gd name="T15" fmla="*/ 2147483647 h 41"/>
                <a:gd name="T16" fmla="*/ 2147483647 w 38"/>
                <a:gd name="T17" fmla="*/ 2147483647 h 41"/>
                <a:gd name="T18" fmla="*/ 2147483647 w 38"/>
                <a:gd name="T19" fmla="*/ 2147483647 h 41"/>
                <a:gd name="T20" fmla="*/ 2147483647 w 38"/>
                <a:gd name="T21" fmla="*/ 2147483647 h 41"/>
                <a:gd name="T22" fmla="*/ 2147483647 w 38"/>
                <a:gd name="T23" fmla="*/ 2147483647 h 41"/>
                <a:gd name="T24" fmla="*/ 2147483647 w 38"/>
                <a:gd name="T25" fmla="*/ 2147483647 h 41"/>
                <a:gd name="T26" fmla="*/ 2147483647 w 38"/>
                <a:gd name="T27" fmla="*/ 0 h 41"/>
                <a:gd name="T28" fmla="*/ 2147483647 w 38"/>
                <a:gd name="T29" fmla="*/ 2147483647 h 41"/>
                <a:gd name="T30" fmla="*/ 2147483647 w 38"/>
                <a:gd name="T31" fmla="*/ 2147483647 h 41"/>
                <a:gd name="T32" fmla="*/ 2147483647 w 38"/>
                <a:gd name="T33" fmla="*/ 2147483647 h 41"/>
                <a:gd name="T34" fmla="*/ 2147483647 w 38"/>
                <a:gd name="T35" fmla="*/ 2147483647 h 41"/>
                <a:gd name="T36" fmla="*/ 2147483647 w 38"/>
                <a:gd name="T37" fmla="*/ 2147483647 h 41"/>
                <a:gd name="T38" fmla="*/ 2147483647 w 38"/>
                <a:gd name="T39" fmla="*/ 2147483647 h 41"/>
                <a:gd name="T40" fmla="*/ 0 w 38"/>
                <a:gd name="T41" fmla="*/ 2147483647 h 41"/>
                <a:gd name="T42" fmla="*/ 2147483647 w 38"/>
                <a:gd name="T43" fmla="*/ 2147483647 h 41"/>
                <a:gd name="T44" fmla="*/ 2147483647 w 38"/>
                <a:gd name="T45" fmla="*/ 2147483647 h 41"/>
                <a:gd name="T46" fmla="*/ 2147483647 w 38"/>
                <a:gd name="T47" fmla="*/ 2147483647 h 41"/>
                <a:gd name="T48" fmla="*/ 2147483647 w 38"/>
                <a:gd name="T49" fmla="*/ 2147483647 h 41"/>
                <a:gd name="T50" fmla="*/ 2147483647 w 38"/>
                <a:gd name="T51" fmla="*/ 2147483647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8" h="41">
                  <a:moveTo>
                    <a:pt x="6" y="35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20"/>
                    <a:pt x="13" y="20"/>
                  </a:cubicBezTo>
                  <a:cubicBezTo>
                    <a:pt x="13" y="20"/>
                    <a:pt x="5" y="19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4" y="36"/>
                    <a:pt x="4" y="36"/>
                    <a:pt x="4" y="36"/>
                  </a:cubicBezTo>
                  <a:lnTo>
                    <a:pt x="6" y="3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3" name="Freeform 306"/>
            <p:cNvSpPr>
              <a:spLocks/>
            </p:cNvSpPr>
            <p:nvPr/>
          </p:nvSpPr>
          <p:spPr bwMode="auto">
            <a:xfrm>
              <a:off x="5108344" y="3830727"/>
              <a:ext cx="282208" cy="273453"/>
            </a:xfrm>
            <a:custGeom>
              <a:avLst/>
              <a:gdLst>
                <a:gd name="T0" fmla="*/ 0 w 36"/>
                <a:gd name="T1" fmla="*/ 2147483647 h 35"/>
                <a:gd name="T2" fmla="*/ 2147483647 w 36"/>
                <a:gd name="T3" fmla="*/ 2147483647 h 35"/>
                <a:gd name="T4" fmla="*/ 2147483647 w 36"/>
                <a:gd name="T5" fmla="*/ 2147483647 h 35"/>
                <a:gd name="T6" fmla="*/ 2147483647 w 36"/>
                <a:gd name="T7" fmla="*/ 2147483647 h 35"/>
                <a:gd name="T8" fmla="*/ 2147483647 w 36"/>
                <a:gd name="T9" fmla="*/ 2147483647 h 35"/>
                <a:gd name="T10" fmla="*/ 2147483647 w 36"/>
                <a:gd name="T11" fmla="*/ 2147483647 h 35"/>
                <a:gd name="T12" fmla="*/ 2147483647 w 36"/>
                <a:gd name="T13" fmla="*/ 2147483647 h 35"/>
                <a:gd name="T14" fmla="*/ 2147483647 w 36"/>
                <a:gd name="T15" fmla="*/ 2147483647 h 35"/>
                <a:gd name="T16" fmla="*/ 2147483647 w 36"/>
                <a:gd name="T17" fmla="*/ 2147483647 h 35"/>
                <a:gd name="T18" fmla="*/ 2147483647 w 36"/>
                <a:gd name="T19" fmla="*/ 2147483647 h 35"/>
                <a:gd name="T20" fmla="*/ 2147483647 w 36"/>
                <a:gd name="T21" fmla="*/ 2147483647 h 35"/>
                <a:gd name="T22" fmla="*/ 2147483647 w 36"/>
                <a:gd name="T23" fmla="*/ 2147483647 h 35"/>
                <a:gd name="T24" fmla="*/ 2147483647 w 36"/>
                <a:gd name="T25" fmla="*/ 2147483647 h 35"/>
                <a:gd name="T26" fmla="*/ 2147483647 w 36"/>
                <a:gd name="T27" fmla="*/ 2147483647 h 35"/>
                <a:gd name="T28" fmla="*/ 2147483647 w 36"/>
                <a:gd name="T29" fmla="*/ 2147483647 h 35"/>
                <a:gd name="T30" fmla="*/ 2147483647 w 36"/>
                <a:gd name="T31" fmla="*/ 2147483647 h 35"/>
                <a:gd name="T32" fmla="*/ 2147483647 w 36"/>
                <a:gd name="T33" fmla="*/ 2147483647 h 35"/>
                <a:gd name="T34" fmla="*/ 2147483647 w 36"/>
                <a:gd name="T35" fmla="*/ 2147483647 h 35"/>
                <a:gd name="T36" fmla="*/ 2147483647 w 36"/>
                <a:gd name="T37" fmla="*/ 2147483647 h 35"/>
                <a:gd name="T38" fmla="*/ 2147483647 w 36"/>
                <a:gd name="T39" fmla="*/ 2147483647 h 35"/>
                <a:gd name="T40" fmla="*/ 2147483647 w 36"/>
                <a:gd name="T41" fmla="*/ 0 h 35"/>
                <a:gd name="T42" fmla="*/ 2147483647 w 36"/>
                <a:gd name="T43" fmla="*/ 0 h 35"/>
                <a:gd name="T44" fmla="*/ 2147483647 w 36"/>
                <a:gd name="T45" fmla="*/ 2147483647 h 35"/>
                <a:gd name="T46" fmla="*/ 0 w 36"/>
                <a:gd name="T47" fmla="*/ 2147483647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" h="35">
                  <a:moveTo>
                    <a:pt x="0" y="5"/>
                  </a:moveTo>
                  <a:cubicBezTo>
                    <a:pt x="0" y="5"/>
                    <a:pt x="1" y="7"/>
                    <a:pt x="1" y="8"/>
                  </a:cubicBezTo>
                  <a:cubicBezTo>
                    <a:pt x="1" y="8"/>
                    <a:pt x="2" y="10"/>
                    <a:pt x="2" y="10"/>
                  </a:cubicBezTo>
                  <a:cubicBezTo>
                    <a:pt x="2" y="10"/>
                    <a:pt x="1" y="35"/>
                    <a:pt x="2" y="35"/>
                  </a:cubicBezTo>
                  <a:cubicBezTo>
                    <a:pt x="2" y="35"/>
                    <a:pt x="2" y="35"/>
                    <a:pt x="3" y="35"/>
                  </a:cubicBezTo>
                  <a:cubicBezTo>
                    <a:pt x="7" y="35"/>
                    <a:pt x="29" y="35"/>
                    <a:pt x="29" y="35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264" name="Freeform 307"/>
            <p:cNvSpPr>
              <a:spLocks/>
            </p:cNvSpPr>
            <p:nvPr/>
          </p:nvSpPr>
          <p:spPr bwMode="auto">
            <a:xfrm>
              <a:off x="4722267" y="3784832"/>
              <a:ext cx="409594" cy="386276"/>
            </a:xfrm>
            <a:custGeom>
              <a:avLst/>
              <a:gdLst>
                <a:gd name="T0" fmla="*/ 2147483647 w 52"/>
                <a:gd name="T1" fmla="*/ 2147483647 h 50"/>
                <a:gd name="T2" fmla="*/ 2147483647 w 52"/>
                <a:gd name="T3" fmla="*/ 2147483647 h 50"/>
                <a:gd name="T4" fmla="*/ 2147483647 w 52"/>
                <a:gd name="T5" fmla="*/ 2147483647 h 50"/>
                <a:gd name="T6" fmla="*/ 0 w 52"/>
                <a:gd name="T7" fmla="*/ 2147483647 h 50"/>
                <a:gd name="T8" fmla="*/ 0 w 52"/>
                <a:gd name="T9" fmla="*/ 2147483647 h 50"/>
                <a:gd name="T10" fmla="*/ 2147483647 w 52"/>
                <a:gd name="T11" fmla="*/ 2147483647 h 50"/>
                <a:gd name="T12" fmla="*/ 2147483647 w 52"/>
                <a:gd name="T13" fmla="*/ 2147483647 h 50"/>
                <a:gd name="T14" fmla="*/ 2147483647 w 52"/>
                <a:gd name="T15" fmla="*/ 2147483647 h 50"/>
                <a:gd name="T16" fmla="*/ 2147483647 w 52"/>
                <a:gd name="T17" fmla="*/ 2147483647 h 50"/>
                <a:gd name="T18" fmla="*/ 2147483647 w 52"/>
                <a:gd name="T19" fmla="*/ 2147483647 h 50"/>
                <a:gd name="T20" fmla="*/ 2147483647 w 52"/>
                <a:gd name="T21" fmla="*/ 2147483647 h 50"/>
                <a:gd name="T22" fmla="*/ 2147483647 w 52"/>
                <a:gd name="T23" fmla="*/ 2147483647 h 50"/>
                <a:gd name="T24" fmla="*/ 2147483647 w 52"/>
                <a:gd name="T25" fmla="*/ 2147483647 h 50"/>
                <a:gd name="T26" fmla="*/ 2147483647 w 52"/>
                <a:gd name="T27" fmla="*/ 2147483647 h 50"/>
                <a:gd name="T28" fmla="*/ 2147483647 w 52"/>
                <a:gd name="T29" fmla="*/ 2147483647 h 50"/>
                <a:gd name="T30" fmla="*/ 2147483647 w 52"/>
                <a:gd name="T31" fmla="*/ 2147483647 h 50"/>
                <a:gd name="T32" fmla="*/ 2147483647 w 52"/>
                <a:gd name="T33" fmla="*/ 2147483647 h 50"/>
                <a:gd name="T34" fmla="*/ 2147483647 w 52"/>
                <a:gd name="T35" fmla="*/ 2147483647 h 50"/>
                <a:gd name="T36" fmla="*/ 2147483647 w 52"/>
                <a:gd name="T37" fmla="*/ 2147483647 h 50"/>
                <a:gd name="T38" fmla="*/ 2147483647 w 52"/>
                <a:gd name="T39" fmla="*/ 2147483647 h 50"/>
                <a:gd name="T40" fmla="*/ 2147483647 w 52"/>
                <a:gd name="T41" fmla="*/ 2147483647 h 50"/>
                <a:gd name="T42" fmla="*/ 2147483647 w 52"/>
                <a:gd name="T43" fmla="*/ 2147483647 h 50"/>
                <a:gd name="T44" fmla="*/ 2147483647 w 52"/>
                <a:gd name="T45" fmla="*/ 2147483647 h 50"/>
                <a:gd name="T46" fmla="*/ 2147483647 w 52"/>
                <a:gd name="T47" fmla="*/ 2147483647 h 50"/>
                <a:gd name="T48" fmla="*/ 2147483647 w 52"/>
                <a:gd name="T49" fmla="*/ 2147483647 h 50"/>
                <a:gd name="T50" fmla="*/ 2147483647 w 52"/>
                <a:gd name="T51" fmla="*/ 2147483647 h 50"/>
                <a:gd name="T52" fmla="*/ 2147483647 w 52"/>
                <a:gd name="T53" fmla="*/ 2147483647 h 50"/>
                <a:gd name="T54" fmla="*/ 2147483647 w 52"/>
                <a:gd name="T55" fmla="*/ 2147483647 h 50"/>
                <a:gd name="T56" fmla="*/ 2147483647 w 52"/>
                <a:gd name="T57" fmla="*/ 2147483647 h 50"/>
                <a:gd name="T58" fmla="*/ 2147483647 w 52"/>
                <a:gd name="T59" fmla="*/ 2147483647 h 50"/>
                <a:gd name="T60" fmla="*/ 2147483647 w 52"/>
                <a:gd name="T61" fmla="*/ 2147483647 h 50"/>
                <a:gd name="T62" fmla="*/ 2147483647 w 52"/>
                <a:gd name="T63" fmla="*/ 2147483647 h 50"/>
                <a:gd name="T64" fmla="*/ 2147483647 w 52"/>
                <a:gd name="T65" fmla="*/ 2147483647 h 50"/>
                <a:gd name="T66" fmla="*/ 2147483647 w 52"/>
                <a:gd name="T67" fmla="*/ 0 h 50"/>
                <a:gd name="T68" fmla="*/ 2147483647 w 52"/>
                <a:gd name="T69" fmla="*/ 2147483647 h 50"/>
                <a:gd name="T70" fmla="*/ 2147483647 w 52"/>
                <a:gd name="T71" fmla="*/ 2147483647 h 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" h="50">
                  <a:moveTo>
                    <a:pt x="4" y="6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0" y="41"/>
                    <a:pt x="51" y="16"/>
                    <a:pt x="51" y="16"/>
                  </a:cubicBezTo>
                  <a:cubicBezTo>
                    <a:pt x="51" y="16"/>
                    <a:pt x="50" y="14"/>
                    <a:pt x="50" y="14"/>
                  </a:cubicBezTo>
                  <a:cubicBezTo>
                    <a:pt x="50" y="13"/>
                    <a:pt x="49" y="11"/>
                    <a:pt x="49" y="11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265" name="Freeform 308"/>
            <p:cNvSpPr>
              <a:spLocks/>
            </p:cNvSpPr>
            <p:nvPr/>
          </p:nvSpPr>
          <p:spPr bwMode="auto">
            <a:xfrm>
              <a:off x="4683072" y="3666272"/>
              <a:ext cx="101908" cy="195051"/>
            </a:xfrm>
            <a:custGeom>
              <a:avLst/>
              <a:gdLst>
                <a:gd name="T0" fmla="*/ 2147483647 w 78"/>
                <a:gd name="T1" fmla="*/ 2147483647 h 150"/>
                <a:gd name="T2" fmla="*/ 2147483647 w 78"/>
                <a:gd name="T3" fmla="*/ 2147483647 h 150"/>
                <a:gd name="T4" fmla="*/ 2147483647 w 78"/>
                <a:gd name="T5" fmla="*/ 2147483647 h 150"/>
                <a:gd name="T6" fmla="*/ 0 w 78"/>
                <a:gd name="T7" fmla="*/ 2147483647 h 150"/>
                <a:gd name="T8" fmla="*/ 0 w 78"/>
                <a:gd name="T9" fmla="*/ 2147483647 h 150"/>
                <a:gd name="T10" fmla="*/ 2147483647 w 78"/>
                <a:gd name="T11" fmla="*/ 2147483647 h 150"/>
                <a:gd name="T12" fmla="*/ 2147483647 w 78"/>
                <a:gd name="T13" fmla="*/ 2147483647 h 150"/>
                <a:gd name="T14" fmla="*/ 2147483647 w 78"/>
                <a:gd name="T15" fmla="*/ 2147483647 h 150"/>
                <a:gd name="T16" fmla="*/ 2147483647 w 78"/>
                <a:gd name="T17" fmla="*/ 2147483647 h 150"/>
                <a:gd name="T18" fmla="*/ 2147483647 w 78"/>
                <a:gd name="T19" fmla="*/ 2147483647 h 150"/>
                <a:gd name="T20" fmla="*/ 2147483647 w 78"/>
                <a:gd name="T21" fmla="*/ 2147483647 h 150"/>
                <a:gd name="T22" fmla="*/ 2147483647 w 78"/>
                <a:gd name="T23" fmla="*/ 2147483647 h 150"/>
                <a:gd name="T24" fmla="*/ 2147483647 w 78"/>
                <a:gd name="T25" fmla="*/ 2147483647 h 150"/>
                <a:gd name="T26" fmla="*/ 2147483647 w 78"/>
                <a:gd name="T27" fmla="*/ 2147483647 h 150"/>
                <a:gd name="T28" fmla="*/ 2147483647 w 78"/>
                <a:gd name="T29" fmla="*/ 2147483647 h 150"/>
                <a:gd name="T30" fmla="*/ 2147483647 w 78"/>
                <a:gd name="T31" fmla="*/ 2147483647 h 150"/>
                <a:gd name="T32" fmla="*/ 2147483647 w 78"/>
                <a:gd name="T33" fmla="*/ 2147483647 h 150"/>
                <a:gd name="T34" fmla="*/ 2147483647 w 78"/>
                <a:gd name="T35" fmla="*/ 2147483647 h 150"/>
                <a:gd name="T36" fmla="*/ 2147483647 w 78"/>
                <a:gd name="T37" fmla="*/ 0 h 150"/>
                <a:gd name="T38" fmla="*/ 2147483647 w 78"/>
                <a:gd name="T39" fmla="*/ 0 h 150"/>
                <a:gd name="T40" fmla="*/ 2147483647 w 78"/>
                <a:gd name="T41" fmla="*/ 2147483647 h 150"/>
                <a:gd name="T42" fmla="*/ 2147483647 w 78"/>
                <a:gd name="T43" fmla="*/ 2147483647 h 1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8" h="150">
                  <a:moveTo>
                    <a:pt x="18" y="12"/>
                  </a:moveTo>
                  <a:lnTo>
                    <a:pt x="18" y="30"/>
                  </a:lnTo>
                  <a:lnTo>
                    <a:pt x="18" y="54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36" y="120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44"/>
                  </a:lnTo>
                  <a:lnTo>
                    <a:pt x="54" y="126"/>
                  </a:lnTo>
                  <a:lnTo>
                    <a:pt x="78" y="102"/>
                  </a:lnTo>
                  <a:lnTo>
                    <a:pt x="78" y="90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266" name="Freeform 309"/>
            <p:cNvSpPr>
              <a:spLocks/>
            </p:cNvSpPr>
            <p:nvPr/>
          </p:nvSpPr>
          <p:spPr bwMode="auto">
            <a:xfrm>
              <a:off x="4177450" y="3714078"/>
              <a:ext cx="295927" cy="225647"/>
            </a:xfrm>
            <a:custGeom>
              <a:avLst/>
              <a:gdLst>
                <a:gd name="T0" fmla="*/ 2147483647 w 228"/>
                <a:gd name="T1" fmla="*/ 2147483647 h 174"/>
                <a:gd name="T2" fmla="*/ 2147483647 w 228"/>
                <a:gd name="T3" fmla="*/ 2147483647 h 174"/>
                <a:gd name="T4" fmla="*/ 2147483647 w 228"/>
                <a:gd name="T5" fmla="*/ 2147483647 h 174"/>
                <a:gd name="T6" fmla="*/ 2147483647 w 228"/>
                <a:gd name="T7" fmla="*/ 2147483647 h 174"/>
                <a:gd name="T8" fmla="*/ 2147483647 w 228"/>
                <a:gd name="T9" fmla="*/ 2147483647 h 174"/>
                <a:gd name="T10" fmla="*/ 2147483647 w 228"/>
                <a:gd name="T11" fmla="*/ 2147483647 h 174"/>
                <a:gd name="T12" fmla="*/ 2147483647 w 228"/>
                <a:gd name="T13" fmla="*/ 2147483647 h 174"/>
                <a:gd name="T14" fmla="*/ 2147483647 w 228"/>
                <a:gd name="T15" fmla="*/ 2147483647 h 174"/>
                <a:gd name="T16" fmla="*/ 2147483647 w 228"/>
                <a:gd name="T17" fmla="*/ 2147483647 h 174"/>
                <a:gd name="T18" fmla="*/ 2147483647 w 228"/>
                <a:gd name="T19" fmla="*/ 2147483647 h 174"/>
                <a:gd name="T20" fmla="*/ 2147483647 w 228"/>
                <a:gd name="T21" fmla="*/ 2147483647 h 174"/>
                <a:gd name="T22" fmla="*/ 2147483647 w 228"/>
                <a:gd name="T23" fmla="*/ 2147483647 h 174"/>
                <a:gd name="T24" fmla="*/ 2147483647 w 228"/>
                <a:gd name="T25" fmla="*/ 2147483647 h 174"/>
                <a:gd name="T26" fmla="*/ 2147483647 w 228"/>
                <a:gd name="T27" fmla="*/ 0 h 174"/>
                <a:gd name="T28" fmla="*/ 2147483647 w 228"/>
                <a:gd name="T29" fmla="*/ 2147483647 h 174"/>
                <a:gd name="T30" fmla="*/ 2147483647 w 228"/>
                <a:gd name="T31" fmla="*/ 2147483647 h 174"/>
                <a:gd name="T32" fmla="*/ 2147483647 w 228"/>
                <a:gd name="T33" fmla="*/ 2147483647 h 174"/>
                <a:gd name="T34" fmla="*/ 2147483647 w 228"/>
                <a:gd name="T35" fmla="*/ 2147483647 h 174"/>
                <a:gd name="T36" fmla="*/ 2147483647 w 228"/>
                <a:gd name="T37" fmla="*/ 2147483647 h 174"/>
                <a:gd name="T38" fmla="*/ 0 w 228"/>
                <a:gd name="T39" fmla="*/ 2147483647 h 174"/>
                <a:gd name="T40" fmla="*/ 2147483647 w 228"/>
                <a:gd name="T41" fmla="*/ 2147483647 h 174"/>
                <a:gd name="T42" fmla="*/ 2147483647 w 228"/>
                <a:gd name="T43" fmla="*/ 2147483647 h 1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8" h="174">
                  <a:moveTo>
                    <a:pt x="90" y="156"/>
                  </a:moveTo>
                  <a:lnTo>
                    <a:pt x="114" y="138"/>
                  </a:lnTo>
                  <a:lnTo>
                    <a:pt x="144" y="120"/>
                  </a:lnTo>
                  <a:lnTo>
                    <a:pt x="180" y="108"/>
                  </a:lnTo>
                  <a:lnTo>
                    <a:pt x="186" y="96"/>
                  </a:lnTo>
                  <a:lnTo>
                    <a:pt x="192" y="84"/>
                  </a:lnTo>
                  <a:lnTo>
                    <a:pt x="216" y="78"/>
                  </a:lnTo>
                  <a:lnTo>
                    <a:pt x="228" y="72"/>
                  </a:lnTo>
                  <a:lnTo>
                    <a:pt x="222" y="42"/>
                  </a:lnTo>
                  <a:lnTo>
                    <a:pt x="216" y="12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8" y="12"/>
                  </a:lnTo>
                  <a:lnTo>
                    <a:pt x="144" y="0"/>
                  </a:lnTo>
                  <a:lnTo>
                    <a:pt x="120" y="36"/>
                  </a:lnTo>
                  <a:lnTo>
                    <a:pt x="96" y="60"/>
                  </a:lnTo>
                  <a:lnTo>
                    <a:pt x="72" y="90"/>
                  </a:lnTo>
                  <a:lnTo>
                    <a:pt x="66" y="138"/>
                  </a:lnTo>
                  <a:lnTo>
                    <a:pt x="12" y="162"/>
                  </a:lnTo>
                  <a:lnTo>
                    <a:pt x="0" y="174"/>
                  </a:lnTo>
                  <a:lnTo>
                    <a:pt x="84" y="174"/>
                  </a:lnTo>
                  <a:lnTo>
                    <a:pt x="90" y="15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19539" name="Freeform 310"/>
            <p:cNvSpPr>
              <a:spLocks/>
            </p:cNvSpPr>
            <p:nvPr/>
          </p:nvSpPr>
          <p:spPr bwMode="auto">
            <a:xfrm>
              <a:off x="4087300" y="3939725"/>
              <a:ext cx="205777" cy="177841"/>
            </a:xfrm>
            <a:custGeom>
              <a:avLst/>
              <a:gdLst>
                <a:gd name="T0" fmla="*/ 2147483647 w 26"/>
                <a:gd name="T1" fmla="*/ 2147483647 h 23"/>
                <a:gd name="T2" fmla="*/ 2147483647 w 26"/>
                <a:gd name="T3" fmla="*/ 2147483647 h 23"/>
                <a:gd name="T4" fmla="*/ 2147483647 w 26"/>
                <a:gd name="T5" fmla="*/ 2147483647 h 23"/>
                <a:gd name="T6" fmla="*/ 2147483647 w 26"/>
                <a:gd name="T7" fmla="*/ 2147483647 h 23"/>
                <a:gd name="T8" fmla="*/ 2147483647 w 26"/>
                <a:gd name="T9" fmla="*/ 2147483647 h 23"/>
                <a:gd name="T10" fmla="*/ 2147483647 w 26"/>
                <a:gd name="T11" fmla="*/ 2147483647 h 23"/>
                <a:gd name="T12" fmla="*/ 2147483647 w 26"/>
                <a:gd name="T13" fmla="*/ 0 h 23"/>
                <a:gd name="T14" fmla="*/ 2147483647 w 26"/>
                <a:gd name="T15" fmla="*/ 0 h 23"/>
                <a:gd name="T16" fmla="*/ 2147483647 w 26"/>
                <a:gd name="T17" fmla="*/ 2147483647 h 23"/>
                <a:gd name="T18" fmla="*/ 2147483647 w 26"/>
                <a:gd name="T19" fmla="*/ 2147483647 h 23"/>
                <a:gd name="T20" fmla="*/ 0 w 26"/>
                <a:gd name="T21" fmla="*/ 2147483647 h 23"/>
                <a:gd name="T22" fmla="*/ 2147483647 w 26"/>
                <a:gd name="T23" fmla="*/ 2147483647 h 23"/>
                <a:gd name="T24" fmla="*/ 2147483647 w 26"/>
                <a:gd name="T25" fmla="*/ 2147483647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23">
                  <a:moveTo>
                    <a:pt x="13" y="16"/>
                  </a:moveTo>
                  <a:cubicBezTo>
                    <a:pt x="15" y="14"/>
                    <a:pt x="15" y="14"/>
                    <a:pt x="15" y="1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2"/>
                    <a:pt x="12" y="23"/>
                    <a:pt x="12" y="23"/>
                  </a:cubicBezTo>
                  <a:cubicBezTo>
                    <a:pt x="13" y="23"/>
                    <a:pt x="13" y="16"/>
                    <a:pt x="13" y="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1828" name="Freeform 311"/>
            <p:cNvSpPr>
              <a:spLocks/>
            </p:cNvSpPr>
            <p:nvPr/>
          </p:nvSpPr>
          <p:spPr bwMode="auto">
            <a:xfrm>
              <a:off x="4097338" y="4337050"/>
              <a:ext cx="61912" cy="47625"/>
            </a:xfrm>
            <a:custGeom>
              <a:avLst/>
              <a:gdLst>
                <a:gd name="T0" fmla="*/ 2147483647 w 48"/>
                <a:gd name="T1" fmla="*/ 2147483647 h 36"/>
                <a:gd name="T2" fmla="*/ 2147483647 w 48"/>
                <a:gd name="T3" fmla="*/ 2147483647 h 36"/>
                <a:gd name="T4" fmla="*/ 2147483647 w 48"/>
                <a:gd name="T5" fmla="*/ 0 h 36"/>
                <a:gd name="T6" fmla="*/ 2147483647 w 48"/>
                <a:gd name="T7" fmla="*/ 0 h 36"/>
                <a:gd name="T8" fmla="*/ 2147483647 w 48"/>
                <a:gd name="T9" fmla="*/ 2147483647 h 36"/>
                <a:gd name="T10" fmla="*/ 0 w 48"/>
                <a:gd name="T11" fmla="*/ 2147483647 h 36"/>
                <a:gd name="T12" fmla="*/ 2147483647 w 48"/>
                <a:gd name="T13" fmla="*/ 2147483647 h 36"/>
                <a:gd name="T14" fmla="*/ 2147483647 w 48"/>
                <a:gd name="T15" fmla="*/ 2147483647 h 36"/>
                <a:gd name="T16" fmla="*/ 2147483647 w 48"/>
                <a:gd name="T17" fmla="*/ 2147483647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36">
                  <a:moveTo>
                    <a:pt x="48" y="24"/>
                  </a:moveTo>
                  <a:lnTo>
                    <a:pt x="48" y="6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18" y="36"/>
                  </a:lnTo>
                  <a:lnTo>
                    <a:pt x="36" y="2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29" name="Freeform 312"/>
            <p:cNvSpPr>
              <a:spLocks/>
            </p:cNvSpPr>
            <p:nvPr/>
          </p:nvSpPr>
          <p:spPr bwMode="auto">
            <a:xfrm>
              <a:off x="5046663" y="4065588"/>
              <a:ext cx="406400" cy="498475"/>
            </a:xfrm>
            <a:custGeom>
              <a:avLst/>
              <a:gdLst>
                <a:gd name="T0" fmla="*/ 2147483647 w 52"/>
                <a:gd name="T1" fmla="*/ 2147483647 h 64"/>
                <a:gd name="T2" fmla="*/ 2147483647 w 52"/>
                <a:gd name="T3" fmla="*/ 2147483647 h 64"/>
                <a:gd name="T4" fmla="*/ 2147483647 w 52"/>
                <a:gd name="T5" fmla="*/ 2147483647 h 64"/>
                <a:gd name="T6" fmla="*/ 2147483647 w 52"/>
                <a:gd name="T7" fmla="*/ 2147483647 h 64"/>
                <a:gd name="T8" fmla="*/ 2147483647 w 52"/>
                <a:gd name="T9" fmla="*/ 2147483647 h 64"/>
                <a:gd name="T10" fmla="*/ 2147483647 w 52"/>
                <a:gd name="T11" fmla="*/ 2147483647 h 64"/>
                <a:gd name="T12" fmla="*/ 2147483647 w 52"/>
                <a:gd name="T13" fmla="*/ 2147483647 h 64"/>
                <a:gd name="T14" fmla="*/ 2147483647 w 52"/>
                <a:gd name="T15" fmla="*/ 2147483647 h 64"/>
                <a:gd name="T16" fmla="*/ 2147483647 w 52"/>
                <a:gd name="T17" fmla="*/ 2147483647 h 64"/>
                <a:gd name="T18" fmla="*/ 0 w 52"/>
                <a:gd name="T19" fmla="*/ 2147483647 h 64"/>
                <a:gd name="T20" fmla="*/ 2147483647 w 52"/>
                <a:gd name="T21" fmla="*/ 2147483647 h 64"/>
                <a:gd name="T22" fmla="*/ 2147483647 w 52"/>
                <a:gd name="T23" fmla="*/ 2147483647 h 64"/>
                <a:gd name="T24" fmla="*/ 2147483647 w 52"/>
                <a:gd name="T25" fmla="*/ 2147483647 h 64"/>
                <a:gd name="T26" fmla="*/ 2147483647 w 52"/>
                <a:gd name="T27" fmla="*/ 2147483647 h 64"/>
                <a:gd name="T28" fmla="*/ 2147483647 w 52"/>
                <a:gd name="T29" fmla="*/ 2147483647 h 64"/>
                <a:gd name="T30" fmla="*/ 2147483647 w 52"/>
                <a:gd name="T31" fmla="*/ 2147483647 h 64"/>
                <a:gd name="T32" fmla="*/ 2147483647 w 52"/>
                <a:gd name="T33" fmla="*/ 2147483647 h 64"/>
                <a:gd name="T34" fmla="*/ 2147483647 w 52"/>
                <a:gd name="T35" fmla="*/ 2147483647 h 64"/>
                <a:gd name="T36" fmla="*/ 2147483647 w 52"/>
                <a:gd name="T37" fmla="*/ 2147483647 h 64"/>
                <a:gd name="T38" fmla="*/ 2147483647 w 52"/>
                <a:gd name="T39" fmla="*/ 2147483647 h 64"/>
                <a:gd name="T40" fmla="*/ 2147483647 w 52"/>
                <a:gd name="T41" fmla="*/ 2147483647 h 64"/>
                <a:gd name="T42" fmla="*/ 2147483647 w 52"/>
                <a:gd name="T43" fmla="*/ 2147483647 h 64"/>
                <a:gd name="T44" fmla="*/ 2147483647 w 52"/>
                <a:gd name="T45" fmla="*/ 2147483647 h 64"/>
                <a:gd name="T46" fmla="*/ 2147483647 w 52"/>
                <a:gd name="T47" fmla="*/ 2147483647 h 64"/>
                <a:gd name="T48" fmla="*/ 2147483647 w 52"/>
                <a:gd name="T49" fmla="*/ 2147483647 h 64"/>
                <a:gd name="T50" fmla="*/ 2147483647 w 52"/>
                <a:gd name="T51" fmla="*/ 2147483647 h 64"/>
                <a:gd name="T52" fmla="*/ 2147483647 w 52"/>
                <a:gd name="T53" fmla="*/ 2147483647 h 64"/>
                <a:gd name="T54" fmla="*/ 2147483647 w 52"/>
                <a:gd name="T55" fmla="*/ 2147483647 h 64"/>
                <a:gd name="T56" fmla="*/ 2147483647 w 52"/>
                <a:gd name="T57" fmla="*/ 2147483647 h 64"/>
                <a:gd name="T58" fmla="*/ 2147483647 w 52"/>
                <a:gd name="T59" fmla="*/ 2147483647 h 64"/>
                <a:gd name="T60" fmla="*/ 2147483647 w 52"/>
                <a:gd name="T61" fmla="*/ 2147483647 h 64"/>
                <a:gd name="T62" fmla="*/ 2147483647 w 52"/>
                <a:gd name="T63" fmla="*/ 2147483647 h 64"/>
                <a:gd name="T64" fmla="*/ 2147483647 w 52"/>
                <a:gd name="T65" fmla="*/ 2147483647 h 64"/>
                <a:gd name="T66" fmla="*/ 2147483647 w 52"/>
                <a:gd name="T67" fmla="*/ 2147483647 h 64"/>
                <a:gd name="T68" fmla="*/ 2147483647 w 52"/>
                <a:gd name="T69" fmla="*/ 2147483647 h 64"/>
                <a:gd name="T70" fmla="*/ 2147483647 w 52"/>
                <a:gd name="T71" fmla="*/ 0 h 64"/>
                <a:gd name="T72" fmla="*/ 2147483647 w 52"/>
                <a:gd name="T73" fmla="*/ 2147483647 h 64"/>
                <a:gd name="T74" fmla="*/ 2147483647 w 52"/>
                <a:gd name="T75" fmla="*/ 2147483647 h 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2" h="64">
                  <a:moveTo>
                    <a:pt x="37" y="5"/>
                  </a:moveTo>
                  <a:cubicBezTo>
                    <a:pt x="37" y="5"/>
                    <a:pt x="15" y="5"/>
                    <a:pt x="11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2"/>
                    <a:pt x="42" y="2"/>
                    <a:pt x="42" y="2"/>
                  </a:cubicBezTo>
                  <a:lnTo>
                    <a:pt x="37" y="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30" name="Freeform 313"/>
            <p:cNvSpPr>
              <a:spLocks/>
            </p:cNvSpPr>
            <p:nvPr/>
          </p:nvSpPr>
          <p:spPr bwMode="auto">
            <a:xfrm>
              <a:off x="4292600" y="4392613"/>
              <a:ext cx="149225" cy="147637"/>
            </a:xfrm>
            <a:custGeom>
              <a:avLst/>
              <a:gdLst>
                <a:gd name="T0" fmla="*/ 2147483647 w 19"/>
                <a:gd name="T1" fmla="*/ 2147483647 h 19"/>
                <a:gd name="T2" fmla="*/ 2147483647 w 19"/>
                <a:gd name="T3" fmla="*/ 2147483647 h 19"/>
                <a:gd name="T4" fmla="*/ 2147483647 w 19"/>
                <a:gd name="T5" fmla="*/ 2147483647 h 19"/>
                <a:gd name="T6" fmla="*/ 2147483647 w 19"/>
                <a:gd name="T7" fmla="*/ 2147483647 h 19"/>
                <a:gd name="T8" fmla="*/ 2147483647 w 19"/>
                <a:gd name="T9" fmla="*/ 2147483647 h 19"/>
                <a:gd name="T10" fmla="*/ 2147483647 w 19"/>
                <a:gd name="T11" fmla="*/ 2147483647 h 19"/>
                <a:gd name="T12" fmla="*/ 2147483647 w 19"/>
                <a:gd name="T13" fmla="*/ 0 h 19"/>
                <a:gd name="T14" fmla="*/ 2147483647 w 19"/>
                <a:gd name="T15" fmla="*/ 0 h 19"/>
                <a:gd name="T16" fmla="*/ 2147483647 w 19"/>
                <a:gd name="T17" fmla="*/ 0 h 19"/>
                <a:gd name="T18" fmla="*/ 2147483647 w 19"/>
                <a:gd name="T19" fmla="*/ 2147483647 h 19"/>
                <a:gd name="T20" fmla="*/ 2147483647 w 19"/>
                <a:gd name="T21" fmla="*/ 2147483647 h 19"/>
                <a:gd name="T22" fmla="*/ 2147483647 w 19"/>
                <a:gd name="T23" fmla="*/ 2147483647 h 19"/>
                <a:gd name="T24" fmla="*/ 2147483647 w 19"/>
                <a:gd name="T25" fmla="*/ 2147483647 h 19"/>
                <a:gd name="T26" fmla="*/ 0 w 19"/>
                <a:gd name="T27" fmla="*/ 2147483647 h 19"/>
                <a:gd name="T28" fmla="*/ 2147483647 w 19"/>
                <a:gd name="T29" fmla="*/ 2147483647 h 19"/>
                <a:gd name="T30" fmla="*/ 2147483647 w 19"/>
                <a:gd name="T31" fmla="*/ 2147483647 h 19"/>
                <a:gd name="T32" fmla="*/ 2147483647 w 19"/>
                <a:gd name="T33" fmla="*/ 2147483647 h 19"/>
                <a:gd name="T34" fmla="*/ 2147483647 w 19"/>
                <a:gd name="T35" fmla="*/ 2147483647 h 19"/>
                <a:gd name="T36" fmla="*/ 2147483647 w 19"/>
                <a:gd name="T37" fmla="*/ 2147483647 h 19"/>
                <a:gd name="T38" fmla="*/ 2147483647 w 19"/>
                <a:gd name="T39" fmla="*/ 2147483647 h 19"/>
                <a:gd name="T40" fmla="*/ 2147483647 w 19"/>
                <a:gd name="T41" fmla="*/ 2147483647 h 19"/>
                <a:gd name="T42" fmla="*/ 2147483647 w 19"/>
                <a:gd name="T43" fmla="*/ 2147483647 h 19"/>
                <a:gd name="T44" fmla="*/ 2147483647 w 19"/>
                <a:gd name="T45" fmla="*/ 2147483647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9" h="19">
                  <a:moveTo>
                    <a:pt x="17" y="10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4"/>
                    <a:pt x="1" y="14"/>
                  </a:cubicBezTo>
                  <a:cubicBezTo>
                    <a:pt x="1" y="14"/>
                    <a:pt x="4" y="16"/>
                    <a:pt x="4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3"/>
                    <a:pt x="17" y="13"/>
                    <a:pt x="17" y="13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31" name="Freeform 314"/>
            <p:cNvSpPr>
              <a:spLocks/>
            </p:cNvSpPr>
            <p:nvPr/>
          </p:nvSpPr>
          <p:spPr bwMode="auto">
            <a:xfrm>
              <a:off x="4216400" y="4448175"/>
              <a:ext cx="106363" cy="92075"/>
            </a:xfrm>
            <a:custGeom>
              <a:avLst/>
              <a:gdLst>
                <a:gd name="T0" fmla="*/ 2147483647 w 14"/>
                <a:gd name="T1" fmla="*/ 2147483647 h 12"/>
                <a:gd name="T2" fmla="*/ 2147483647 w 14"/>
                <a:gd name="T3" fmla="*/ 2147483647 h 12"/>
                <a:gd name="T4" fmla="*/ 2147483647 w 14"/>
                <a:gd name="T5" fmla="*/ 2147483647 h 12"/>
                <a:gd name="T6" fmla="*/ 2147483647 w 14"/>
                <a:gd name="T7" fmla="*/ 2147483647 h 12"/>
                <a:gd name="T8" fmla="*/ 2147483647 w 14"/>
                <a:gd name="T9" fmla="*/ 2147483647 h 12"/>
                <a:gd name="T10" fmla="*/ 2147483647 w 14"/>
                <a:gd name="T11" fmla="*/ 0 h 12"/>
                <a:gd name="T12" fmla="*/ 2147483647 w 14"/>
                <a:gd name="T13" fmla="*/ 2147483647 h 12"/>
                <a:gd name="T14" fmla="*/ 2147483647 w 14"/>
                <a:gd name="T15" fmla="*/ 2147483647 h 12"/>
                <a:gd name="T16" fmla="*/ 0 w 14"/>
                <a:gd name="T17" fmla="*/ 2147483647 h 12"/>
                <a:gd name="T18" fmla="*/ 2147483647 w 14"/>
                <a:gd name="T19" fmla="*/ 2147483647 h 12"/>
                <a:gd name="T20" fmla="*/ 2147483647 w 14"/>
                <a:gd name="T21" fmla="*/ 2147483647 h 12"/>
                <a:gd name="T22" fmla="*/ 2147483647 w 14"/>
                <a:gd name="T23" fmla="*/ 2147483647 h 12"/>
                <a:gd name="T24" fmla="*/ 2147483647 w 14"/>
                <a:gd name="T25" fmla="*/ 2147483647 h 12"/>
                <a:gd name="T26" fmla="*/ 2147483647 w 14"/>
                <a:gd name="T27" fmla="*/ 2147483647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1" y="7"/>
                  </a:moveTo>
                  <a:cubicBezTo>
                    <a:pt x="10" y="7"/>
                    <a:pt x="11" y="4"/>
                    <a:pt x="11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4"/>
                    <a:pt x="6" y="1"/>
                    <a:pt x="6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1" y="7"/>
                    <a:pt x="11" y="7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32" name="Freeform 315"/>
            <p:cNvSpPr>
              <a:spLocks/>
            </p:cNvSpPr>
            <p:nvPr/>
          </p:nvSpPr>
          <p:spPr bwMode="auto">
            <a:xfrm>
              <a:off x="4167188" y="4416425"/>
              <a:ext cx="79375" cy="69850"/>
            </a:xfrm>
            <a:custGeom>
              <a:avLst/>
              <a:gdLst>
                <a:gd name="T0" fmla="*/ 2147483647 w 60"/>
                <a:gd name="T1" fmla="*/ 2147483647 h 54"/>
                <a:gd name="T2" fmla="*/ 2147483647 w 60"/>
                <a:gd name="T3" fmla="*/ 2147483647 h 54"/>
                <a:gd name="T4" fmla="*/ 2147483647 w 60"/>
                <a:gd name="T5" fmla="*/ 2147483647 h 54"/>
                <a:gd name="T6" fmla="*/ 2147483647 w 60"/>
                <a:gd name="T7" fmla="*/ 0 h 54"/>
                <a:gd name="T8" fmla="*/ 2147483647 w 60"/>
                <a:gd name="T9" fmla="*/ 0 h 54"/>
                <a:gd name="T10" fmla="*/ 2147483647 w 60"/>
                <a:gd name="T11" fmla="*/ 2147483647 h 54"/>
                <a:gd name="T12" fmla="*/ 0 w 60"/>
                <a:gd name="T13" fmla="*/ 2147483647 h 54"/>
                <a:gd name="T14" fmla="*/ 2147483647 w 60"/>
                <a:gd name="T15" fmla="*/ 2147483647 h 54"/>
                <a:gd name="T16" fmla="*/ 2147483647 w 60"/>
                <a:gd name="T17" fmla="*/ 2147483647 h 54"/>
                <a:gd name="T18" fmla="*/ 2147483647 w 60"/>
                <a:gd name="T19" fmla="*/ 2147483647 h 54"/>
                <a:gd name="T20" fmla="*/ 2147483647 w 60"/>
                <a:gd name="T21" fmla="*/ 2147483647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" h="54">
                  <a:moveTo>
                    <a:pt x="54" y="36"/>
                  </a:moveTo>
                  <a:lnTo>
                    <a:pt x="60" y="24"/>
                  </a:lnTo>
                  <a:lnTo>
                    <a:pt x="54" y="18"/>
                  </a:lnTo>
                  <a:lnTo>
                    <a:pt x="42" y="0"/>
                  </a:lnTo>
                  <a:lnTo>
                    <a:pt x="18" y="0"/>
                  </a:lnTo>
                  <a:lnTo>
                    <a:pt x="12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36" y="54"/>
                  </a:lnTo>
                  <a:lnTo>
                    <a:pt x="42" y="42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33" name="Rectangle 316"/>
            <p:cNvSpPr>
              <a:spLocks noChangeArrowheads="1"/>
            </p:cNvSpPr>
            <p:nvPr/>
          </p:nvSpPr>
          <p:spPr bwMode="auto">
            <a:xfrm>
              <a:off x="4283075" y="3940175"/>
              <a:ext cx="9525" cy="23813"/>
            </a:xfrm>
            <a:prstGeom prst="rect">
              <a:avLst/>
            </a:prstGeom>
            <a:solidFill>
              <a:srgbClr val="92D050">
                <a:alpha val="50195"/>
              </a:srgbClr>
            </a:solidFill>
            <a:ln w="9525">
              <a:solidFill>
                <a:schemeClr val="bg2">
                  <a:alpha val="50195"/>
                </a:schemeClr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 sz="1400">
                  <a:solidFill>
                    <a:srgbClr val="015CAB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15000"/>
                </a:spcBef>
                <a:buFontTx/>
                <a:buNone/>
              </a:pPr>
              <a:endParaRPr lang="en-US" altLang="en-US" b="1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31834" name="Freeform 317"/>
            <p:cNvSpPr>
              <a:spLocks/>
            </p:cNvSpPr>
            <p:nvPr/>
          </p:nvSpPr>
          <p:spPr bwMode="auto">
            <a:xfrm>
              <a:off x="4283075" y="3667125"/>
              <a:ext cx="512763" cy="504825"/>
            </a:xfrm>
            <a:custGeom>
              <a:avLst/>
              <a:gdLst>
                <a:gd name="T0" fmla="*/ 2147483647 w 390"/>
                <a:gd name="T1" fmla="*/ 2147483647 h 390"/>
                <a:gd name="T2" fmla="*/ 2147483647 w 390"/>
                <a:gd name="T3" fmla="*/ 2147483647 h 390"/>
                <a:gd name="T4" fmla="*/ 2147483647 w 390"/>
                <a:gd name="T5" fmla="*/ 2147483647 h 390"/>
                <a:gd name="T6" fmla="*/ 2147483647 w 390"/>
                <a:gd name="T7" fmla="*/ 2147483647 h 390"/>
                <a:gd name="T8" fmla="*/ 2147483647 w 390"/>
                <a:gd name="T9" fmla="*/ 2147483647 h 390"/>
                <a:gd name="T10" fmla="*/ 2147483647 w 390"/>
                <a:gd name="T11" fmla="*/ 2147483647 h 390"/>
                <a:gd name="T12" fmla="*/ 2147483647 w 390"/>
                <a:gd name="T13" fmla="*/ 2147483647 h 390"/>
                <a:gd name="T14" fmla="*/ 2147483647 w 390"/>
                <a:gd name="T15" fmla="*/ 2147483647 h 390"/>
                <a:gd name="T16" fmla="*/ 2147483647 w 390"/>
                <a:gd name="T17" fmla="*/ 2147483647 h 390"/>
                <a:gd name="T18" fmla="*/ 2147483647 w 390"/>
                <a:gd name="T19" fmla="*/ 2147483647 h 390"/>
                <a:gd name="T20" fmla="*/ 2147483647 w 390"/>
                <a:gd name="T21" fmla="*/ 2147483647 h 390"/>
                <a:gd name="T22" fmla="*/ 2147483647 w 390"/>
                <a:gd name="T23" fmla="*/ 2147483647 h 390"/>
                <a:gd name="T24" fmla="*/ 2147483647 w 390"/>
                <a:gd name="T25" fmla="*/ 2147483647 h 390"/>
                <a:gd name="T26" fmla="*/ 2147483647 w 390"/>
                <a:gd name="T27" fmla="*/ 2147483647 h 390"/>
                <a:gd name="T28" fmla="*/ 2147483647 w 390"/>
                <a:gd name="T29" fmla="*/ 2147483647 h 390"/>
                <a:gd name="T30" fmla="*/ 2147483647 w 390"/>
                <a:gd name="T31" fmla="*/ 2147483647 h 390"/>
                <a:gd name="T32" fmla="*/ 2147483647 w 390"/>
                <a:gd name="T33" fmla="*/ 2147483647 h 390"/>
                <a:gd name="T34" fmla="*/ 2147483647 w 390"/>
                <a:gd name="T35" fmla="*/ 2147483647 h 390"/>
                <a:gd name="T36" fmla="*/ 2147483647 w 390"/>
                <a:gd name="T37" fmla="*/ 2147483647 h 390"/>
                <a:gd name="T38" fmla="*/ 2147483647 w 390"/>
                <a:gd name="T39" fmla="*/ 2147483647 h 390"/>
                <a:gd name="T40" fmla="*/ 2147483647 w 390"/>
                <a:gd name="T41" fmla="*/ 2147483647 h 390"/>
                <a:gd name="T42" fmla="*/ 2147483647 w 390"/>
                <a:gd name="T43" fmla="*/ 2147483647 h 390"/>
                <a:gd name="T44" fmla="*/ 2147483647 w 390"/>
                <a:gd name="T45" fmla="*/ 2147483647 h 390"/>
                <a:gd name="T46" fmla="*/ 2147483647 w 390"/>
                <a:gd name="T47" fmla="*/ 2147483647 h 390"/>
                <a:gd name="T48" fmla="*/ 2147483647 w 390"/>
                <a:gd name="T49" fmla="*/ 0 h 390"/>
                <a:gd name="T50" fmla="*/ 2147483647 w 390"/>
                <a:gd name="T51" fmla="*/ 2147483647 h 390"/>
                <a:gd name="T52" fmla="*/ 2147483647 w 390"/>
                <a:gd name="T53" fmla="*/ 2147483647 h 390"/>
                <a:gd name="T54" fmla="*/ 2147483647 w 390"/>
                <a:gd name="T55" fmla="*/ 2147483647 h 390"/>
                <a:gd name="T56" fmla="*/ 2147483647 w 390"/>
                <a:gd name="T57" fmla="*/ 2147483647 h 390"/>
                <a:gd name="T58" fmla="*/ 2147483647 w 390"/>
                <a:gd name="T59" fmla="*/ 2147483647 h 390"/>
                <a:gd name="T60" fmla="*/ 2147483647 w 390"/>
                <a:gd name="T61" fmla="*/ 2147483647 h 390"/>
                <a:gd name="T62" fmla="*/ 2147483647 w 390"/>
                <a:gd name="T63" fmla="*/ 2147483647 h 390"/>
                <a:gd name="T64" fmla="*/ 2147483647 w 390"/>
                <a:gd name="T65" fmla="*/ 2147483647 h 390"/>
                <a:gd name="T66" fmla="*/ 2147483647 w 390"/>
                <a:gd name="T67" fmla="*/ 2147483647 h 390"/>
                <a:gd name="T68" fmla="*/ 2147483647 w 390"/>
                <a:gd name="T69" fmla="*/ 2147483647 h 390"/>
                <a:gd name="T70" fmla="*/ 2147483647 w 390"/>
                <a:gd name="T71" fmla="*/ 2147483647 h 390"/>
                <a:gd name="T72" fmla="*/ 2147483647 w 390"/>
                <a:gd name="T73" fmla="*/ 2147483647 h 390"/>
                <a:gd name="T74" fmla="*/ 2147483647 w 390"/>
                <a:gd name="T75" fmla="*/ 2147483647 h 390"/>
                <a:gd name="T76" fmla="*/ 2147483647 w 390"/>
                <a:gd name="T77" fmla="*/ 2147483647 h 390"/>
                <a:gd name="T78" fmla="*/ 0 w 390"/>
                <a:gd name="T79" fmla="*/ 2147483647 h 390"/>
                <a:gd name="T80" fmla="*/ 2147483647 w 390"/>
                <a:gd name="T81" fmla="*/ 2147483647 h 390"/>
                <a:gd name="T82" fmla="*/ 2147483647 w 390"/>
                <a:gd name="T83" fmla="*/ 2147483647 h 390"/>
                <a:gd name="T84" fmla="*/ 2147483647 w 390"/>
                <a:gd name="T85" fmla="*/ 2147483647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5" name="Freeform 318"/>
            <p:cNvSpPr>
              <a:spLocks/>
            </p:cNvSpPr>
            <p:nvPr/>
          </p:nvSpPr>
          <p:spPr bwMode="auto">
            <a:xfrm>
              <a:off x="4283277" y="3666272"/>
              <a:ext cx="513461" cy="504837"/>
            </a:xfrm>
            <a:custGeom>
              <a:avLst/>
              <a:gdLst>
                <a:gd name="T0" fmla="*/ 2147483647 w 390"/>
                <a:gd name="T1" fmla="*/ 2147483647 h 390"/>
                <a:gd name="T2" fmla="*/ 2147483647 w 390"/>
                <a:gd name="T3" fmla="*/ 2147483647 h 390"/>
                <a:gd name="T4" fmla="*/ 2147483647 w 390"/>
                <a:gd name="T5" fmla="*/ 2147483647 h 390"/>
                <a:gd name="T6" fmla="*/ 2147483647 w 390"/>
                <a:gd name="T7" fmla="*/ 2147483647 h 390"/>
                <a:gd name="T8" fmla="*/ 2147483647 w 390"/>
                <a:gd name="T9" fmla="*/ 2147483647 h 390"/>
                <a:gd name="T10" fmla="*/ 2147483647 w 390"/>
                <a:gd name="T11" fmla="*/ 2147483647 h 390"/>
                <a:gd name="T12" fmla="*/ 2147483647 w 390"/>
                <a:gd name="T13" fmla="*/ 2147483647 h 390"/>
                <a:gd name="T14" fmla="*/ 2147483647 w 390"/>
                <a:gd name="T15" fmla="*/ 2147483647 h 390"/>
                <a:gd name="T16" fmla="*/ 2147483647 w 390"/>
                <a:gd name="T17" fmla="*/ 2147483647 h 390"/>
                <a:gd name="T18" fmla="*/ 2147483647 w 390"/>
                <a:gd name="T19" fmla="*/ 2147483647 h 390"/>
                <a:gd name="T20" fmla="*/ 2147483647 w 390"/>
                <a:gd name="T21" fmla="*/ 2147483647 h 390"/>
                <a:gd name="T22" fmla="*/ 2147483647 w 390"/>
                <a:gd name="T23" fmla="*/ 2147483647 h 390"/>
                <a:gd name="T24" fmla="*/ 2147483647 w 390"/>
                <a:gd name="T25" fmla="*/ 2147483647 h 390"/>
                <a:gd name="T26" fmla="*/ 2147483647 w 390"/>
                <a:gd name="T27" fmla="*/ 2147483647 h 390"/>
                <a:gd name="T28" fmla="*/ 2147483647 w 390"/>
                <a:gd name="T29" fmla="*/ 2147483647 h 390"/>
                <a:gd name="T30" fmla="*/ 2147483647 w 390"/>
                <a:gd name="T31" fmla="*/ 2147483647 h 390"/>
                <a:gd name="T32" fmla="*/ 2147483647 w 390"/>
                <a:gd name="T33" fmla="*/ 2147483647 h 390"/>
                <a:gd name="T34" fmla="*/ 2147483647 w 390"/>
                <a:gd name="T35" fmla="*/ 2147483647 h 390"/>
                <a:gd name="T36" fmla="*/ 2147483647 w 390"/>
                <a:gd name="T37" fmla="*/ 2147483647 h 390"/>
                <a:gd name="T38" fmla="*/ 2147483647 w 390"/>
                <a:gd name="T39" fmla="*/ 2147483647 h 390"/>
                <a:gd name="T40" fmla="*/ 2147483647 w 390"/>
                <a:gd name="T41" fmla="*/ 2147483647 h 390"/>
                <a:gd name="T42" fmla="*/ 2147483647 w 390"/>
                <a:gd name="T43" fmla="*/ 2147483647 h 390"/>
                <a:gd name="T44" fmla="*/ 2147483647 w 390"/>
                <a:gd name="T45" fmla="*/ 2147483647 h 390"/>
                <a:gd name="T46" fmla="*/ 2147483647 w 390"/>
                <a:gd name="T47" fmla="*/ 2147483647 h 390"/>
                <a:gd name="T48" fmla="*/ 2147483647 w 390"/>
                <a:gd name="T49" fmla="*/ 0 h 390"/>
                <a:gd name="T50" fmla="*/ 2147483647 w 390"/>
                <a:gd name="T51" fmla="*/ 2147483647 h 390"/>
                <a:gd name="T52" fmla="*/ 2147483647 w 390"/>
                <a:gd name="T53" fmla="*/ 2147483647 h 390"/>
                <a:gd name="T54" fmla="*/ 2147483647 w 390"/>
                <a:gd name="T55" fmla="*/ 2147483647 h 390"/>
                <a:gd name="T56" fmla="*/ 2147483647 w 390"/>
                <a:gd name="T57" fmla="*/ 2147483647 h 390"/>
                <a:gd name="T58" fmla="*/ 2147483647 w 390"/>
                <a:gd name="T59" fmla="*/ 2147483647 h 390"/>
                <a:gd name="T60" fmla="*/ 2147483647 w 390"/>
                <a:gd name="T61" fmla="*/ 2147483647 h 390"/>
                <a:gd name="T62" fmla="*/ 2147483647 w 390"/>
                <a:gd name="T63" fmla="*/ 2147483647 h 390"/>
                <a:gd name="T64" fmla="*/ 2147483647 w 390"/>
                <a:gd name="T65" fmla="*/ 2147483647 h 390"/>
                <a:gd name="T66" fmla="*/ 2147483647 w 390"/>
                <a:gd name="T67" fmla="*/ 2147483647 h 390"/>
                <a:gd name="T68" fmla="*/ 2147483647 w 390"/>
                <a:gd name="T69" fmla="*/ 2147483647 h 390"/>
                <a:gd name="T70" fmla="*/ 2147483647 w 390"/>
                <a:gd name="T71" fmla="*/ 2147483647 h 390"/>
                <a:gd name="T72" fmla="*/ 2147483647 w 390"/>
                <a:gd name="T73" fmla="*/ 2147483647 h 390"/>
                <a:gd name="T74" fmla="*/ 2147483647 w 390"/>
                <a:gd name="T75" fmla="*/ 2147483647 h 390"/>
                <a:gd name="T76" fmla="*/ 2147483647 w 390"/>
                <a:gd name="T77" fmla="*/ 2147483647 h 390"/>
                <a:gd name="T78" fmla="*/ 0 w 390"/>
                <a:gd name="T79" fmla="*/ 2147483647 h 390"/>
                <a:gd name="T80" fmla="*/ 2147483647 w 390"/>
                <a:gd name="T81" fmla="*/ 2147483647 h 390"/>
                <a:gd name="T82" fmla="*/ 2147483647 w 390"/>
                <a:gd name="T83" fmla="*/ 2147483647 h 390"/>
                <a:gd name="T84" fmla="*/ 2147483647 w 390"/>
                <a:gd name="T85" fmla="*/ 2147483647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1836" name="Freeform 327"/>
            <p:cNvSpPr>
              <a:spLocks/>
            </p:cNvSpPr>
            <p:nvPr/>
          </p:nvSpPr>
          <p:spPr bwMode="auto">
            <a:xfrm>
              <a:off x="5743575" y="3657600"/>
              <a:ext cx="25400" cy="17463"/>
            </a:xfrm>
            <a:custGeom>
              <a:avLst/>
              <a:gdLst>
                <a:gd name="T0" fmla="*/ 0 w 18"/>
                <a:gd name="T1" fmla="*/ 0 h 12"/>
                <a:gd name="T2" fmla="*/ 2147483647 w 18"/>
                <a:gd name="T3" fmla="*/ 2147483647 h 12"/>
                <a:gd name="T4" fmla="*/ 2147483647 w 18"/>
                <a:gd name="T5" fmla="*/ 2147483647 h 12"/>
                <a:gd name="T6" fmla="*/ 2147483647 w 18"/>
                <a:gd name="T7" fmla="*/ 0 h 12"/>
                <a:gd name="T8" fmla="*/ 0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18" y="1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37" name="Freeform 328"/>
            <p:cNvSpPr>
              <a:spLocks/>
            </p:cNvSpPr>
            <p:nvPr/>
          </p:nvSpPr>
          <p:spPr bwMode="auto">
            <a:xfrm>
              <a:off x="5707063" y="3619500"/>
              <a:ext cx="14287" cy="23813"/>
            </a:xfrm>
            <a:custGeom>
              <a:avLst/>
              <a:gdLst>
                <a:gd name="T0" fmla="*/ 0 w 12"/>
                <a:gd name="T1" fmla="*/ 0 h 18"/>
                <a:gd name="T2" fmla="*/ 2147483647 w 12"/>
                <a:gd name="T3" fmla="*/ 2147483647 h 18"/>
                <a:gd name="T4" fmla="*/ 2147483647 w 12"/>
                <a:gd name="T5" fmla="*/ 2147483647 h 18"/>
                <a:gd name="T6" fmla="*/ 0 w 1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12" y="18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38" name="Freeform 334"/>
            <p:cNvSpPr>
              <a:spLocks/>
            </p:cNvSpPr>
            <p:nvPr/>
          </p:nvSpPr>
          <p:spPr bwMode="auto">
            <a:xfrm>
              <a:off x="5013325" y="2206625"/>
              <a:ext cx="266700" cy="585788"/>
            </a:xfrm>
            <a:custGeom>
              <a:avLst/>
              <a:gdLst>
                <a:gd name="T0" fmla="*/ 2147483647 w 34"/>
                <a:gd name="T1" fmla="*/ 2147483647 h 75"/>
                <a:gd name="T2" fmla="*/ 2147483647 w 34"/>
                <a:gd name="T3" fmla="*/ 2147483647 h 75"/>
                <a:gd name="T4" fmla="*/ 2147483647 w 34"/>
                <a:gd name="T5" fmla="*/ 2147483647 h 75"/>
                <a:gd name="T6" fmla="*/ 2147483647 w 34"/>
                <a:gd name="T7" fmla="*/ 2147483647 h 75"/>
                <a:gd name="T8" fmla="*/ 2147483647 w 34"/>
                <a:gd name="T9" fmla="*/ 2147483647 h 75"/>
                <a:gd name="T10" fmla="*/ 2147483647 w 34"/>
                <a:gd name="T11" fmla="*/ 2147483647 h 75"/>
                <a:gd name="T12" fmla="*/ 2147483647 w 34"/>
                <a:gd name="T13" fmla="*/ 2147483647 h 75"/>
                <a:gd name="T14" fmla="*/ 2147483647 w 34"/>
                <a:gd name="T15" fmla="*/ 2147483647 h 75"/>
                <a:gd name="T16" fmla="*/ 2147483647 w 34"/>
                <a:gd name="T17" fmla="*/ 2147483647 h 75"/>
                <a:gd name="T18" fmla="*/ 2147483647 w 34"/>
                <a:gd name="T19" fmla="*/ 2147483647 h 75"/>
                <a:gd name="T20" fmla="*/ 2147483647 w 34"/>
                <a:gd name="T21" fmla="*/ 2147483647 h 75"/>
                <a:gd name="T22" fmla="*/ 2147483647 w 34"/>
                <a:gd name="T23" fmla="*/ 2147483647 h 75"/>
                <a:gd name="T24" fmla="*/ 2147483647 w 34"/>
                <a:gd name="T25" fmla="*/ 2147483647 h 75"/>
                <a:gd name="T26" fmla="*/ 2147483647 w 34"/>
                <a:gd name="T27" fmla="*/ 2147483647 h 75"/>
                <a:gd name="T28" fmla="*/ 2147483647 w 34"/>
                <a:gd name="T29" fmla="*/ 2147483647 h 75"/>
                <a:gd name="T30" fmla="*/ 2147483647 w 34"/>
                <a:gd name="T31" fmla="*/ 2147483647 h 75"/>
                <a:gd name="T32" fmla="*/ 2147483647 w 34"/>
                <a:gd name="T33" fmla="*/ 2147483647 h 75"/>
                <a:gd name="T34" fmla="*/ 2147483647 w 34"/>
                <a:gd name="T35" fmla="*/ 2147483647 h 75"/>
                <a:gd name="T36" fmla="*/ 2147483647 w 34"/>
                <a:gd name="T37" fmla="*/ 2147483647 h 75"/>
                <a:gd name="T38" fmla="*/ 2147483647 w 34"/>
                <a:gd name="T39" fmla="*/ 2147483647 h 75"/>
                <a:gd name="T40" fmla="*/ 2147483647 w 34"/>
                <a:gd name="T41" fmla="*/ 2147483647 h 75"/>
                <a:gd name="T42" fmla="*/ 2147483647 w 34"/>
                <a:gd name="T43" fmla="*/ 0 h 75"/>
                <a:gd name="T44" fmla="*/ 2147483647 w 34"/>
                <a:gd name="T45" fmla="*/ 2147483647 h 75"/>
                <a:gd name="T46" fmla="*/ 2147483647 w 34"/>
                <a:gd name="T47" fmla="*/ 2147483647 h 75"/>
                <a:gd name="T48" fmla="*/ 2147483647 w 34"/>
                <a:gd name="T49" fmla="*/ 2147483647 h 75"/>
                <a:gd name="T50" fmla="*/ 2147483647 w 34"/>
                <a:gd name="T51" fmla="*/ 2147483647 h 75"/>
                <a:gd name="T52" fmla="*/ 2147483647 w 34"/>
                <a:gd name="T53" fmla="*/ 2147483647 h 75"/>
                <a:gd name="T54" fmla="*/ 2147483647 w 34"/>
                <a:gd name="T55" fmla="*/ 2147483647 h 75"/>
                <a:gd name="T56" fmla="*/ 2147483647 w 34"/>
                <a:gd name="T57" fmla="*/ 2147483647 h 75"/>
                <a:gd name="T58" fmla="*/ 2147483647 w 34"/>
                <a:gd name="T59" fmla="*/ 2147483647 h 75"/>
                <a:gd name="T60" fmla="*/ 2147483647 w 34"/>
                <a:gd name="T61" fmla="*/ 2147483647 h 75"/>
                <a:gd name="T62" fmla="*/ 2147483647 w 34"/>
                <a:gd name="T63" fmla="*/ 2147483647 h 75"/>
                <a:gd name="T64" fmla="*/ 0 w 34"/>
                <a:gd name="T65" fmla="*/ 2147483647 h 75"/>
                <a:gd name="T66" fmla="*/ 2147483647 w 34"/>
                <a:gd name="T67" fmla="*/ 2147483647 h 75"/>
                <a:gd name="T68" fmla="*/ 2147483647 w 34"/>
                <a:gd name="T69" fmla="*/ 2147483647 h 75"/>
                <a:gd name="T70" fmla="*/ 2147483647 w 34"/>
                <a:gd name="T71" fmla="*/ 2147483647 h 75"/>
                <a:gd name="T72" fmla="*/ 2147483647 w 34"/>
                <a:gd name="T73" fmla="*/ 2147483647 h 75"/>
                <a:gd name="T74" fmla="*/ 2147483647 w 34"/>
                <a:gd name="T75" fmla="*/ 2147483647 h 75"/>
                <a:gd name="T76" fmla="*/ 2147483647 w 34"/>
                <a:gd name="T77" fmla="*/ 2147483647 h 75"/>
                <a:gd name="T78" fmla="*/ 2147483647 w 34"/>
                <a:gd name="T79" fmla="*/ 2147483647 h 75"/>
                <a:gd name="T80" fmla="*/ 2147483647 w 34"/>
                <a:gd name="T81" fmla="*/ 2147483647 h 75"/>
                <a:gd name="T82" fmla="*/ 2147483647 w 34"/>
                <a:gd name="T83" fmla="*/ 2147483647 h 75"/>
                <a:gd name="T84" fmla="*/ 2147483647 w 34"/>
                <a:gd name="T85" fmla="*/ 2147483647 h 75"/>
                <a:gd name="T86" fmla="*/ 2147483647 w 34"/>
                <a:gd name="T87" fmla="*/ 2147483647 h 75"/>
                <a:gd name="T88" fmla="*/ 2147483647 w 34"/>
                <a:gd name="T89" fmla="*/ 2147483647 h 75"/>
                <a:gd name="T90" fmla="*/ 2147483647 w 34"/>
                <a:gd name="T91" fmla="*/ 2147483647 h 75"/>
                <a:gd name="T92" fmla="*/ 2147483647 w 34"/>
                <a:gd name="T93" fmla="*/ 2147483647 h 75"/>
                <a:gd name="T94" fmla="*/ 2147483647 w 34"/>
                <a:gd name="T95" fmla="*/ 2147483647 h 75"/>
                <a:gd name="T96" fmla="*/ 2147483647 w 34"/>
                <a:gd name="T97" fmla="*/ 2147483647 h 75"/>
                <a:gd name="T98" fmla="*/ 2147483647 w 34"/>
                <a:gd name="T99" fmla="*/ 2147483647 h 75"/>
                <a:gd name="T100" fmla="*/ 2147483647 w 34"/>
                <a:gd name="T101" fmla="*/ 2147483647 h 75"/>
                <a:gd name="T102" fmla="*/ 2147483647 w 34"/>
                <a:gd name="T103" fmla="*/ 2147483647 h 75"/>
                <a:gd name="T104" fmla="*/ 2147483647 w 34"/>
                <a:gd name="T105" fmla="*/ 2147483647 h 75"/>
                <a:gd name="T106" fmla="*/ 2147483647 w 34"/>
                <a:gd name="T107" fmla="*/ 2147483647 h 75"/>
                <a:gd name="T108" fmla="*/ 2147483647 w 34"/>
                <a:gd name="T109" fmla="*/ 2147483647 h 75"/>
                <a:gd name="T110" fmla="*/ 2147483647 w 34"/>
                <a:gd name="T111" fmla="*/ 2147483647 h 75"/>
                <a:gd name="T112" fmla="*/ 2147483647 w 34"/>
                <a:gd name="T113" fmla="*/ 2147483647 h 75"/>
                <a:gd name="T114" fmla="*/ 2147483647 w 34"/>
                <a:gd name="T115" fmla="*/ 2147483647 h 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4" h="75">
                  <a:moveTo>
                    <a:pt x="34" y="55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0" y="46"/>
                    <a:pt x="30" y="45"/>
                  </a:cubicBezTo>
                  <a:cubicBezTo>
                    <a:pt x="29" y="45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34" y="58"/>
                    <a:pt x="34" y="58"/>
                    <a:pt x="34" y="58"/>
                  </a:cubicBezTo>
                  <a:lnTo>
                    <a:pt x="34" y="5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39" name="Freeform 335"/>
            <p:cNvSpPr>
              <a:spLocks/>
            </p:cNvSpPr>
            <p:nvPr/>
          </p:nvSpPr>
          <p:spPr bwMode="auto">
            <a:xfrm>
              <a:off x="5287963" y="3135313"/>
              <a:ext cx="15875" cy="7937"/>
            </a:xfrm>
            <a:custGeom>
              <a:avLst/>
              <a:gdLst>
                <a:gd name="T0" fmla="*/ 2147483647 w 12"/>
                <a:gd name="T1" fmla="*/ 2147483647 h 6"/>
                <a:gd name="T2" fmla="*/ 0 w 12"/>
                <a:gd name="T3" fmla="*/ 0 h 6"/>
                <a:gd name="T4" fmla="*/ 0 w 12"/>
                <a:gd name="T5" fmla="*/ 2147483647 h 6"/>
                <a:gd name="T6" fmla="*/ 2147483647 w 12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" name="Freeform 336"/>
            <p:cNvSpPr>
              <a:spLocks/>
            </p:cNvSpPr>
            <p:nvPr/>
          </p:nvSpPr>
          <p:spPr bwMode="auto">
            <a:xfrm>
              <a:off x="5184774" y="1549400"/>
              <a:ext cx="3794126" cy="2030820"/>
            </a:xfrm>
            <a:custGeom>
              <a:avLst/>
              <a:gdLst>
                <a:gd name="T0" fmla="*/ 2147483647 w 483"/>
                <a:gd name="T1" fmla="*/ 2147483647 h 260"/>
                <a:gd name="T2" fmla="*/ 2147483647 w 483"/>
                <a:gd name="T3" fmla="*/ 2147483647 h 260"/>
                <a:gd name="T4" fmla="*/ 2147483647 w 483"/>
                <a:gd name="T5" fmla="*/ 2147483647 h 260"/>
                <a:gd name="T6" fmla="*/ 2147483647 w 483"/>
                <a:gd name="T7" fmla="*/ 2147483647 h 260"/>
                <a:gd name="T8" fmla="*/ 2147483647 w 483"/>
                <a:gd name="T9" fmla="*/ 2147483647 h 260"/>
                <a:gd name="T10" fmla="*/ 2147483647 w 483"/>
                <a:gd name="T11" fmla="*/ 2147483647 h 260"/>
                <a:gd name="T12" fmla="*/ 2147483647 w 483"/>
                <a:gd name="T13" fmla="*/ 2147483647 h 260"/>
                <a:gd name="T14" fmla="*/ 2147483647 w 483"/>
                <a:gd name="T15" fmla="*/ 2147483647 h 260"/>
                <a:gd name="T16" fmla="*/ 2147483647 w 483"/>
                <a:gd name="T17" fmla="*/ 2147483647 h 260"/>
                <a:gd name="T18" fmla="*/ 2147483647 w 483"/>
                <a:gd name="T19" fmla="*/ 2147483647 h 260"/>
                <a:gd name="T20" fmla="*/ 2147483647 w 483"/>
                <a:gd name="T21" fmla="*/ 2147483647 h 260"/>
                <a:gd name="T22" fmla="*/ 2147483647 w 483"/>
                <a:gd name="T23" fmla="*/ 2147483647 h 260"/>
                <a:gd name="T24" fmla="*/ 2147483647 w 483"/>
                <a:gd name="T25" fmla="*/ 2147483647 h 260"/>
                <a:gd name="T26" fmla="*/ 2147483647 w 483"/>
                <a:gd name="T27" fmla="*/ 2147483647 h 260"/>
                <a:gd name="T28" fmla="*/ 2147483647 w 483"/>
                <a:gd name="T29" fmla="*/ 2147483647 h 260"/>
                <a:gd name="T30" fmla="*/ 2147483647 w 483"/>
                <a:gd name="T31" fmla="*/ 2147483647 h 260"/>
                <a:gd name="T32" fmla="*/ 2147483647 w 483"/>
                <a:gd name="T33" fmla="*/ 2147483647 h 260"/>
                <a:gd name="T34" fmla="*/ 2147483647 w 483"/>
                <a:gd name="T35" fmla="*/ 2147483647 h 260"/>
                <a:gd name="T36" fmla="*/ 2147483647 w 483"/>
                <a:gd name="T37" fmla="*/ 2147483647 h 260"/>
                <a:gd name="T38" fmla="*/ 2147483647 w 483"/>
                <a:gd name="T39" fmla="*/ 2147483647 h 260"/>
                <a:gd name="T40" fmla="*/ 2147483647 w 483"/>
                <a:gd name="T41" fmla="*/ 2147483647 h 260"/>
                <a:gd name="T42" fmla="*/ 2147483647 w 483"/>
                <a:gd name="T43" fmla="*/ 2147483647 h 260"/>
                <a:gd name="T44" fmla="*/ 2147483647 w 483"/>
                <a:gd name="T45" fmla="*/ 2147483647 h 260"/>
                <a:gd name="T46" fmla="*/ 2147483647 w 483"/>
                <a:gd name="T47" fmla="*/ 2147483647 h 260"/>
                <a:gd name="T48" fmla="*/ 2147483647 w 483"/>
                <a:gd name="T49" fmla="*/ 2147483647 h 260"/>
                <a:gd name="T50" fmla="*/ 2147483647 w 483"/>
                <a:gd name="T51" fmla="*/ 2147483647 h 260"/>
                <a:gd name="T52" fmla="*/ 2147483647 w 483"/>
                <a:gd name="T53" fmla="*/ 2147483647 h 260"/>
                <a:gd name="T54" fmla="*/ 2147483647 w 483"/>
                <a:gd name="T55" fmla="*/ 2147483647 h 260"/>
                <a:gd name="T56" fmla="*/ 2147483647 w 483"/>
                <a:gd name="T57" fmla="*/ 2147483647 h 260"/>
                <a:gd name="T58" fmla="*/ 2147483647 w 483"/>
                <a:gd name="T59" fmla="*/ 2147483647 h 260"/>
                <a:gd name="T60" fmla="*/ 2147483647 w 483"/>
                <a:gd name="T61" fmla="*/ 2147483647 h 260"/>
                <a:gd name="T62" fmla="*/ 2147483647 w 483"/>
                <a:gd name="T63" fmla="*/ 2147483647 h 260"/>
                <a:gd name="T64" fmla="*/ 2147483647 w 483"/>
                <a:gd name="T65" fmla="*/ 2147483647 h 260"/>
                <a:gd name="T66" fmla="*/ 2147483647 w 483"/>
                <a:gd name="T67" fmla="*/ 2147483647 h 260"/>
                <a:gd name="T68" fmla="*/ 2147483647 w 483"/>
                <a:gd name="T69" fmla="*/ 2147483647 h 260"/>
                <a:gd name="T70" fmla="*/ 2147483647 w 483"/>
                <a:gd name="T71" fmla="*/ 2147483647 h 260"/>
                <a:gd name="T72" fmla="*/ 2147483647 w 483"/>
                <a:gd name="T73" fmla="*/ 2147483647 h 260"/>
                <a:gd name="T74" fmla="*/ 2147483647 w 483"/>
                <a:gd name="T75" fmla="*/ 2147483647 h 260"/>
                <a:gd name="T76" fmla="*/ 2147483647 w 483"/>
                <a:gd name="T77" fmla="*/ 2147483647 h 260"/>
                <a:gd name="T78" fmla="*/ 2147483647 w 483"/>
                <a:gd name="T79" fmla="*/ 2147483647 h 260"/>
                <a:gd name="T80" fmla="*/ 2147483647 w 483"/>
                <a:gd name="T81" fmla="*/ 2147483647 h 260"/>
                <a:gd name="T82" fmla="*/ 2147483647 w 483"/>
                <a:gd name="T83" fmla="*/ 2147483647 h 260"/>
                <a:gd name="T84" fmla="*/ 2147483647 w 483"/>
                <a:gd name="T85" fmla="*/ 2147483647 h 260"/>
                <a:gd name="T86" fmla="*/ 2147483647 w 483"/>
                <a:gd name="T87" fmla="*/ 2147483647 h 260"/>
                <a:gd name="T88" fmla="*/ 2147483647 w 483"/>
                <a:gd name="T89" fmla="*/ 2147483647 h 260"/>
                <a:gd name="T90" fmla="*/ 2147483647 w 483"/>
                <a:gd name="T91" fmla="*/ 2147483647 h 260"/>
                <a:gd name="T92" fmla="*/ 2147483647 w 483"/>
                <a:gd name="T93" fmla="*/ 2147483647 h 260"/>
                <a:gd name="T94" fmla="*/ 2147483647 w 483"/>
                <a:gd name="T95" fmla="*/ 2147483647 h 260"/>
                <a:gd name="T96" fmla="*/ 2147483647 w 483"/>
                <a:gd name="T97" fmla="*/ 2147483647 h 260"/>
                <a:gd name="T98" fmla="*/ 2147483647 w 483"/>
                <a:gd name="T99" fmla="*/ 2147483647 h 260"/>
                <a:gd name="T100" fmla="*/ 2147483647 w 483"/>
                <a:gd name="T101" fmla="*/ 2147483647 h 260"/>
                <a:gd name="T102" fmla="*/ 2147483647 w 483"/>
                <a:gd name="T103" fmla="*/ 2147483647 h 260"/>
                <a:gd name="T104" fmla="*/ 2147483647 w 483"/>
                <a:gd name="T105" fmla="*/ 2147483647 h 260"/>
                <a:gd name="T106" fmla="*/ 2147483647 w 483"/>
                <a:gd name="T107" fmla="*/ 2147483647 h 260"/>
                <a:gd name="T108" fmla="*/ 2147483647 w 483"/>
                <a:gd name="T109" fmla="*/ 2147483647 h 260"/>
                <a:gd name="T110" fmla="*/ 2147483647 w 483"/>
                <a:gd name="T111" fmla="*/ 2147483647 h 260"/>
                <a:gd name="T112" fmla="*/ 2147483647 w 483"/>
                <a:gd name="T113" fmla="*/ 2147483647 h 260"/>
                <a:gd name="T114" fmla="*/ 2147483647 w 483"/>
                <a:gd name="T115" fmla="*/ 2147483647 h 260"/>
                <a:gd name="T116" fmla="*/ 2147483647 w 483"/>
                <a:gd name="T117" fmla="*/ 2147483647 h 260"/>
                <a:gd name="T118" fmla="*/ 2147483647 w 483"/>
                <a:gd name="T119" fmla="*/ 2147483647 h 260"/>
                <a:gd name="T120" fmla="*/ 2147483647 w 483"/>
                <a:gd name="T121" fmla="*/ 2147483647 h 260"/>
                <a:gd name="T122" fmla="*/ 2147483647 w 483"/>
                <a:gd name="T123" fmla="*/ 2147483647 h 2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83" h="260">
                  <a:moveTo>
                    <a:pt x="482" y="127"/>
                  </a:moveTo>
                  <a:cubicBezTo>
                    <a:pt x="483" y="96"/>
                    <a:pt x="483" y="96"/>
                    <a:pt x="483" y="96"/>
                  </a:cubicBezTo>
                  <a:cubicBezTo>
                    <a:pt x="480" y="95"/>
                    <a:pt x="480" y="95"/>
                    <a:pt x="480" y="95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4"/>
                    <a:pt x="474" y="90"/>
                    <a:pt x="474" y="90"/>
                  </a:cubicBezTo>
                  <a:cubicBezTo>
                    <a:pt x="473" y="89"/>
                    <a:pt x="470" y="89"/>
                    <a:pt x="470" y="89"/>
                  </a:cubicBezTo>
                  <a:cubicBezTo>
                    <a:pt x="463" y="88"/>
                    <a:pt x="463" y="88"/>
                    <a:pt x="463" y="88"/>
                  </a:cubicBezTo>
                  <a:cubicBezTo>
                    <a:pt x="459" y="87"/>
                    <a:pt x="459" y="87"/>
                    <a:pt x="459" y="87"/>
                  </a:cubicBezTo>
                  <a:cubicBezTo>
                    <a:pt x="456" y="87"/>
                    <a:pt x="456" y="87"/>
                    <a:pt x="456" y="87"/>
                  </a:cubicBezTo>
                  <a:cubicBezTo>
                    <a:pt x="454" y="87"/>
                    <a:pt x="454" y="87"/>
                    <a:pt x="454" y="87"/>
                  </a:cubicBezTo>
                  <a:cubicBezTo>
                    <a:pt x="455" y="95"/>
                    <a:pt x="455" y="95"/>
                    <a:pt x="455" y="95"/>
                  </a:cubicBezTo>
                  <a:cubicBezTo>
                    <a:pt x="455" y="95"/>
                    <a:pt x="451" y="97"/>
                    <a:pt x="451" y="97"/>
                  </a:cubicBezTo>
                  <a:cubicBezTo>
                    <a:pt x="450" y="97"/>
                    <a:pt x="448" y="94"/>
                    <a:pt x="448" y="94"/>
                  </a:cubicBezTo>
                  <a:cubicBezTo>
                    <a:pt x="445" y="91"/>
                    <a:pt x="445" y="91"/>
                    <a:pt x="445" y="91"/>
                  </a:cubicBezTo>
                  <a:cubicBezTo>
                    <a:pt x="445" y="89"/>
                    <a:pt x="445" y="89"/>
                    <a:pt x="445" y="89"/>
                  </a:cubicBezTo>
                  <a:cubicBezTo>
                    <a:pt x="440" y="89"/>
                    <a:pt x="440" y="89"/>
                    <a:pt x="440" y="89"/>
                  </a:cubicBezTo>
                  <a:cubicBezTo>
                    <a:pt x="437" y="90"/>
                    <a:pt x="437" y="90"/>
                    <a:pt x="437" y="90"/>
                  </a:cubicBezTo>
                  <a:cubicBezTo>
                    <a:pt x="431" y="89"/>
                    <a:pt x="431" y="89"/>
                    <a:pt x="431" y="89"/>
                  </a:cubicBezTo>
                  <a:cubicBezTo>
                    <a:pt x="426" y="89"/>
                    <a:pt x="426" y="89"/>
                    <a:pt x="426" y="89"/>
                  </a:cubicBezTo>
                  <a:cubicBezTo>
                    <a:pt x="423" y="90"/>
                    <a:pt x="423" y="90"/>
                    <a:pt x="423" y="90"/>
                  </a:cubicBezTo>
                  <a:cubicBezTo>
                    <a:pt x="419" y="87"/>
                    <a:pt x="419" y="87"/>
                    <a:pt x="419" y="87"/>
                  </a:cubicBezTo>
                  <a:cubicBezTo>
                    <a:pt x="419" y="80"/>
                    <a:pt x="419" y="80"/>
                    <a:pt x="419" y="80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03" y="77"/>
                    <a:pt x="403" y="77"/>
                    <a:pt x="403" y="77"/>
                  </a:cubicBezTo>
                  <a:cubicBezTo>
                    <a:pt x="394" y="77"/>
                    <a:pt x="394" y="77"/>
                    <a:pt x="394" y="77"/>
                  </a:cubicBezTo>
                  <a:cubicBezTo>
                    <a:pt x="393" y="75"/>
                    <a:pt x="393" y="75"/>
                    <a:pt x="393" y="75"/>
                  </a:cubicBezTo>
                  <a:cubicBezTo>
                    <a:pt x="392" y="72"/>
                    <a:pt x="392" y="72"/>
                    <a:pt x="392" y="72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6" y="64"/>
                    <a:pt x="386" y="64"/>
                    <a:pt x="386" y="64"/>
                  </a:cubicBezTo>
                  <a:cubicBezTo>
                    <a:pt x="362" y="59"/>
                    <a:pt x="362" y="59"/>
                    <a:pt x="362" y="59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56" y="65"/>
                    <a:pt x="356" y="65"/>
                    <a:pt x="356" y="65"/>
                  </a:cubicBezTo>
                  <a:cubicBezTo>
                    <a:pt x="357" y="71"/>
                    <a:pt x="357" y="71"/>
                    <a:pt x="357" y="71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2" y="70"/>
                    <a:pt x="342" y="70"/>
                    <a:pt x="342" y="70"/>
                  </a:cubicBezTo>
                  <a:cubicBezTo>
                    <a:pt x="340" y="72"/>
                    <a:pt x="340" y="72"/>
                    <a:pt x="340" y="72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28" y="78"/>
                    <a:pt x="328" y="78"/>
                    <a:pt x="328" y="78"/>
                  </a:cubicBezTo>
                  <a:cubicBezTo>
                    <a:pt x="323" y="73"/>
                    <a:pt x="323" y="73"/>
                    <a:pt x="323" y="73"/>
                  </a:cubicBezTo>
                  <a:cubicBezTo>
                    <a:pt x="320" y="67"/>
                    <a:pt x="320" y="67"/>
                    <a:pt x="320" y="67"/>
                  </a:cubicBezTo>
                  <a:cubicBezTo>
                    <a:pt x="323" y="60"/>
                    <a:pt x="323" y="60"/>
                    <a:pt x="323" y="60"/>
                  </a:cubicBezTo>
                  <a:cubicBezTo>
                    <a:pt x="323" y="57"/>
                    <a:pt x="323" y="57"/>
                    <a:pt x="323" y="57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6" y="51"/>
                    <a:pt x="316" y="51"/>
                    <a:pt x="316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0" y="49"/>
                    <a:pt x="310" y="49"/>
                    <a:pt x="310" y="49"/>
                  </a:cubicBezTo>
                  <a:cubicBezTo>
                    <a:pt x="306" y="46"/>
                    <a:pt x="306" y="46"/>
                    <a:pt x="306" y="46"/>
                  </a:cubicBezTo>
                  <a:cubicBezTo>
                    <a:pt x="303" y="50"/>
                    <a:pt x="303" y="50"/>
                    <a:pt x="303" y="50"/>
                  </a:cubicBezTo>
                  <a:cubicBezTo>
                    <a:pt x="301" y="55"/>
                    <a:pt x="301" y="55"/>
                    <a:pt x="301" y="55"/>
                  </a:cubicBezTo>
                  <a:cubicBezTo>
                    <a:pt x="292" y="55"/>
                    <a:pt x="292" y="55"/>
                    <a:pt x="292" y="55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2" y="52"/>
                    <a:pt x="272" y="52"/>
                    <a:pt x="272" y="52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4" y="44"/>
                    <a:pt x="264" y="44"/>
                    <a:pt x="264" y="44"/>
                  </a:cubicBezTo>
                  <a:cubicBezTo>
                    <a:pt x="259" y="49"/>
                    <a:pt x="259" y="49"/>
                    <a:pt x="259" y="49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47" y="57"/>
                    <a:pt x="247" y="57"/>
                    <a:pt x="247" y="57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62" y="39"/>
                    <a:pt x="262" y="39"/>
                    <a:pt x="262" y="39"/>
                  </a:cubicBezTo>
                  <a:cubicBezTo>
                    <a:pt x="266" y="35"/>
                    <a:pt x="266" y="35"/>
                    <a:pt x="266" y="35"/>
                  </a:cubicBezTo>
                  <a:cubicBezTo>
                    <a:pt x="270" y="29"/>
                    <a:pt x="270" y="29"/>
                    <a:pt x="270" y="2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54" y="11"/>
                    <a:pt x="254" y="11"/>
                    <a:pt x="254" y="11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9" y="1"/>
                    <a:pt x="242" y="0"/>
                    <a:pt x="241" y="0"/>
                  </a:cubicBezTo>
                  <a:cubicBezTo>
                    <a:pt x="241" y="1"/>
                    <a:pt x="233" y="9"/>
                    <a:pt x="233" y="9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90" y="35"/>
                    <a:pt x="189" y="46"/>
                    <a:pt x="188" y="46"/>
                  </a:cubicBezTo>
                  <a:cubicBezTo>
                    <a:pt x="187" y="46"/>
                    <a:pt x="172" y="50"/>
                    <a:pt x="172" y="50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71" y="63"/>
                    <a:pt x="170" y="64"/>
                  </a:cubicBezTo>
                  <a:cubicBezTo>
                    <a:pt x="170" y="64"/>
                    <a:pt x="167" y="63"/>
                    <a:pt x="167" y="63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61"/>
                    <a:pt x="160" y="65"/>
                    <a:pt x="158" y="66"/>
                  </a:cubicBezTo>
                  <a:cubicBezTo>
                    <a:pt x="155" y="67"/>
                    <a:pt x="155" y="62"/>
                    <a:pt x="155" y="62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65"/>
                    <a:pt x="148" y="70"/>
                    <a:pt x="148" y="70"/>
                  </a:cubicBezTo>
                  <a:cubicBezTo>
                    <a:pt x="149" y="71"/>
                    <a:pt x="148" y="79"/>
                    <a:pt x="148" y="79"/>
                  </a:cubicBezTo>
                  <a:cubicBezTo>
                    <a:pt x="145" y="80"/>
                    <a:pt x="145" y="80"/>
                    <a:pt x="145" y="80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3" y="76"/>
                    <a:pt x="123" y="76"/>
                    <a:pt x="123" y="76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39" y="129"/>
                    <a:pt x="39" y="129"/>
                  </a:cubicBezTo>
                  <a:cubicBezTo>
                    <a:pt x="38" y="128"/>
                    <a:pt x="33" y="128"/>
                    <a:pt x="33" y="128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22" y="113"/>
                    <a:pt x="22" y="113"/>
                  </a:cubicBezTo>
                  <a:cubicBezTo>
                    <a:pt x="23" y="113"/>
                    <a:pt x="24" y="116"/>
                    <a:pt x="24" y="116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9"/>
                    <a:pt x="7" y="131"/>
                    <a:pt x="7" y="131"/>
                  </a:cubicBezTo>
                  <a:cubicBezTo>
                    <a:pt x="8" y="131"/>
                    <a:pt x="9" y="133"/>
                    <a:pt x="9" y="133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4" y="158"/>
                    <a:pt x="4" y="158"/>
                    <a:pt x="4" y="158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1" y="168"/>
                    <a:pt x="1" y="168"/>
                    <a:pt x="1" y="168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6" y="185"/>
                    <a:pt x="6" y="185"/>
                    <a:pt x="6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13" y="195"/>
                    <a:pt x="13" y="195"/>
                    <a:pt x="13" y="195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15" y="199"/>
                    <a:pt x="15" y="199"/>
                    <a:pt x="15" y="199"/>
                  </a:cubicBezTo>
                  <a:cubicBezTo>
                    <a:pt x="12" y="201"/>
                    <a:pt x="12" y="201"/>
                    <a:pt x="12" y="201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21" y="208"/>
                    <a:pt x="21" y="208"/>
                    <a:pt x="21" y="208"/>
                  </a:cubicBezTo>
                  <a:cubicBezTo>
                    <a:pt x="22" y="209"/>
                    <a:pt x="22" y="209"/>
                    <a:pt x="22" y="209"/>
                  </a:cubicBezTo>
                  <a:cubicBezTo>
                    <a:pt x="34" y="214"/>
                    <a:pt x="34" y="214"/>
                    <a:pt x="34" y="214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4" y="219"/>
                    <a:pt x="34" y="219"/>
                    <a:pt x="34" y="219"/>
                  </a:cubicBezTo>
                  <a:cubicBezTo>
                    <a:pt x="32" y="220"/>
                    <a:pt x="32" y="220"/>
                    <a:pt x="32" y="220"/>
                  </a:cubicBezTo>
                  <a:cubicBezTo>
                    <a:pt x="30" y="223"/>
                    <a:pt x="30" y="223"/>
                    <a:pt x="30" y="223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29" y="228"/>
                    <a:pt x="29" y="228"/>
                    <a:pt x="29" y="228"/>
                  </a:cubicBezTo>
                  <a:cubicBezTo>
                    <a:pt x="26" y="232"/>
                    <a:pt x="26" y="232"/>
                    <a:pt x="26" y="232"/>
                  </a:cubicBezTo>
                  <a:cubicBezTo>
                    <a:pt x="29" y="236"/>
                    <a:pt x="29" y="236"/>
                    <a:pt x="29" y="236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40" y="244"/>
                    <a:pt x="40" y="244"/>
                    <a:pt x="40" y="244"/>
                  </a:cubicBezTo>
                  <a:cubicBezTo>
                    <a:pt x="40" y="247"/>
                    <a:pt x="40" y="247"/>
                    <a:pt x="40" y="247"/>
                  </a:cubicBezTo>
                  <a:cubicBezTo>
                    <a:pt x="42" y="248"/>
                    <a:pt x="42" y="248"/>
                    <a:pt x="42" y="248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47" y="250"/>
                    <a:pt x="47" y="250"/>
                    <a:pt x="47" y="250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49" y="256"/>
                    <a:pt x="49" y="256"/>
                    <a:pt x="49" y="256"/>
                  </a:cubicBezTo>
                  <a:cubicBezTo>
                    <a:pt x="52" y="259"/>
                    <a:pt x="52" y="259"/>
                    <a:pt x="52" y="259"/>
                  </a:cubicBezTo>
                  <a:cubicBezTo>
                    <a:pt x="56" y="259"/>
                    <a:pt x="56" y="259"/>
                    <a:pt x="56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67" y="253"/>
                    <a:pt x="67" y="253"/>
                    <a:pt x="67" y="253"/>
                  </a:cubicBezTo>
                  <a:cubicBezTo>
                    <a:pt x="67" y="253"/>
                    <a:pt x="64" y="244"/>
                    <a:pt x="63" y="244"/>
                  </a:cubicBezTo>
                  <a:cubicBezTo>
                    <a:pt x="62" y="243"/>
                    <a:pt x="56" y="235"/>
                    <a:pt x="56" y="235"/>
                  </a:cubicBezTo>
                  <a:cubicBezTo>
                    <a:pt x="59" y="229"/>
                    <a:pt x="59" y="229"/>
                    <a:pt x="59" y="229"/>
                  </a:cubicBezTo>
                  <a:cubicBezTo>
                    <a:pt x="63" y="226"/>
                    <a:pt x="63" y="226"/>
                    <a:pt x="63" y="226"/>
                  </a:cubicBezTo>
                  <a:cubicBezTo>
                    <a:pt x="63" y="225"/>
                    <a:pt x="63" y="225"/>
                    <a:pt x="63" y="225"/>
                  </a:cubicBezTo>
                  <a:cubicBezTo>
                    <a:pt x="64" y="226"/>
                    <a:pt x="64" y="226"/>
                    <a:pt x="64" y="226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0" y="222"/>
                    <a:pt x="60" y="222"/>
                    <a:pt x="60" y="222"/>
                  </a:cubicBezTo>
                  <a:cubicBezTo>
                    <a:pt x="63" y="214"/>
                    <a:pt x="63" y="214"/>
                    <a:pt x="63" y="214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82" y="209"/>
                    <a:pt x="82" y="209"/>
                    <a:pt x="82" y="209"/>
                  </a:cubicBezTo>
                  <a:cubicBezTo>
                    <a:pt x="87" y="212"/>
                    <a:pt x="87" y="212"/>
                    <a:pt x="87" y="212"/>
                  </a:cubicBezTo>
                  <a:cubicBezTo>
                    <a:pt x="93" y="211"/>
                    <a:pt x="93" y="211"/>
                    <a:pt x="93" y="211"/>
                  </a:cubicBezTo>
                  <a:cubicBezTo>
                    <a:pt x="100" y="213"/>
                    <a:pt x="100" y="213"/>
                    <a:pt x="100" y="213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05" y="205"/>
                    <a:pt x="105" y="205"/>
                    <a:pt x="105" y="205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34" y="189"/>
                    <a:pt x="134" y="189"/>
                    <a:pt x="134" y="189"/>
                  </a:cubicBezTo>
                  <a:cubicBezTo>
                    <a:pt x="142" y="198"/>
                    <a:pt x="142" y="198"/>
                    <a:pt x="142" y="198"/>
                  </a:cubicBezTo>
                  <a:cubicBezTo>
                    <a:pt x="151" y="195"/>
                    <a:pt x="151" y="195"/>
                    <a:pt x="151" y="195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64" y="212"/>
                    <a:pt x="164" y="212"/>
                    <a:pt x="164" y="212"/>
                  </a:cubicBezTo>
                  <a:cubicBezTo>
                    <a:pt x="174" y="212"/>
                    <a:pt x="174" y="212"/>
                    <a:pt x="174" y="212"/>
                  </a:cubicBezTo>
                  <a:cubicBezTo>
                    <a:pt x="182" y="216"/>
                    <a:pt x="182" y="216"/>
                    <a:pt x="182" y="216"/>
                  </a:cubicBezTo>
                  <a:cubicBezTo>
                    <a:pt x="189" y="217"/>
                    <a:pt x="189" y="217"/>
                    <a:pt x="189" y="217"/>
                  </a:cubicBezTo>
                  <a:cubicBezTo>
                    <a:pt x="189" y="223"/>
                    <a:pt x="189" y="223"/>
                    <a:pt x="189" y="223"/>
                  </a:cubicBezTo>
                  <a:cubicBezTo>
                    <a:pt x="191" y="222"/>
                    <a:pt x="191" y="222"/>
                    <a:pt x="191" y="222"/>
                  </a:cubicBezTo>
                  <a:cubicBezTo>
                    <a:pt x="192" y="223"/>
                    <a:pt x="192" y="223"/>
                    <a:pt x="192" y="223"/>
                  </a:cubicBezTo>
                  <a:cubicBezTo>
                    <a:pt x="194" y="219"/>
                    <a:pt x="194" y="219"/>
                    <a:pt x="194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12" y="213"/>
                    <a:pt x="212" y="213"/>
                    <a:pt x="212" y="213"/>
                  </a:cubicBezTo>
                  <a:cubicBezTo>
                    <a:pt x="220" y="217"/>
                    <a:pt x="220" y="217"/>
                    <a:pt x="220" y="217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8" y="206"/>
                    <a:pt x="228" y="206"/>
                    <a:pt x="228" y="206"/>
                  </a:cubicBezTo>
                  <a:cubicBezTo>
                    <a:pt x="240" y="211"/>
                    <a:pt x="240" y="211"/>
                    <a:pt x="240" y="211"/>
                  </a:cubicBezTo>
                  <a:cubicBezTo>
                    <a:pt x="243" y="215"/>
                    <a:pt x="243" y="215"/>
                    <a:pt x="243" y="215"/>
                  </a:cubicBezTo>
                  <a:cubicBezTo>
                    <a:pt x="253" y="215"/>
                    <a:pt x="253" y="215"/>
                    <a:pt x="253" y="215"/>
                  </a:cubicBezTo>
                  <a:cubicBezTo>
                    <a:pt x="259" y="220"/>
                    <a:pt x="259" y="220"/>
                    <a:pt x="259" y="220"/>
                  </a:cubicBezTo>
                  <a:cubicBezTo>
                    <a:pt x="275" y="216"/>
                    <a:pt x="275" y="216"/>
                    <a:pt x="275" y="216"/>
                  </a:cubicBezTo>
                  <a:cubicBezTo>
                    <a:pt x="282" y="218"/>
                    <a:pt x="282" y="218"/>
                    <a:pt x="282" y="218"/>
                  </a:cubicBezTo>
                  <a:cubicBezTo>
                    <a:pt x="283" y="216"/>
                    <a:pt x="283" y="216"/>
                    <a:pt x="283" y="216"/>
                  </a:cubicBezTo>
                  <a:cubicBezTo>
                    <a:pt x="289" y="216"/>
                    <a:pt x="289" y="216"/>
                    <a:pt x="289" y="21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307" y="200"/>
                    <a:pt x="307" y="200"/>
                    <a:pt x="307" y="200"/>
                  </a:cubicBezTo>
                  <a:cubicBezTo>
                    <a:pt x="317" y="218"/>
                    <a:pt x="317" y="218"/>
                    <a:pt x="317" y="218"/>
                  </a:cubicBezTo>
                  <a:cubicBezTo>
                    <a:pt x="325" y="220"/>
                    <a:pt x="325" y="220"/>
                    <a:pt x="325" y="220"/>
                  </a:cubicBezTo>
                  <a:cubicBezTo>
                    <a:pt x="327" y="224"/>
                    <a:pt x="327" y="224"/>
                    <a:pt x="327" y="224"/>
                  </a:cubicBezTo>
                  <a:cubicBezTo>
                    <a:pt x="339" y="223"/>
                    <a:pt x="339" y="223"/>
                    <a:pt x="339" y="223"/>
                  </a:cubicBezTo>
                  <a:cubicBezTo>
                    <a:pt x="334" y="238"/>
                    <a:pt x="334" y="238"/>
                    <a:pt x="334" y="238"/>
                  </a:cubicBezTo>
                  <a:cubicBezTo>
                    <a:pt x="329" y="239"/>
                    <a:pt x="329" y="239"/>
                    <a:pt x="329" y="239"/>
                  </a:cubicBezTo>
                  <a:cubicBezTo>
                    <a:pt x="326" y="250"/>
                    <a:pt x="326" y="250"/>
                    <a:pt x="326" y="250"/>
                  </a:cubicBezTo>
                  <a:cubicBezTo>
                    <a:pt x="327" y="250"/>
                    <a:pt x="327" y="250"/>
                    <a:pt x="327" y="250"/>
                  </a:cubicBezTo>
                  <a:cubicBezTo>
                    <a:pt x="329" y="250"/>
                    <a:pt x="329" y="250"/>
                    <a:pt x="329" y="250"/>
                  </a:cubicBezTo>
                  <a:cubicBezTo>
                    <a:pt x="331" y="249"/>
                    <a:pt x="331" y="249"/>
                    <a:pt x="331" y="249"/>
                  </a:cubicBezTo>
                  <a:cubicBezTo>
                    <a:pt x="332" y="249"/>
                    <a:pt x="332" y="249"/>
                    <a:pt x="332" y="249"/>
                  </a:cubicBezTo>
                  <a:cubicBezTo>
                    <a:pt x="335" y="250"/>
                    <a:pt x="335" y="250"/>
                    <a:pt x="335" y="250"/>
                  </a:cubicBezTo>
                  <a:cubicBezTo>
                    <a:pt x="342" y="245"/>
                    <a:pt x="342" y="245"/>
                    <a:pt x="342" y="245"/>
                  </a:cubicBezTo>
                  <a:cubicBezTo>
                    <a:pt x="345" y="241"/>
                    <a:pt x="345" y="241"/>
                    <a:pt x="345" y="241"/>
                  </a:cubicBezTo>
                  <a:cubicBezTo>
                    <a:pt x="353" y="230"/>
                    <a:pt x="353" y="230"/>
                    <a:pt x="353" y="230"/>
                  </a:cubicBezTo>
                  <a:cubicBezTo>
                    <a:pt x="357" y="223"/>
                    <a:pt x="357" y="223"/>
                    <a:pt x="357" y="223"/>
                  </a:cubicBezTo>
                  <a:cubicBezTo>
                    <a:pt x="358" y="214"/>
                    <a:pt x="358" y="214"/>
                    <a:pt x="358" y="214"/>
                  </a:cubicBezTo>
                  <a:cubicBezTo>
                    <a:pt x="360" y="203"/>
                    <a:pt x="360" y="203"/>
                    <a:pt x="360" y="203"/>
                  </a:cubicBezTo>
                  <a:cubicBezTo>
                    <a:pt x="360" y="199"/>
                    <a:pt x="360" y="199"/>
                    <a:pt x="360" y="199"/>
                  </a:cubicBezTo>
                  <a:cubicBezTo>
                    <a:pt x="355" y="194"/>
                    <a:pt x="355" y="194"/>
                    <a:pt x="355" y="194"/>
                  </a:cubicBezTo>
                  <a:cubicBezTo>
                    <a:pt x="355" y="194"/>
                    <a:pt x="349" y="198"/>
                    <a:pt x="349" y="198"/>
                  </a:cubicBezTo>
                  <a:cubicBezTo>
                    <a:pt x="348" y="198"/>
                    <a:pt x="346" y="196"/>
                    <a:pt x="346" y="196"/>
                  </a:cubicBezTo>
                  <a:cubicBezTo>
                    <a:pt x="344" y="192"/>
                    <a:pt x="344" y="192"/>
                    <a:pt x="344" y="192"/>
                  </a:cubicBezTo>
                  <a:cubicBezTo>
                    <a:pt x="341" y="192"/>
                    <a:pt x="341" y="192"/>
                    <a:pt x="341" y="192"/>
                  </a:cubicBezTo>
                  <a:cubicBezTo>
                    <a:pt x="344" y="190"/>
                    <a:pt x="344" y="190"/>
                    <a:pt x="344" y="190"/>
                  </a:cubicBezTo>
                  <a:cubicBezTo>
                    <a:pt x="349" y="185"/>
                    <a:pt x="349" y="185"/>
                    <a:pt x="349" y="185"/>
                  </a:cubicBezTo>
                  <a:cubicBezTo>
                    <a:pt x="353" y="180"/>
                    <a:pt x="353" y="180"/>
                    <a:pt x="353" y="180"/>
                  </a:cubicBezTo>
                  <a:cubicBezTo>
                    <a:pt x="354" y="178"/>
                    <a:pt x="354" y="178"/>
                    <a:pt x="354" y="178"/>
                  </a:cubicBezTo>
                  <a:cubicBezTo>
                    <a:pt x="367" y="165"/>
                    <a:pt x="367" y="165"/>
                    <a:pt x="367" y="165"/>
                  </a:cubicBezTo>
                  <a:cubicBezTo>
                    <a:pt x="371" y="164"/>
                    <a:pt x="371" y="164"/>
                    <a:pt x="371" y="164"/>
                  </a:cubicBezTo>
                  <a:cubicBezTo>
                    <a:pt x="381" y="164"/>
                    <a:pt x="381" y="164"/>
                    <a:pt x="381" y="164"/>
                  </a:cubicBezTo>
                  <a:cubicBezTo>
                    <a:pt x="386" y="163"/>
                    <a:pt x="386" y="163"/>
                    <a:pt x="386" y="163"/>
                  </a:cubicBezTo>
                  <a:cubicBezTo>
                    <a:pt x="392" y="165"/>
                    <a:pt x="392" y="165"/>
                    <a:pt x="392" y="165"/>
                  </a:cubicBezTo>
                  <a:cubicBezTo>
                    <a:pt x="392" y="168"/>
                    <a:pt x="392" y="168"/>
                    <a:pt x="392" y="168"/>
                  </a:cubicBezTo>
                  <a:cubicBezTo>
                    <a:pt x="392" y="168"/>
                    <a:pt x="400" y="166"/>
                    <a:pt x="401" y="166"/>
                  </a:cubicBezTo>
                  <a:cubicBezTo>
                    <a:pt x="401" y="167"/>
                    <a:pt x="403" y="166"/>
                    <a:pt x="403" y="166"/>
                  </a:cubicBezTo>
                  <a:cubicBezTo>
                    <a:pt x="402" y="164"/>
                    <a:pt x="402" y="164"/>
                    <a:pt x="402" y="164"/>
                  </a:cubicBezTo>
                  <a:cubicBezTo>
                    <a:pt x="403" y="159"/>
                    <a:pt x="403" y="159"/>
                    <a:pt x="403" y="159"/>
                  </a:cubicBezTo>
                  <a:cubicBezTo>
                    <a:pt x="406" y="153"/>
                    <a:pt x="406" y="153"/>
                    <a:pt x="406" y="153"/>
                  </a:cubicBezTo>
                  <a:cubicBezTo>
                    <a:pt x="411" y="149"/>
                    <a:pt x="411" y="149"/>
                    <a:pt x="411" y="149"/>
                  </a:cubicBezTo>
                  <a:cubicBezTo>
                    <a:pt x="419" y="150"/>
                    <a:pt x="419" y="150"/>
                    <a:pt x="419" y="150"/>
                  </a:cubicBezTo>
                  <a:cubicBezTo>
                    <a:pt x="421" y="155"/>
                    <a:pt x="421" y="155"/>
                    <a:pt x="421" y="155"/>
                  </a:cubicBezTo>
                  <a:cubicBezTo>
                    <a:pt x="426" y="151"/>
                    <a:pt x="426" y="151"/>
                    <a:pt x="426" y="151"/>
                  </a:cubicBezTo>
                  <a:cubicBezTo>
                    <a:pt x="433" y="144"/>
                    <a:pt x="433" y="144"/>
                    <a:pt x="433" y="144"/>
                  </a:cubicBezTo>
                  <a:cubicBezTo>
                    <a:pt x="433" y="152"/>
                    <a:pt x="433" y="152"/>
                    <a:pt x="433" y="152"/>
                  </a:cubicBezTo>
                  <a:cubicBezTo>
                    <a:pt x="427" y="158"/>
                    <a:pt x="427" y="158"/>
                    <a:pt x="427" y="158"/>
                  </a:cubicBezTo>
                  <a:cubicBezTo>
                    <a:pt x="423" y="160"/>
                    <a:pt x="423" y="160"/>
                    <a:pt x="423" y="160"/>
                  </a:cubicBezTo>
                  <a:cubicBezTo>
                    <a:pt x="419" y="166"/>
                    <a:pt x="419" y="166"/>
                    <a:pt x="419" y="166"/>
                  </a:cubicBezTo>
                  <a:cubicBezTo>
                    <a:pt x="416" y="171"/>
                    <a:pt x="416" y="171"/>
                    <a:pt x="416" y="171"/>
                  </a:cubicBezTo>
                  <a:cubicBezTo>
                    <a:pt x="416" y="171"/>
                    <a:pt x="411" y="173"/>
                    <a:pt x="411" y="174"/>
                  </a:cubicBezTo>
                  <a:cubicBezTo>
                    <a:pt x="410" y="174"/>
                    <a:pt x="409" y="175"/>
                    <a:pt x="409" y="175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10" y="210"/>
                    <a:pt x="410" y="210"/>
                    <a:pt x="410" y="210"/>
                  </a:cubicBezTo>
                  <a:cubicBezTo>
                    <a:pt x="416" y="202"/>
                    <a:pt x="416" y="202"/>
                    <a:pt x="416" y="202"/>
                  </a:cubicBezTo>
                  <a:cubicBezTo>
                    <a:pt x="418" y="201"/>
                    <a:pt x="418" y="201"/>
                    <a:pt x="418" y="201"/>
                  </a:cubicBezTo>
                  <a:cubicBezTo>
                    <a:pt x="420" y="196"/>
                    <a:pt x="420" y="196"/>
                    <a:pt x="420" y="196"/>
                  </a:cubicBezTo>
                  <a:cubicBezTo>
                    <a:pt x="422" y="193"/>
                    <a:pt x="422" y="193"/>
                    <a:pt x="422" y="193"/>
                  </a:cubicBezTo>
                  <a:cubicBezTo>
                    <a:pt x="426" y="191"/>
                    <a:pt x="426" y="191"/>
                    <a:pt x="426" y="191"/>
                  </a:cubicBezTo>
                  <a:cubicBezTo>
                    <a:pt x="426" y="186"/>
                    <a:pt x="426" y="186"/>
                    <a:pt x="426" y="186"/>
                  </a:cubicBezTo>
                  <a:cubicBezTo>
                    <a:pt x="427" y="184"/>
                    <a:pt x="427" y="184"/>
                    <a:pt x="427" y="184"/>
                  </a:cubicBezTo>
                  <a:cubicBezTo>
                    <a:pt x="429" y="177"/>
                    <a:pt x="429" y="177"/>
                    <a:pt x="429" y="177"/>
                  </a:cubicBezTo>
                  <a:cubicBezTo>
                    <a:pt x="429" y="175"/>
                    <a:pt x="429" y="175"/>
                    <a:pt x="429" y="175"/>
                  </a:cubicBezTo>
                  <a:cubicBezTo>
                    <a:pt x="426" y="174"/>
                    <a:pt x="426" y="174"/>
                    <a:pt x="426" y="174"/>
                  </a:cubicBezTo>
                  <a:cubicBezTo>
                    <a:pt x="430" y="165"/>
                    <a:pt x="430" y="165"/>
                    <a:pt x="430" y="165"/>
                  </a:cubicBezTo>
                  <a:cubicBezTo>
                    <a:pt x="432" y="162"/>
                    <a:pt x="432" y="162"/>
                    <a:pt x="432" y="162"/>
                  </a:cubicBezTo>
                  <a:cubicBezTo>
                    <a:pt x="435" y="161"/>
                    <a:pt x="435" y="161"/>
                    <a:pt x="435" y="161"/>
                  </a:cubicBezTo>
                  <a:cubicBezTo>
                    <a:pt x="438" y="160"/>
                    <a:pt x="438" y="160"/>
                    <a:pt x="438" y="160"/>
                  </a:cubicBezTo>
                  <a:cubicBezTo>
                    <a:pt x="439" y="162"/>
                    <a:pt x="439" y="162"/>
                    <a:pt x="439" y="162"/>
                  </a:cubicBezTo>
                  <a:cubicBezTo>
                    <a:pt x="446" y="157"/>
                    <a:pt x="446" y="157"/>
                    <a:pt x="446" y="157"/>
                  </a:cubicBezTo>
                  <a:cubicBezTo>
                    <a:pt x="446" y="157"/>
                    <a:pt x="452" y="162"/>
                    <a:pt x="452" y="162"/>
                  </a:cubicBezTo>
                  <a:cubicBezTo>
                    <a:pt x="453" y="162"/>
                    <a:pt x="454" y="157"/>
                    <a:pt x="454" y="157"/>
                  </a:cubicBezTo>
                  <a:cubicBezTo>
                    <a:pt x="457" y="156"/>
                    <a:pt x="457" y="156"/>
                    <a:pt x="457" y="156"/>
                  </a:cubicBezTo>
                  <a:cubicBezTo>
                    <a:pt x="457" y="156"/>
                    <a:pt x="463" y="150"/>
                    <a:pt x="464" y="149"/>
                  </a:cubicBezTo>
                  <a:cubicBezTo>
                    <a:pt x="464" y="149"/>
                    <a:pt x="472" y="145"/>
                    <a:pt x="472" y="145"/>
                  </a:cubicBezTo>
                  <a:cubicBezTo>
                    <a:pt x="473" y="145"/>
                    <a:pt x="476" y="145"/>
                    <a:pt x="476" y="145"/>
                  </a:cubicBezTo>
                  <a:cubicBezTo>
                    <a:pt x="480" y="146"/>
                    <a:pt x="480" y="146"/>
                    <a:pt x="480" y="146"/>
                  </a:cubicBezTo>
                  <a:cubicBezTo>
                    <a:pt x="480" y="144"/>
                    <a:pt x="480" y="144"/>
                    <a:pt x="480" y="144"/>
                  </a:cubicBezTo>
                  <a:cubicBezTo>
                    <a:pt x="479" y="140"/>
                    <a:pt x="479" y="140"/>
                    <a:pt x="479" y="140"/>
                  </a:cubicBezTo>
                  <a:cubicBezTo>
                    <a:pt x="478" y="135"/>
                    <a:pt x="478" y="135"/>
                    <a:pt x="478" y="135"/>
                  </a:cubicBezTo>
                  <a:cubicBezTo>
                    <a:pt x="474" y="131"/>
                    <a:pt x="474" y="131"/>
                    <a:pt x="474" y="131"/>
                  </a:cubicBezTo>
                  <a:cubicBezTo>
                    <a:pt x="477" y="129"/>
                    <a:pt x="477" y="129"/>
                    <a:pt x="477" y="129"/>
                  </a:cubicBezTo>
                  <a:lnTo>
                    <a:pt x="482" y="12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1841" name="Freeform 337"/>
            <p:cNvSpPr>
              <a:spLocks/>
            </p:cNvSpPr>
            <p:nvPr/>
          </p:nvSpPr>
          <p:spPr bwMode="auto">
            <a:xfrm>
              <a:off x="5768975" y="3667125"/>
              <a:ext cx="71438" cy="7938"/>
            </a:xfrm>
            <a:custGeom>
              <a:avLst/>
              <a:gdLst>
                <a:gd name="T0" fmla="*/ 2147483647 w 54"/>
                <a:gd name="T1" fmla="*/ 2147483647 h 6"/>
                <a:gd name="T2" fmla="*/ 2147483647 w 54"/>
                <a:gd name="T3" fmla="*/ 2147483647 h 6"/>
                <a:gd name="T4" fmla="*/ 2147483647 w 54"/>
                <a:gd name="T5" fmla="*/ 0 h 6"/>
                <a:gd name="T6" fmla="*/ 0 w 54"/>
                <a:gd name="T7" fmla="*/ 2147483647 h 6"/>
                <a:gd name="T8" fmla="*/ 2147483647 w 54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6">
                  <a:moveTo>
                    <a:pt x="6" y="6"/>
                  </a:moveTo>
                  <a:lnTo>
                    <a:pt x="30" y="6"/>
                  </a:lnTo>
                  <a:lnTo>
                    <a:pt x="54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" name="Freeform 338"/>
            <p:cNvSpPr>
              <a:spLocks/>
            </p:cNvSpPr>
            <p:nvPr/>
          </p:nvSpPr>
          <p:spPr bwMode="auto">
            <a:xfrm>
              <a:off x="5659040" y="3010367"/>
              <a:ext cx="1011244" cy="711361"/>
            </a:xfrm>
            <a:custGeom>
              <a:avLst/>
              <a:gdLst>
                <a:gd name="T0" fmla="*/ 2147483647 w 129"/>
                <a:gd name="T1" fmla="*/ 2147483647 h 91"/>
                <a:gd name="T2" fmla="*/ 2147483647 w 129"/>
                <a:gd name="T3" fmla="*/ 2147483647 h 91"/>
                <a:gd name="T4" fmla="*/ 2147483647 w 129"/>
                <a:gd name="T5" fmla="*/ 2147483647 h 91"/>
                <a:gd name="T6" fmla="*/ 2147483647 w 129"/>
                <a:gd name="T7" fmla="*/ 2147483647 h 91"/>
                <a:gd name="T8" fmla="*/ 2147483647 w 129"/>
                <a:gd name="T9" fmla="*/ 2147483647 h 91"/>
                <a:gd name="T10" fmla="*/ 2147483647 w 129"/>
                <a:gd name="T11" fmla="*/ 2147483647 h 91"/>
                <a:gd name="T12" fmla="*/ 2147483647 w 129"/>
                <a:gd name="T13" fmla="*/ 2147483647 h 91"/>
                <a:gd name="T14" fmla="*/ 2147483647 w 129"/>
                <a:gd name="T15" fmla="*/ 2147483647 h 91"/>
                <a:gd name="T16" fmla="*/ 2147483647 w 129"/>
                <a:gd name="T17" fmla="*/ 2147483647 h 91"/>
                <a:gd name="T18" fmla="*/ 2147483647 w 129"/>
                <a:gd name="T19" fmla="*/ 2147483647 h 91"/>
                <a:gd name="T20" fmla="*/ 2147483647 w 129"/>
                <a:gd name="T21" fmla="*/ 2147483647 h 91"/>
                <a:gd name="T22" fmla="*/ 2147483647 w 129"/>
                <a:gd name="T23" fmla="*/ 2147483647 h 91"/>
                <a:gd name="T24" fmla="*/ 2147483647 w 129"/>
                <a:gd name="T25" fmla="*/ 2147483647 h 91"/>
                <a:gd name="T26" fmla="*/ 2147483647 w 129"/>
                <a:gd name="T27" fmla="*/ 2147483647 h 91"/>
                <a:gd name="T28" fmla="*/ 2147483647 w 129"/>
                <a:gd name="T29" fmla="*/ 2147483647 h 91"/>
                <a:gd name="T30" fmla="*/ 0 w 129"/>
                <a:gd name="T31" fmla="*/ 2147483647 h 91"/>
                <a:gd name="T32" fmla="*/ 2147483647 w 129"/>
                <a:gd name="T33" fmla="*/ 2147483647 h 91"/>
                <a:gd name="T34" fmla="*/ 2147483647 w 129"/>
                <a:gd name="T35" fmla="*/ 2147483647 h 91"/>
                <a:gd name="T36" fmla="*/ 2147483647 w 129"/>
                <a:gd name="T37" fmla="*/ 2147483647 h 91"/>
                <a:gd name="T38" fmla="*/ 2147483647 w 129"/>
                <a:gd name="T39" fmla="*/ 2147483647 h 91"/>
                <a:gd name="T40" fmla="*/ 2147483647 w 129"/>
                <a:gd name="T41" fmla="*/ 2147483647 h 91"/>
                <a:gd name="T42" fmla="*/ 2147483647 w 129"/>
                <a:gd name="T43" fmla="*/ 2147483647 h 91"/>
                <a:gd name="T44" fmla="*/ 2147483647 w 129"/>
                <a:gd name="T45" fmla="*/ 2147483647 h 91"/>
                <a:gd name="T46" fmla="*/ 2147483647 w 129"/>
                <a:gd name="T47" fmla="*/ 2147483647 h 91"/>
                <a:gd name="T48" fmla="*/ 2147483647 w 129"/>
                <a:gd name="T49" fmla="*/ 2147483647 h 91"/>
                <a:gd name="T50" fmla="*/ 2147483647 w 129"/>
                <a:gd name="T51" fmla="*/ 2147483647 h 91"/>
                <a:gd name="T52" fmla="*/ 2147483647 w 129"/>
                <a:gd name="T53" fmla="*/ 2147483647 h 91"/>
                <a:gd name="T54" fmla="*/ 2147483647 w 129"/>
                <a:gd name="T55" fmla="*/ 2147483647 h 91"/>
                <a:gd name="T56" fmla="*/ 2147483647 w 129"/>
                <a:gd name="T57" fmla="*/ 2147483647 h 91"/>
                <a:gd name="T58" fmla="*/ 2147483647 w 129"/>
                <a:gd name="T59" fmla="*/ 2147483647 h 91"/>
                <a:gd name="T60" fmla="*/ 2147483647 w 129"/>
                <a:gd name="T61" fmla="*/ 2147483647 h 91"/>
                <a:gd name="T62" fmla="*/ 2147483647 w 129"/>
                <a:gd name="T63" fmla="*/ 2147483647 h 91"/>
                <a:gd name="T64" fmla="*/ 2147483647 w 129"/>
                <a:gd name="T65" fmla="*/ 2147483647 h 91"/>
                <a:gd name="T66" fmla="*/ 2147483647 w 129"/>
                <a:gd name="T67" fmla="*/ 2147483647 h 91"/>
                <a:gd name="T68" fmla="*/ 2147483647 w 129"/>
                <a:gd name="T69" fmla="*/ 2147483647 h 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9" h="91">
                  <a:moveTo>
                    <a:pt x="89" y="79"/>
                  </a:moveTo>
                  <a:cubicBezTo>
                    <a:pt x="87" y="77"/>
                    <a:pt x="87" y="77"/>
                    <a:pt x="87" y="77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1" y="67"/>
                    <a:pt x="101" y="67"/>
                    <a:pt x="101" y="67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20" y="62"/>
                    <a:pt x="20" y="63"/>
                  </a:cubicBezTo>
                  <a:cubicBezTo>
                    <a:pt x="20" y="64"/>
                    <a:pt x="20" y="72"/>
                    <a:pt x="20" y="72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0" y="82"/>
                    <a:pt x="90" y="82"/>
                    <a:pt x="90" y="82"/>
                  </a:cubicBezTo>
                  <a:lnTo>
                    <a:pt x="89" y="79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1843" name="Freeform 339"/>
            <p:cNvSpPr>
              <a:spLocks/>
            </p:cNvSpPr>
            <p:nvPr/>
          </p:nvSpPr>
          <p:spPr bwMode="auto">
            <a:xfrm>
              <a:off x="5721350" y="3643313"/>
              <a:ext cx="22225" cy="14287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2147483647 h 12"/>
                <a:gd name="T4" fmla="*/ 2147483647 w 18"/>
                <a:gd name="T5" fmla="*/ 2147483647 h 12"/>
                <a:gd name="T6" fmla="*/ 2147483647 w 18"/>
                <a:gd name="T7" fmla="*/ 2147483647 h 12"/>
                <a:gd name="T8" fmla="*/ 0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0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44" name="Rectangle 340"/>
            <p:cNvSpPr>
              <a:spLocks noChangeArrowheads="1"/>
            </p:cNvSpPr>
            <p:nvPr/>
          </p:nvSpPr>
          <p:spPr bwMode="auto">
            <a:xfrm>
              <a:off x="4903788" y="3275013"/>
              <a:ext cx="9525" cy="1587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 sz="1400">
                  <a:solidFill>
                    <a:srgbClr val="015CAB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15000"/>
                </a:spcBef>
                <a:buFontTx/>
                <a:buNone/>
              </a:pPr>
              <a:endParaRPr lang="en-US" altLang="en-US" b="1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31845" name="Freeform 347"/>
            <p:cNvSpPr>
              <a:spLocks/>
            </p:cNvSpPr>
            <p:nvPr/>
          </p:nvSpPr>
          <p:spPr bwMode="auto">
            <a:xfrm>
              <a:off x="4616450" y="2119313"/>
              <a:ext cx="649288" cy="766762"/>
            </a:xfrm>
            <a:custGeom>
              <a:avLst/>
              <a:gdLst>
                <a:gd name="T0" fmla="*/ 2147483647 w 83"/>
                <a:gd name="T1" fmla="*/ 2147483647 h 98"/>
                <a:gd name="T2" fmla="*/ 2147483647 w 83"/>
                <a:gd name="T3" fmla="*/ 2147483647 h 98"/>
                <a:gd name="T4" fmla="*/ 2147483647 w 83"/>
                <a:gd name="T5" fmla="*/ 2147483647 h 98"/>
                <a:gd name="T6" fmla="*/ 2147483647 w 83"/>
                <a:gd name="T7" fmla="*/ 2147483647 h 98"/>
                <a:gd name="T8" fmla="*/ 2147483647 w 83"/>
                <a:gd name="T9" fmla="*/ 2147483647 h 98"/>
                <a:gd name="T10" fmla="*/ 2147483647 w 83"/>
                <a:gd name="T11" fmla="*/ 2147483647 h 98"/>
                <a:gd name="T12" fmla="*/ 2147483647 w 83"/>
                <a:gd name="T13" fmla="*/ 2147483647 h 98"/>
                <a:gd name="T14" fmla="*/ 2147483647 w 83"/>
                <a:gd name="T15" fmla="*/ 2147483647 h 98"/>
                <a:gd name="T16" fmla="*/ 2147483647 w 83"/>
                <a:gd name="T17" fmla="*/ 2147483647 h 98"/>
                <a:gd name="T18" fmla="*/ 2147483647 w 83"/>
                <a:gd name="T19" fmla="*/ 2147483647 h 98"/>
                <a:gd name="T20" fmla="*/ 2147483647 w 83"/>
                <a:gd name="T21" fmla="*/ 2147483647 h 98"/>
                <a:gd name="T22" fmla="*/ 2147483647 w 83"/>
                <a:gd name="T23" fmla="*/ 2147483647 h 98"/>
                <a:gd name="T24" fmla="*/ 2147483647 w 83"/>
                <a:gd name="T25" fmla="*/ 2147483647 h 98"/>
                <a:gd name="T26" fmla="*/ 2147483647 w 83"/>
                <a:gd name="T27" fmla="*/ 2147483647 h 98"/>
                <a:gd name="T28" fmla="*/ 2147483647 w 83"/>
                <a:gd name="T29" fmla="*/ 2147483647 h 98"/>
                <a:gd name="T30" fmla="*/ 2147483647 w 83"/>
                <a:gd name="T31" fmla="*/ 2147483647 h 98"/>
                <a:gd name="T32" fmla="*/ 2147483647 w 83"/>
                <a:gd name="T33" fmla="*/ 2147483647 h 98"/>
                <a:gd name="T34" fmla="*/ 2147483647 w 83"/>
                <a:gd name="T35" fmla="*/ 2147483647 h 98"/>
                <a:gd name="T36" fmla="*/ 2147483647 w 83"/>
                <a:gd name="T37" fmla="*/ 2147483647 h 98"/>
                <a:gd name="T38" fmla="*/ 2147483647 w 83"/>
                <a:gd name="T39" fmla="*/ 2147483647 h 98"/>
                <a:gd name="T40" fmla="*/ 2147483647 w 83"/>
                <a:gd name="T41" fmla="*/ 2147483647 h 98"/>
                <a:gd name="T42" fmla="*/ 2147483647 w 83"/>
                <a:gd name="T43" fmla="*/ 2147483647 h 98"/>
                <a:gd name="T44" fmla="*/ 2147483647 w 83"/>
                <a:gd name="T45" fmla="*/ 2147483647 h 98"/>
                <a:gd name="T46" fmla="*/ 2147483647 w 83"/>
                <a:gd name="T47" fmla="*/ 2147483647 h 98"/>
                <a:gd name="T48" fmla="*/ 2147483647 w 83"/>
                <a:gd name="T49" fmla="*/ 2147483647 h 98"/>
                <a:gd name="T50" fmla="*/ 2147483647 w 83"/>
                <a:gd name="T51" fmla="*/ 0 h 98"/>
                <a:gd name="T52" fmla="*/ 2147483647 w 83"/>
                <a:gd name="T53" fmla="*/ 2147483647 h 98"/>
                <a:gd name="T54" fmla="*/ 2147483647 w 83"/>
                <a:gd name="T55" fmla="*/ 2147483647 h 98"/>
                <a:gd name="T56" fmla="*/ 2147483647 w 83"/>
                <a:gd name="T57" fmla="*/ 2147483647 h 98"/>
                <a:gd name="T58" fmla="*/ 2147483647 w 83"/>
                <a:gd name="T59" fmla="*/ 2147483647 h 98"/>
                <a:gd name="T60" fmla="*/ 2147483647 w 83"/>
                <a:gd name="T61" fmla="*/ 2147483647 h 98"/>
                <a:gd name="T62" fmla="*/ 2147483647 w 83"/>
                <a:gd name="T63" fmla="*/ 2147483647 h 98"/>
                <a:gd name="T64" fmla="*/ 2147483647 w 83"/>
                <a:gd name="T65" fmla="*/ 2147483647 h 98"/>
                <a:gd name="T66" fmla="*/ 2147483647 w 83"/>
                <a:gd name="T67" fmla="*/ 2147483647 h 98"/>
                <a:gd name="T68" fmla="*/ 2147483647 w 83"/>
                <a:gd name="T69" fmla="*/ 2147483647 h 98"/>
                <a:gd name="T70" fmla="*/ 2147483647 w 83"/>
                <a:gd name="T71" fmla="*/ 2147483647 h 98"/>
                <a:gd name="T72" fmla="*/ 2147483647 w 83"/>
                <a:gd name="T73" fmla="*/ 2147483647 h 98"/>
                <a:gd name="T74" fmla="*/ 2147483647 w 83"/>
                <a:gd name="T75" fmla="*/ 2147483647 h 98"/>
                <a:gd name="T76" fmla="*/ 2147483647 w 83"/>
                <a:gd name="T77" fmla="*/ 2147483647 h 98"/>
                <a:gd name="T78" fmla="*/ 2147483647 w 83"/>
                <a:gd name="T79" fmla="*/ 2147483647 h 98"/>
                <a:gd name="T80" fmla="*/ 2147483647 w 83"/>
                <a:gd name="T81" fmla="*/ 2147483647 h 98"/>
                <a:gd name="T82" fmla="*/ 2147483647 w 83"/>
                <a:gd name="T83" fmla="*/ 2147483647 h 98"/>
                <a:gd name="T84" fmla="*/ 2147483647 w 83"/>
                <a:gd name="T85" fmla="*/ 2147483647 h 98"/>
                <a:gd name="T86" fmla="*/ 2147483647 w 83"/>
                <a:gd name="T87" fmla="*/ 2147483647 h 98"/>
                <a:gd name="T88" fmla="*/ 2147483647 w 83"/>
                <a:gd name="T89" fmla="*/ 2147483647 h 98"/>
                <a:gd name="T90" fmla="*/ 2147483647 w 83"/>
                <a:gd name="T91" fmla="*/ 2147483647 h 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3" h="98">
                  <a:moveTo>
                    <a:pt x="23" y="87"/>
                  </a:moveTo>
                  <a:cubicBezTo>
                    <a:pt x="23" y="87"/>
                    <a:pt x="24" y="87"/>
                    <a:pt x="24" y="86"/>
                  </a:cubicBezTo>
                  <a:cubicBezTo>
                    <a:pt x="24" y="86"/>
                    <a:pt x="24" y="82"/>
                    <a:pt x="24" y="82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3" y="70"/>
                    <a:pt x="23" y="70"/>
                  </a:cubicBezTo>
                  <a:cubicBezTo>
                    <a:pt x="23" y="69"/>
                    <a:pt x="24" y="65"/>
                    <a:pt x="24" y="65"/>
                  </a:cubicBezTo>
                  <a:cubicBezTo>
                    <a:pt x="24" y="65"/>
                    <a:pt x="24" y="62"/>
                    <a:pt x="24" y="62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1" y="92"/>
                    <a:pt x="21" y="92"/>
                    <a:pt x="21" y="92"/>
                  </a:cubicBezTo>
                  <a:lnTo>
                    <a:pt x="23" y="87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46" name="Freeform 348"/>
            <p:cNvSpPr>
              <a:spLocks/>
            </p:cNvSpPr>
            <p:nvPr/>
          </p:nvSpPr>
          <p:spPr bwMode="auto">
            <a:xfrm>
              <a:off x="4772025" y="2268538"/>
              <a:ext cx="320675" cy="733425"/>
            </a:xfrm>
            <a:custGeom>
              <a:avLst/>
              <a:gdLst>
                <a:gd name="T0" fmla="*/ 2147483647 w 10000"/>
                <a:gd name="T1" fmla="*/ 2147483647 h 9895"/>
                <a:gd name="T2" fmla="*/ 2147483647 w 10000"/>
                <a:gd name="T3" fmla="*/ 2147483647 h 9895"/>
                <a:gd name="T4" fmla="*/ 2147483647 w 10000"/>
                <a:gd name="T5" fmla="*/ 2147483647 h 9895"/>
                <a:gd name="T6" fmla="*/ 2147483647 w 10000"/>
                <a:gd name="T7" fmla="*/ 2147483647 h 9895"/>
                <a:gd name="T8" fmla="*/ 2147483647 w 10000"/>
                <a:gd name="T9" fmla="*/ 0 h 9895"/>
                <a:gd name="T10" fmla="*/ 2147483647 w 10000"/>
                <a:gd name="T11" fmla="*/ 2147483647 h 9895"/>
                <a:gd name="T12" fmla="*/ 2147483647 w 10000"/>
                <a:gd name="T13" fmla="*/ 2147483647 h 9895"/>
                <a:gd name="T14" fmla="*/ 2147483647 w 10000"/>
                <a:gd name="T15" fmla="*/ 2147483647 h 9895"/>
                <a:gd name="T16" fmla="*/ 2147483647 w 10000"/>
                <a:gd name="T17" fmla="*/ 2147483647 h 9895"/>
                <a:gd name="T18" fmla="*/ 2147483647 w 10000"/>
                <a:gd name="T19" fmla="*/ 2147483647 h 9895"/>
                <a:gd name="T20" fmla="*/ 2147483647 w 10000"/>
                <a:gd name="T21" fmla="*/ 2147483647 h 9895"/>
                <a:gd name="T22" fmla="*/ 2147483647 w 10000"/>
                <a:gd name="T23" fmla="*/ 2147483647 h 9895"/>
                <a:gd name="T24" fmla="*/ 2147483647 w 10000"/>
                <a:gd name="T25" fmla="*/ 2147483647 h 9895"/>
                <a:gd name="T26" fmla="*/ 2147483647 w 10000"/>
                <a:gd name="T27" fmla="*/ 2147483647 h 9895"/>
                <a:gd name="T28" fmla="*/ 2147483647 w 10000"/>
                <a:gd name="T29" fmla="*/ 2147483647 h 9895"/>
                <a:gd name="T30" fmla="*/ 2147483647 w 10000"/>
                <a:gd name="T31" fmla="*/ 2147483647 h 9895"/>
                <a:gd name="T32" fmla="*/ 2147483647 w 10000"/>
                <a:gd name="T33" fmla="*/ 2147483647 h 9895"/>
                <a:gd name="T34" fmla="*/ 2147483647 w 10000"/>
                <a:gd name="T35" fmla="*/ 2147483647 h 9895"/>
                <a:gd name="T36" fmla="*/ 2147483647 w 10000"/>
                <a:gd name="T37" fmla="*/ 2147483647 h 9895"/>
                <a:gd name="T38" fmla="*/ 2147483647 w 10000"/>
                <a:gd name="T39" fmla="*/ 2147483647 h 9895"/>
                <a:gd name="T40" fmla="*/ 2147483647 w 10000"/>
                <a:gd name="T41" fmla="*/ 2147483647 h 9895"/>
                <a:gd name="T42" fmla="*/ 2147483647 w 10000"/>
                <a:gd name="T43" fmla="*/ 2147483647 h 9895"/>
                <a:gd name="T44" fmla="*/ 2147483647 w 10000"/>
                <a:gd name="T45" fmla="*/ 2147483647 h 9895"/>
                <a:gd name="T46" fmla="*/ 2147483647 w 10000"/>
                <a:gd name="T47" fmla="*/ 2147483647 h 9895"/>
                <a:gd name="T48" fmla="*/ 2147483647 w 10000"/>
                <a:gd name="T49" fmla="*/ 2147483647 h 9895"/>
                <a:gd name="T50" fmla="*/ 2147483647 w 10000"/>
                <a:gd name="T51" fmla="*/ 2147483647 h 9895"/>
                <a:gd name="T52" fmla="*/ 2147483647 w 10000"/>
                <a:gd name="T53" fmla="*/ 2147483647 h 9895"/>
                <a:gd name="T54" fmla="*/ 2147483647 w 10000"/>
                <a:gd name="T55" fmla="*/ 2147483647 h 9895"/>
                <a:gd name="T56" fmla="*/ 2147483647 w 10000"/>
                <a:gd name="T57" fmla="*/ 2147483647 h 9895"/>
                <a:gd name="T58" fmla="*/ 2147483647 w 10000"/>
                <a:gd name="T59" fmla="*/ 2147483647 h 9895"/>
                <a:gd name="T60" fmla="*/ 2147483647 w 10000"/>
                <a:gd name="T61" fmla="*/ 2147483647 h 9895"/>
                <a:gd name="T62" fmla="*/ 2147483647 w 10000"/>
                <a:gd name="T63" fmla="*/ 2147483647 h 9895"/>
                <a:gd name="T64" fmla="*/ 2147483647 w 10000"/>
                <a:gd name="T65" fmla="*/ 2147483647 h 9895"/>
                <a:gd name="T66" fmla="*/ 2147483647 w 10000"/>
                <a:gd name="T67" fmla="*/ 2147483647 h 989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00" h="9895">
                  <a:moveTo>
                    <a:pt x="10000" y="2316"/>
                  </a:moveTo>
                  <a:lnTo>
                    <a:pt x="10000" y="2211"/>
                  </a:lnTo>
                  <a:lnTo>
                    <a:pt x="9756" y="1895"/>
                  </a:lnTo>
                  <a:lnTo>
                    <a:pt x="9756" y="1579"/>
                  </a:lnTo>
                  <a:lnTo>
                    <a:pt x="9756" y="1158"/>
                  </a:lnTo>
                  <a:lnTo>
                    <a:pt x="9268" y="632"/>
                  </a:lnTo>
                  <a:lnTo>
                    <a:pt x="9024" y="632"/>
                  </a:lnTo>
                  <a:lnTo>
                    <a:pt x="8537" y="526"/>
                  </a:lnTo>
                  <a:lnTo>
                    <a:pt x="7805" y="211"/>
                  </a:lnTo>
                  <a:lnTo>
                    <a:pt x="7561" y="0"/>
                  </a:lnTo>
                  <a:lnTo>
                    <a:pt x="7317" y="0"/>
                  </a:lnTo>
                  <a:lnTo>
                    <a:pt x="7073" y="316"/>
                  </a:lnTo>
                  <a:lnTo>
                    <a:pt x="7073" y="526"/>
                  </a:lnTo>
                  <a:lnTo>
                    <a:pt x="6585" y="526"/>
                  </a:lnTo>
                  <a:lnTo>
                    <a:pt x="5854" y="526"/>
                  </a:lnTo>
                  <a:lnTo>
                    <a:pt x="5366" y="947"/>
                  </a:lnTo>
                  <a:lnTo>
                    <a:pt x="5122" y="947"/>
                  </a:lnTo>
                  <a:lnTo>
                    <a:pt x="4390" y="1158"/>
                  </a:lnTo>
                  <a:lnTo>
                    <a:pt x="4146" y="1368"/>
                  </a:lnTo>
                  <a:lnTo>
                    <a:pt x="4390" y="1684"/>
                  </a:lnTo>
                  <a:lnTo>
                    <a:pt x="3902" y="2000"/>
                  </a:lnTo>
                  <a:lnTo>
                    <a:pt x="3415" y="2526"/>
                  </a:lnTo>
                  <a:lnTo>
                    <a:pt x="2927" y="2632"/>
                  </a:lnTo>
                  <a:lnTo>
                    <a:pt x="2683" y="3263"/>
                  </a:lnTo>
                  <a:lnTo>
                    <a:pt x="2195" y="3684"/>
                  </a:lnTo>
                  <a:lnTo>
                    <a:pt x="2439" y="3895"/>
                  </a:lnTo>
                  <a:lnTo>
                    <a:pt x="2439" y="4211"/>
                  </a:lnTo>
                  <a:lnTo>
                    <a:pt x="1463" y="4316"/>
                  </a:lnTo>
                  <a:lnTo>
                    <a:pt x="976" y="4526"/>
                  </a:lnTo>
                  <a:lnTo>
                    <a:pt x="976" y="4842"/>
                  </a:lnTo>
                  <a:cubicBezTo>
                    <a:pt x="976" y="4842"/>
                    <a:pt x="732" y="5263"/>
                    <a:pt x="732" y="5368"/>
                  </a:cubicBezTo>
                  <a:cubicBezTo>
                    <a:pt x="813" y="5544"/>
                    <a:pt x="895" y="5719"/>
                    <a:pt x="976" y="5895"/>
                  </a:cubicBezTo>
                  <a:lnTo>
                    <a:pt x="1463" y="6211"/>
                  </a:lnTo>
                  <a:lnTo>
                    <a:pt x="976" y="6421"/>
                  </a:lnTo>
                  <a:lnTo>
                    <a:pt x="976" y="6632"/>
                  </a:lnTo>
                  <a:lnTo>
                    <a:pt x="976" y="7053"/>
                  </a:lnTo>
                  <a:cubicBezTo>
                    <a:pt x="976" y="7158"/>
                    <a:pt x="732" y="7158"/>
                    <a:pt x="732" y="7158"/>
                  </a:cubicBezTo>
                  <a:lnTo>
                    <a:pt x="244" y="7684"/>
                  </a:lnTo>
                  <a:lnTo>
                    <a:pt x="0" y="7789"/>
                  </a:lnTo>
                  <a:cubicBezTo>
                    <a:pt x="488" y="8316"/>
                    <a:pt x="329" y="8217"/>
                    <a:pt x="488" y="8316"/>
                  </a:cubicBezTo>
                  <a:cubicBezTo>
                    <a:pt x="647" y="8415"/>
                    <a:pt x="746" y="8264"/>
                    <a:pt x="955" y="8384"/>
                  </a:cubicBezTo>
                  <a:cubicBezTo>
                    <a:pt x="1164" y="8504"/>
                    <a:pt x="1597" y="8867"/>
                    <a:pt x="1740" y="9038"/>
                  </a:cubicBezTo>
                  <a:cubicBezTo>
                    <a:pt x="1883" y="9209"/>
                    <a:pt x="1786" y="9301"/>
                    <a:pt x="1814" y="9410"/>
                  </a:cubicBezTo>
                  <a:cubicBezTo>
                    <a:pt x="1842" y="9519"/>
                    <a:pt x="1865" y="9637"/>
                    <a:pt x="1909" y="9693"/>
                  </a:cubicBezTo>
                  <a:cubicBezTo>
                    <a:pt x="1953" y="9749"/>
                    <a:pt x="1990" y="9709"/>
                    <a:pt x="2078" y="9743"/>
                  </a:cubicBezTo>
                  <a:cubicBezTo>
                    <a:pt x="2166" y="9777"/>
                    <a:pt x="2338" y="9905"/>
                    <a:pt x="2439" y="9895"/>
                  </a:cubicBezTo>
                  <a:cubicBezTo>
                    <a:pt x="2540" y="9885"/>
                    <a:pt x="2602" y="9754"/>
                    <a:pt x="2683" y="9684"/>
                  </a:cubicBezTo>
                  <a:lnTo>
                    <a:pt x="3171" y="9474"/>
                  </a:lnTo>
                  <a:lnTo>
                    <a:pt x="3902" y="9474"/>
                  </a:lnTo>
                  <a:lnTo>
                    <a:pt x="4390" y="9053"/>
                  </a:lnTo>
                  <a:cubicBezTo>
                    <a:pt x="4471" y="8807"/>
                    <a:pt x="4553" y="8562"/>
                    <a:pt x="4634" y="8316"/>
                  </a:cubicBezTo>
                  <a:lnTo>
                    <a:pt x="4634" y="7895"/>
                  </a:lnTo>
                  <a:lnTo>
                    <a:pt x="5122" y="7789"/>
                  </a:lnTo>
                  <a:lnTo>
                    <a:pt x="5854" y="7684"/>
                  </a:lnTo>
                  <a:lnTo>
                    <a:pt x="5854" y="7158"/>
                  </a:lnTo>
                  <a:lnTo>
                    <a:pt x="5610" y="6842"/>
                  </a:lnTo>
                  <a:lnTo>
                    <a:pt x="4878" y="6632"/>
                  </a:lnTo>
                  <a:cubicBezTo>
                    <a:pt x="4959" y="6386"/>
                    <a:pt x="5041" y="6141"/>
                    <a:pt x="5122" y="5895"/>
                  </a:cubicBezTo>
                  <a:lnTo>
                    <a:pt x="5122" y="5368"/>
                  </a:lnTo>
                  <a:lnTo>
                    <a:pt x="5854" y="4842"/>
                  </a:lnTo>
                  <a:lnTo>
                    <a:pt x="6585" y="4632"/>
                  </a:lnTo>
                  <a:lnTo>
                    <a:pt x="8049" y="4211"/>
                  </a:lnTo>
                  <a:lnTo>
                    <a:pt x="8293" y="3895"/>
                  </a:lnTo>
                  <a:lnTo>
                    <a:pt x="8049" y="3579"/>
                  </a:lnTo>
                  <a:lnTo>
                    <a:pt x="8537" y="3263"/>
                  </a:lnTo>
                  <a:lnTo>
                    <a:pt x="9268" y="2842"/>
                  </a:lnTo>
                  <a:lnTo>
                    <a:pt x="10000" y="2947"/>
                  </a:lnTo>
                  <a:lnTo>
                    <a:pt x="10000" y="2842"/>
                  </a:lnTo>
                  <a:lnTo>
                    <a:pt x="10000" y="231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7" name="Freeform 349"/>
            <p:cNvSpPr>
              <a:spLocks/>
            </p:cNvSpPr>
            <p:nvPr/>
          </p:nvSpPr>
          <p:spPr bwMode="auto">
            <a:xfrm>
              <a:off x="5047590" y="3136576"/>
              <a:ext cx="444870" cy="286839"/>
            </a:xfrm>
            <a:custGeom>
              <a:avLst/>
              <a:gdLst>
                <a:gd name="T0" fmla="*/ 2147483647 w 57"/>
                <a:gd name="T1" fmla="*/ 2147483647 h 37"/>
                <a:gd name="T2" fmla="*/ 2147483647 w 57"/>
                <a:gd name="T3" fmla="*/ 2147483647 h 37"/>
                <a:gd name="T4" fmla="*/ 2147483647 w 57"/>
                <a:gd name="T5" fmla="*/ 2147483647 h 37"/>
                <a:gd name="T6" fmla="*/ 2147483647 w 57"/>
                <a:gd name="T7" fmla="*/ 2147483647 h 37"/>
                <a:gd name="T8" fmla="*/ 2147483647 w 57"/>
                <a:gd name="T9" fmla="*/ 2147483647 h 37"/>
                <a:gd name="T10" fmla="*/ 2147483647 w 57"/>
                <a:gd name="T11" fmla="*/ 2147483647 h 37"/>
                <a:gd name="T12" fmla="*/ 2147483647 w 57"/>
                <a:gd name="T13" fmla="*/ 2147483647 h 37"/>
                <a:gd name="T14" fmla="*/ 2147483647 w 57"/>
                <a:gd name="T15" fmla="*/ 2147483647 h 37"/>
                <a:gd name="T16" fmla="*/ 2147483647 w 57"/>
                <a:gd name="T17" fmla="*/ 2147483647 h 37"/>
                <a:gd name="T18" fmla="*/ 2147483647 w 57"/>
                <a:gd name="T19" fmla="*/ 2147483647 h 37"/>
                <a:gd name="T20" fmla="*/ 2147483647 w 57"/>
                <a:gd name="T21" fmla="*/ 2147483647 h 37"/>
                <a:gd name="T22" fmla="*/ 2147483647 w 57"/>
                <a:gd name="T23" fmla="*/ 0 h 37"/>
                <a:gd name="T24" fmla="*/ 2147483647 w 57"/>
                <a:gd name="T25" fmla="*/ 0 h 37"/>
                <a:gd name="T26" fmla="*/ 2147483647 w 57"/>
                <a:gd name="T27" fmla="*/ 2147483647 h 37"/>
                <a:gd name="T28" fmla="*/ 2147483647 w 57"/>
                <a:gd name="T29" fmla="*/ 2147483647 h 37"/>
                <a:gd name="T30" fmla="*/ 2147483647 w 57"/>
                <a:gd name="T31" fmla="*/ 2147483647 h 37"/>
                <a:gd name="T32" fmla="*/ 2147483647 w 57"/>
                <a:gd name="T33" fmla="*/ 2147483647 h 37"/>
                <a:gd name="T34" fmla="*/ 2147483647 w 57"/>
                <a:gd name="T35" fmla="*/ 2147483647 h 37"/>
                <a:gd name="T36" fmla="*/ 2147483647 w 57"/>
                <a:gd name="T37" fmla="*/ 2147483647 h 37"/>
                <a:gd name="T38" fmla="*/ 2147483647 w 57"/>
                <a:gd name="T39" fmla="*/ 2147483647 h 37"/>
                <a:gd name="T40" fmla="*/ 2147483647 w 57"/>
                <a:gd name="T41" fmla="*/ 2147483647 h 37"/>
                <a:gd name="T42" fmla="*/ 2147483647 w 57"/>
                <a:gd name="T43" fmla="*/ 2147483647 h 37"/>
                <a:gd name="T44" fmla="*/ 0 w 57"/>
                <a:gd name="T45" fmla="*/ 2147483647 h 37"/>
                <a:gd name="T46" fmla="*/ 0 w 57"/>
                <a:gd name="T47" fmla="*/ 2147483647 h 37"/>
                <a:gd name="T48" fmla="*/ 2147483647 w 57"/>
                <a:gd name="T49" fmla="*/ 2147483647 h 37"/>
                <a:gd name="T50" fmla="*/ 2147483647 w 57"/>
                <a:gd name="T51" fmla="*/ 2147483647 h 37"/>
                <a:gd name="T52" fmla="*/ 2147483647 w 57"/>
                <a:gd name="T53" fmla="*/ 2147483647 h 37"/>
                <a:gd name="T54" fmla="*/ 2147483647 w 57"/>
                <a:gd name="T55" fmla="*/ 2147483647 h 37"/>
                <a:gd name="T56" fmla="*/ 2147483647 w 57"/>
                <a:gd name="T57" fmla="*/ 2147483647 h 37"/>
                <a:gd name="T58" fmla="*/ 2147483647 w 57"/>
                <a:gd name="T59" fmla="*/ 2147483647 h 37"/>
                <a:gd name="T60" fmla="*/ 2147483647 w 57"/>
                <a:gd name="T61" fmla="*/ 2147483647 h 37"/>
                <a:gd name="T62" fmla="*/ 2147483647 w 57"/>
                <a:gd name="T63" fmla="*/ 2147483647 h 37"/>
                <a:gd name="T64" fmla="*/ 2147483647 w 57"/>
                <a:gd name="T65" fmla="*/ 2147483647 h 37"/>
                <a:gd name="T66" fmla="*/ 2147483647 w 57"/>
                <a:gd name="T67" fmla="*/ 2147483647 h 37"/>
                <a:gd name="T68" fmla="*/ 2147483647 w 57"/>
                <a:gd name="T69" fmla="*/ 2147483647 h 37"/>
                <a:gd name="T70" fmla="*/ 2147483647 w 57"/>
                <a:gd name="T71" fmla="*/ 2147483647 h 37"/>
                <a:gd name="T72" fmla="*/ 2147483647 w 57"/>
                <a:gd name="T73" fmla="*/ 2147483647 h 37"/>
                <a:gd name="T74" fmla="*/ 2147483647 w 57"/>
                <a:gd name="T75" fmla="*/ 2147483647 h 37"/>
                <a:gd name="T76" fmla="*/ 2147483647 w 57"/>
                <a:gd name="T77" fmla="*/ 2147483647 h 37"/>
                <a:gd name="T78" fmla="*/ 2147483647 w 57"/>
                <a:gd name="T79" fmla="*/ 2147483647 h 37"/>
                <a:gd name="T80" fmla="*/ 2147483647 w 57"/>
                <a:gd name="T81" fmla="*/ 2147483647 h 37"/>
                <a:gd name="T82" fmla="*/ 2147483647 w 57"/>
                <a:gd name="T83" fmla="*/ 2147483647 h 37"/>
                <a:gd name="T84" fmla="*/ 2147483647 w 57"/>
                <a:gd name="T85" fmla="*/ 2147483647 h 37"/>
                <a:gd name="T86" fmla="*/ 2147483647 w 57"/>
                <a:gd name="T87" fmla="*/ 2147483647 h 37"/>
                <a:gd name="T88" fmla="*/ 2147483647 w 57"/>
                <a:gd name="T89" fmla="*/ 2147483647 h 37"/>
                <a:gd name="T90" fmla="*/ 2147483647 w 57"/>
                <a:gd name="T91" fmla="*/ 2147483647 h 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7" h="37">
                  <a:moveTo>
                    <a:pt x="54" y="22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6" y="26"/>
                    <a:pt x="25" y="28"/>
                  </a:cubicBezTo>
                  <a:cubicBezTo>
                    <a:pt x="25" y="29"/>
                    <a:pt x="22" y="30"/>
                    <a:pt x="22" y="30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1" y="25"/>
                    <a:pt x="51" y="25"/>
                    <a:pt x="51" y="25"/>
                  </a:cubicBezTo>
                  <a:lnTo>
                    <a:pt x="54" y="22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1848" name="Freeform 350"/>
            <p:cNvSpPr>
              <a:spLocks/>
            </p:cNvSpPr>
            <p:nvPr/>
          </p:nvSpPr>
          <p:spPr bwMode="auto">
            <a:xfrm>
              <a:off x="5303838" y="3135313"/>
              <a:ext cx="55562" cy="30162"/>
            </a:xfrm>
            <a:custGeom>
              <a:avLst/>
              <a:gdLst>
                <a:gd name="T0" fmla="*/ 2147483647 w 42"/>
                <a:gd name="T1" fmla="*/ 2147483647 h 24"/>
                <a:gd name="T2" fmla="*/ 2147483647 w 42"/>
                <a:gd name="T3" fmla="*/ 0 h 24"/>
                <a:gd name="T4" fmla="*/ 0 w 42"/>
                <a:gd name="T5" fmla="*/ 2147483647 h 24"/>
                <a:gd name="T6" fmla="*/ 2147483647 w 42"/>
                <a:gd name="T7" fmla="*/ 2147483647 h 24"/>
                <a:gd name="T8" fmla="*/ 2147483647 w 42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24">
                  <a:moveTo>
                    <a:pt x="36" y="24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42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9" name="Freeform 359"/>
            <p:cNvSpPr>
              <a:spLocks/>
            </p:cNvSpPr>
            <p:nvPr/>
          </p:nvSpPr>
          <p:spPr bwMode="auto">
            <a:xfrm>
              <a:off x="4990757" y="3010367"/>
              <a:ext cx="78391" cy="45894"/>
            </a:xfrm>
            <a:custGeom>
              <a:avLst/>
              <a:gdLst>
                <a:gd name="T0" fmla="*/ 2147483647 w 60"/>
                <a:gd name="T1" fmla="*/ 2147483647 h 36"/>
                <a:gd name="T2" fmla="*/ 2147483647 w 60"/>
                <a:gd name="T3" fmla="*/ 2147483647 h 36"/>
                <a:gd name="T4" fmla="*/ 2147483647 w 60"/>
                <a:gd name="T5" fmla="*/ 2147483647 h 36"/>
                <a:gd name="T6" fmla="*/ 2147483647 w 60"/>
                <a:gd name="T7" fmla="*/ 2147483647 h 36"/>
                <a:gd name="T8" fmla="*/ 2147483647 w 60"/>
                <a:gd name="T9" fmla="*/ 0 h 36"/>
                <a:gd name="T10" fmla="*/ 2147483647 w 60"/>
                <a:gd name="T11" fmla="*/ 0 h 36"/>
                <a:gd name="T12" fmla="*/ 2147483647 w 60"/>
                <a:gd name="T13" fmla="*/ 2147483647 h 36"/>
                <a:gd name="T14" fmla="*/ 0 w 60"/>
                <a:gd name="T15" fmla="*/ 2147483647 h 36"/>
                <a:gd name="T16" fmla="*/ 2147483647 w 60"/>
                <a:gd name="T17" fmla="*/ 2147483647 h 36"/>
                <a:gd name="T18" fmla="*/ 2147483647 w 60"/>
                <a:gd name="T19" fmla="*/ 2147483647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36">
                  <a:moveTo>
                    <a:pt x="54" y="36"/>
                  </a:moveTo>
                  <a:lnTo>
                    <a:pt x="60" y="24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1850" name="Freeform 360"/>
            <p:cNvSpPr>
              <a:spLocks/>
            </p:cNvSpPr>
            <p:nvPr/>
          </p:nvSpPr>
          <p:spPr bwMode="auto">
            <a:xfrm>
              <a:off x="4849813" y="3033713"/>
              <a:ext cx="242887" cy="217487"/>
            </a:xfrm>
            <a:custGeom>
              <a:avLst/>
              <a:gdLst>
                <a:gd name="T0" fmla="*/ 2147483647 w 31"/>
                <a:gd name="T1" fmla="*/ 2147483647 h 28"/>
                <a:gd name="T2" fmla="*/ 2147483647 w 31"/>
                <a:gd name="T3" fmla="*/ 2147483647 h 28"/>
                <a:gd name="T4" fmla="*/ 2147483647 w 31"/>
                <a:gd name="T5" fmla="*/ 2147483647 h 28"/>
                <a:gd name="T6" fmla="*/ 2147483647 w 31"/>
                <a:gd name="T7" fmla="*/ 2147483647 h 28"/>
                <a:gd name="T8" fmla="*/ 2147483647 w 31"/>
                <a:gd name="T9" fmla="*/ 2147483647 h 28"/>
                <a:gd name="T10" fmla="*/ 2147483647 w 31"/>
                <a:gd name="T11" fmla="*/ 2147483647 h 28"/>
                <a:gd name="T12" fmla="*/ 2147483647 w 31"/>
                <a:gd name="T13" fmla="*/ 2147483647 h 28"/>
                <a:gd name="T14" fmla="*/ 2147483647 w 31"/>
                <a:gd name="T15" fmla="*/ 2147483647 h 28"/>
                <a:gd name="T16" fmla="*/ 2147483647 w 31"/>
                <a:gd name="T17" fmla="*/ 2147483647 h 28"/>
                <a:gd name="T18" fmla="*/ 2147483647 w 31"/>
                <a:gd name="T19" fmla="*/ 2147483647 h 28"/>
                <a:gd name="T20" fmla="*/ 2147483647 w 31"/>
                <a:gd name="T21" fmla="*/ 2147483647 h 28"/>
                <a:gd name="T22" fmla="*/ 2147483647 w 31"/>
                <a:gd name="T23" fmla="*/ 2147483647 h 28"/>
                <a:gd name="T24" fmla="*/ 2147483647 w 31"/>
                <a:gd name="T25" fmla="*/ 2147483647 h 28"/>
                <a:gd name="T26" fmla="*/ 2147483647 w 31"/>
                <a:gd name="T27" fmla="*/ 2147483647 h 28"/>
                <a:gd name="T28" fmla="*/ 2147483647 w 31"/>
                <a:gd name="T29" fmla="*/ 2147483647 h 28"/>
                <a:gd name="T30" fmla="*/ 2147483647 w 31"/>
                <a:gd name="T31" fmla="*/ 2147483647 h 28"/>
                <a:gd name="T32" fmla="*/ 2147483647 w 31"/>
                <a:gd name="T33" fmla="*/ 2147483647 h 28"/>
                <a:gd name="T34" fmla="*/ 2147483647 w 31"/>
                <a:gd name="T35" fmla="*/ 2147483647 h 28"/>
                <a:gd name="T36" fmla="*/ 2147483647 w 31"/>
                <a:gd name="T37" fmla="*/ 2147483647 h 28"/>
                <a:gd name="T38" fmla="*/ 2147483647 w 31"/>
                <a:gd name="T39" fmla="*/ 2147483647 h 28"/>
                <a:gd name="T40" fmla="*/ 2147483647 w 31"/>
                <a:gd name="T41" fmla="*/ 2147483647 h 28"/>
                <a:gd name="T42" fmla="*/ 2147483647 w 31"/>
                <a:gd name="T43" fmla="*/ 2147483647 h 28"/>
                <a:gd name="T44" fmla="*/ 2147483647 w 31"/>
                <a:gd name="T45" fmla="*/ 2147483647 h 28"/>
                <a:gd name="T46" fmla="*/ 2147483647 w 31"/>
                <a:gd name="T47" fmla="*/ 0 h 28"/>
                <a:gd name="T48" fmla="*/ 2147483647 w 31"/>
                <a:gd name="T49" fmla="*/ 2147483647 h 28"/>
                <a:gd name="T50" fmla="*/ 2147483647 w 31"/>
                <a:gd name="T51" fmla="*/ 2147483647 h 28"/>
                <a:gd name="T52" fmla="*/ 2147483647 w 31"/>
                <a:gd name="T53" fmla="*/ 0 h 28"/>
                <a:gd name="T54" fmla="*/ 2147483647 w 31"/>
                <a:gd name="T55" fmla="*/ 0 h 28"/>
                <a:gd name="T56" fmla="*/ 2147483647 w 31"/>
                <a:gd name="T57" fmla="*/ 2147483647 h 28"/>
                <a:gd name="T58" fmla="*/ 2147483647 w 31"/>
                <a:gd name="T59" fmla="*/ 2147483647 h 28"/>
                <a:gd name="T60" fmla="*/ 0 w 31"/>
                <a:gd name="T61" fmla="*/ 2147483647 h 28"/>
                <a:gd name="T62" fmla="*/ 0 w 31"/>
                <a:gd name="T63" fmla="*/ 2147483647 h 28"/>
                <a:gd name="T64" fmla="*/ 2147483647 w 31"/>
                <a:gd name="T65" fmla="*/ 2147483647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" h="28">
                  <a:moveTo>
                    <a:pt x="1" y="9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7"/>
                    <a:pt x="2" y="17"/>
                  </a:cubicBezTo>
                  <a:cubicBezTo>
                    <a:pt x="2" y="17"/>
                    <a:pt x="2" y="19"/>
                    <a:pt x="2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1"/>
                    <a:pt x="15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51" name="Freeform 364"/>
            <p:cNvSpPr>
              <a:spLocks/>
            </p:cNvSpPr>
            <p:nvPr/>
          </p:nvSpPr>
          <p:spPr bwMode="auto">
            <a:xfrm>
              <a:off x="4503738" y="4056063"/>
              <a:ext cx="393700" cy="290512"/>
            </a:xfrm>
            <a:custGeom>
              <a:avLst/>
              <a:gdLst>
                <a:gd name="T0" fmla="*/ 2147483647 w 300"/>
                <a:gd name="T1" fmla="*/ 2147483647 h 223"/>
                <a:gd name="T2" fmla="*/ 2147483647 w 300"/>
                <a:gd name="T3" fmla="*/ 2147483647 h 223"/>
                <a:gd name="T4" fmla="*/ 2147483647 w 300"/>
                <a:gd name="T5" fmla="*/ 2147483647 h 223"/>
                <a:gd name="T6" fmla="*/ 2147483647 w 300"/>
                <a:gd name="T7" fmla="*/ 2147483647 h 223"/>
                <a:gd name="T8" fmla="*/ 2147483647 w 300"/>
                <a:gd name="T9" fmla="*/ 2147483647 h 223"/>
                <a:gd name="T10" fmla="*/ 2147483647 w 300"/>
                <a:gd name="T11" fmla="*/ 2147483647 h 223"/>
                <a:gd name="T12" fmla="*/ 2147483647 w 300"/>
                <a:gd name="T13" fmla="*/ 2147483647 h 223"/>
                <a:gd name="T14" fmla="*/ 2147483647 w 300"/>
                <a:gd name="T15" fmla="*/ 2147483647 h 223"/>
                <a:gd name="T16" fmla="*/ 2147483647 w 300"/>
                <a:gd name="T17" fmla="*/ 2147483647 h 223"/>
                <a:gd name="T18" fmla="*/ 2147483647 w 300"/>
                <a:gd name="T19" fmla="*/ 2147483647 h 223"/>
                <a:gd name="T20" fmla="*/ 2147483647 w 300"/>
                <a:gd name="T21" fmla="*/ 2147483647 h 223"/>
                <a:gd name="T22" fmla="*/ 2147483647 w 300"/>
                <a:gd name="T23" fmla="*/ 2147483647 h 223"/>
                <a:gd name="T24" fmla="*/ 2147483647 w 300"/>
                <a:gd name="T25" fmla="*/ 2147483647 h 223"/>
                <a:gd name="T26" fmla="*/ 2147483647 w 300"/>
                <a:gd name="T27" fmla="*/ 2147483647 h 223"/>
                <a:gd name="T28" fmla="*/ 2147483647 w 300"/>
                <a:gd name="T29" fmla="*/ 2147483647 h 223"/>
                <a:gd name="T30" fmla="*/ 2147483647 w 300"/>
                <a:gd name="T31" fmla="*/ 0 h 223"/>
                <a:gd name="T32" fmla="*/ 2147483647 w 300"/>
                <a:gd name="T33" fmla="*/ 2147483647 h 223"/>
                <a:gd name="T34" fmla="*/ 2147483647 w 300"/>
                <a:gd name="T35" fmla="*/ 2147483647 h 223"/>
                <a:gd name="T36" fmla="*/ 2147483647 w 300"/>
                <a:gd name="T37" fmla="*/ 2147483647 h 223"/>
                <a:gd name="T38" fmla="*/ 2147483647 w 300"/>
                <a:gd name="T39" fmla="*/ 2147483647 h 223"/>
                <a:gd name="T40" fmla="*/ 2147483647 w 300"/>
                <a:gd name="T41" fmla="*/ 2147483647 h 223"/>
                <a:gd name="T42" fmla="*/ 2147483647 w 300"/>
                <a:gd name="T43" fmla="*/ 2147483647 h 223"/>
                <a:gd name="T44" fmla="*/ 0 w 300"/>
                <a:gd name="T45" fmla="*/ 2147483647 h 223"/>
                <a:gd name="T46" fmla="*/ 2147483647 w 300"/>
                <a:gd name="T47" fmla="*/ 2147483647 h 223"/>
                <a:gd name="T48" fmla="*/ 2147483647 w 300"/>
                <a:gd name="T49" fmla="*/ 2147483647 h 223"/>
                <a:gd name="T50" fmla="*/ 2147483647 w 300"/>
                <a:gd name="T51" fmla="*/ 2147483647 h 223"/>
                <a:gd name="T52" fmla="*/ 2147483647 w 300"/>
                <a:gd name="T53" fmla="*/ 2147483647 h 223"/>
                <a:gd name="T54" fmla="*/ 2147483647 w 300"/>
                <a:gd name="T55" fmla="*/ 2147483647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00" h="223">
                  <a:moveTo>
                    <a:pt x="66" y="223"/>
                  </a:moveTo>
                  <a:lnTo>
                    <a:pt x="78" y="205"/>
                  </a:lnTo>
                  <a:lnTo>
                    <a:pt x="102" y="205"/>
                  </a:lnTo>
                  <a:lnTo>
                    <a:pt x="138" y="217"/>
                  </a:lnTo>
                  <a:lnTo>
                    <a:pt x="162" y="205"/>
                  </a:lnTo>
                  <a:lnTo>
                    <a:pt x="198" y="205"/>
                  </a:lnTo>
                  <a:lnTo>
                    <a:pt x="228" y="199"/>
                  </a:lnTo>
                  <a:lnTo>
                    <a:pt x="258" y="174"/>
                  </a:lnTo>
                  <a:lnTo>
                    <a:pt x="288" y="138"/>
                  </a:lnTo>
                  <a:lnTo>
                    <a:pt x="300" y="66"/>
                  </a:lnTo>
                  <a:lnTo>
                    <a:pt x="288" y="54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70" y="6"/>
                  </a:lnTo>
                  <a:lnTo>
                    <a:pt x="222" y="0"/>
                  </a:lnTo>
                  <a:lnTo>
                    <a:pt x="114" y="72"/>
                  </a:lnTo>
                  <a:lnTo>
                    <a:pt x="78" y="90"/>
                  </a:lnTo>
                  <a:lnTo>
                    <a:pt x="78" y="144"/>
                  </a:lnTo>
                  <a:lnTo>
                    <a:pt x="66" y="162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12" y="193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60" y="223"/>
                  </a:lnTo>
                  <a:lnTo>
                    <a:pt x="66" y="223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52" name="Freeform 366"/>
            <p:cNvSpPr>
              <a:spLocks/>
            </p:cNvSpPr>
            <p:nvPr/>
          </p:nvSpPr>
          <p:spPr bwMode="auto">
            <a:xfrm>
              <a:off x="4198938" y="4016375"/>
              <a:ext cx="407987" cy="384175"/>
            </a:xfrm>
            <a:custGeom>
              <a:avLst/>
              <a:gdLst>
                <a:gd name="T0" fmla="*/ 2147483647 w 52"/>
                <a:gd name="T1" fmla="*/ 2147483647 h 49"/>
                <a:gd name="T2" fmla="*/ 2147483647 w 52"/>
                <a:gd name="T3" fmla="*/ 2147483647 h 49"/>
                <a:gd name="T4" fmla="*/ 2147483647 w 52"/>
                <a:gd name="T5" fmla="*/ 2147483647 h 49"/>
                <a:gd name="T6" fmla="*/ 2147483647 w 52"/>
                <a:gd name="T7" fmla="*/ 2147483647 h 49"/>
                <a:gd name="T8" fmla="*/ 2147483647 w 52"/>
                <a:gd name="T9" fmla="*/ 2147483647 h 49"/>
                <a:gd name="T10" fmla="*/ 2147483647 w 52"/>
                <a:gd name="T11" fmla="*/ 2147483647 h 49"/>
                <a:gd name="T12" fmla="*/ 2147483647 w 52"/>
                <a:gd name="T13" fmla="*/ 2147483647 h 49"/>
                <a:gd name="T14" fmla="*/ 2147483647 w 52"/>
                <a:gd name="T15" fmla="*/ 2147483647 h 49"/>
                <a:gd name="T16" fmla="*/ 2147483647 w 52"/>
                <a:gd name="T17" fmla="*/ 2147483647 h 49"/>
                <a:gd name="T18" fmla="*/ 2147483647 w 52"/>
                <a:gd name="T19" fmla="*/ 2147483647 h 49"/>
                <a:gd name="T20" fmla="*/ 2147483647 w 52"/>
                <a:gd name="T21" fmla="*/ 2147483647 h 49"/>
                <a:gd name="T22" fmla="*/ 2147483647 w 52"/>
                <a:gd name="T23" fmla="*/ 0 h 49"/>
                <a:gd name="T24" fmla="*/ 2147483647 w 52"/>
                <a:gd name="T25" fmla="*/ 0 h 49"/>
                <a:gd name="T26" fmla="*/ 2147483647 w 52"/>
                <a:gd name="T27" fmla="*/ 2147483647 h 49"/>
                <a:gd name="T28" fmla="*/ 2147483647 w 52"/>
                <a:gd name="T29" fmla="*/ 2147483647 h 49"/>
                <a:gd name="T30" fmla="*/ 2147483647 w 52"/>
                <a:gd name="T31" fmla="*/ 2147483647 h 49"/>
                <a:gd name="T32" fmla="*/ 2147483647 w 52"/>
                <a:gd name="T33" fmla="*/ 2147483647 h 49"/>
                <a:gd name="T34" fmla="*/ 2147483647 w 52"/>
                <a:gd name="T35" fmla="*/ 2147483647 h 49"/>
                <a:gd name="T36" fmla="*/ 2147483647 w 52"/>
                <a:gd name="T37" fmla="*/ 2147483647 h 49"/>
                <a:gd name="T38" fmla="*/ 0 w 52"/>
                <a:gd name="T39" fmla="*/ 2147483647 h 49"/>
                <a:gd name="T40" fmla="*/ 0 w 52"/>
                <a:gd name="T41" fmla="*/ 2147483647 h 49"/>
                <a:gd name="T42" fmla="*/ 2147483647 w 52"/>
                <a:gd name="T43" fmla="*/ 2147483647 h 49"/>
                <a:gd name="T44" fmla="*/ 2147483647 w 52"/>
                <a:gd name="T45" fmla="*/ 2147483647 h 49"/>
                <a:gd name="T46" fmla="*/ 2147483647 w 52"/>
                <a:gd name="T47" fmla="*/ 2147483647 h 49"/>
                <a:gd name="T48" fmla="*/ 2147483647 w 52"/>
                <a:gd name="T49" fmla="*/ 2147483647 h 49"/>
                <a:gd name="T50" fmla="*/ 2147483647 w 52"/>
                <a:gd name="T51" fmla="*/ 2147483647 h 49"/>
                <a:gd name="T52" fmla="*/ 2147483647 w 52"/>
                <a:gd name="T53" fmla="*/ 2147483647 h 49"/>
                <a:gd name="T54" fmla="*/ 2147483647 w 52"/>
                <a:gd name="T55" fmla="*/ 2147483647 h 49"/>
                <a:gd name="T56" fmla="*/ 2147483647 w 52"/>
                <a:gd name="T57" fmla="*/ 2147483647 h 49"/>
                <a:gd name="T58" fmla="*/ 2147483647 w 52"/>
                <a:gd name="T59" fmla="*/ 2147483647 h 49"/>
                <a:gd name="T60" fmla="*/ 2147483647 w 52"/>
                <a:gd name="T61" fmla="*/ 2147483647 h 49"/>
                <a:gd name="T62" fmla="*/ 2147483647 w 52"/>
                <a:gd name="T63" fmla="*/ 2147483647 h 49"/>
                <a:gd name="T64" fmla="*/ 2147483647 w 52"/>
                <a:gd name="T65" fmla="*/ 2147483647 h 49"/>
                <a:gd name="T66" fmla="*/ 2147483647 w 52"/>
                <a:gd name="T67" fmla="*/ 2147483647 h 49"/>
                <a:gd name="T68" fmla="*/ 2147483647 w 52"/>
                <a:gd name="T69" fmla="*/ 2147483647 h 49"/>
                <a:gd name="T70" fmla="*/ 2147483647 w 52"/>
                <a:gd name="T71" fmla="*/ 2147483647 h 49"/>
                <a:gd name="T72" fmla="*/ 2147483647 w 52"/>
                <a:gd name="T73" fmla="*/ 2147483647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2" h="49">
                  <a:moveTo>
                    <a:pt x="24" y="44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10" y="42"/>
                    <a:pt x="10" y="42"/>
                  </a:cubicBezTo>
                  <a:cubicBezTo>
                    <a:pt x="11" y="42"/>
                    <a:pt x="11" y="44"/>
                    <a:pt x="11" y="44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7"/>
                    <a:pt x="23" y="47"/>
                    <a:pt x="23" y="47"/>
                  </a:cubicBezTo>
                  <a:lnTo>
                    <a:pt x="24" y="4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53" name="Freeform 367"/>
            <p:cNvSpPr>
              <a:spLocks/>
            </p:cNvSpPr>
            <p:nvPr/>
          </p:nvSpPr>
          <p:spPr bwMode="auto">
            <a:xfrm>
              <a:off x="5526088" y="4370388"/>
              <a:ext cx="234950" cy="317500"/>
            </a:xfrm>
            <a:custGeom>
              <a:avLst/>
              <a:gdLst>
                <a:gd name="T0" fmla="*/ 2147483647 w 180"/>
                <a:gd name="T1" fmla="*/ 2147483647 h 246"/>
                <a:gd name="T2" fmla="*/ 2147483647 w 180"/>
                <a:gd name="T3" fmla="*/ 2147483647 h 246"/>
                <a:gd name="T4" fmla="*/ 2147483647 w 180"/>
                <a:gd name="T5" fmla="*/ 2147483647 h 246"/>
                <a:gd name="T6" fmla="*/ 2147483647 w 180"/>
                <a:gd name="T7" fmla="*/ 2147483647 h 246"/>
                <a:gd name="T8" fmla="*/ 2147483647 w 180"/>
                <a:gd name="T9" fmla="*/ 2147483647 h 246"/>
                <a:gd name="T10" fmla="*/ 2147483647 w 180"/>
                <a:gd name="T11" fmla="*/ 2147483647 h 246"/>
                <a:gd name="T12" fmla="*/ 2147483647 w 180"/>
                <a:gd name="T13" fmla="*/ 2147483647 h 246"/>
                <a:gd name="T14" fmla="*/ 2147483647 w 180"/>
                <a:gd name="T15" fmla="*/ 2147483647 h 246"/>
                <a:gd name="T16" fmla="*/ 2147483647 w 180"/>
                <a:gd name="T17" fmla="*/ 2147483647 h 246"/>
                <a:gd name="T18" fmla="*/ 2147483647 w 180"/>
                <a:gd name="T19" fmla="*/ 2147483647 h 246"/>
                <a:gd name="T20" fmla="*/ 2147483647 w 180"/>
                <a:gd name="T21" fmla="*/ 2147483647 h 246"/>
                <a:gd name="T22" fmla="*/ 2147483647 w 180"/>
                <a:gd name="T23" fmla="*/ 2147483647 h 246"/>
                <a:gd name="T24" fmla="*/ 2147483647 w 180"/>
                <a:gd name="T25" fmla="*/ 2147483647 h 246"/>
                <a:gd name="T26" fmla="*/ 0 w 180"/>
                <a:gd name="T27" fmla="*/ 2147483647 h 246"/>
                <a:gd name="T28" fmla="*/ 0 w 180"/>
                <a:gd name="T29" fmla="*/ 2147483647 h 246"/>
                <a:gd name="T30" fmla="*/ 2147483647 w 180"/>
                <a:gd name="T31" fmla="*/ 2147483647 h 246"/>
                <a:gd name="T32" fmla="*/ 2147483647 w 180"/>
                <a:gd name="T33" fmla="*/ 2147483647 h 246"/>
                <a:gd name="T34" fmla="*/ 2147483647 w 180"/>
                <a:gd name="T35" fmla="*/ 2147483647 h 246"/>
                <a:gd name="T36" fmla="*/ 2147483647 w 180"/>
                <a:gd name="T37" fmla="*/ 2147483647 h 246"/>
                <a:gd name="T38" fmla="*/ 2147483647 w 180"/>
                <a:gd name="T39" fmla="*/ 2147483647 h 246"/>
                <a:gd name="T40" fmla="*/ 2147483647 w 180"/>
                <a:gd name="T41" fmla="*/ 0 h 246"/>
                <a:gd name="T42" fmla="*/ 2147483647 w 180"/>
                <a:gd name="T43" fmla="*/ 2147483647 h 24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0" h="246">
                  <a:moveTo>
                    <a:pt x="72" y="18"/>
                  </a:moveTo>
                  <a:lnTo>
                    <a:pt x="48" y="12"/>
                  </a:lnTo>
                  <a:lnTo>
                    <a:pt x="48" y="6"/>
                  </a:lnTo>
                  <a:lnTo>
                    <a:pt x="30" y="18"/>
                  </a:lnTo>
                  <a:lnTo>
                    <a:pt x="42" y="36"/>
                  </a:lnTo>
                  <a:lnTo>
                    <a:pt x="84" y="60"/>
                  </a:lnTo>
                  <a:lnTo>
                    <a:pt x="126" y="66"/>
                  </a:lnTo>
                  <a:lnTo>
                    <a:pt x="78" y="120"/>
                  </a:lnTo>
                  <a:lnTo>
                    <a:pt x="36" y="132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44"/>
                  </a:lnTo>
                  <a:lnTo>
                    <a:pt x="18" y="150"/>
                  </a:lnTo>
                  <a:lnTo>
                    <a:pt x="0" y="168"/>
                  </a:lnTo>
                  <a:lnTo>
                    <a:pt x="0" y="228"/>
                  </a:lnTo>
                  <a:lnTo>
                    <a:pt x="12" y="246"/>
                  </a:lnTo>
                  <a:lnTo>
                    <a:pt x="42" y="204"/>
                  </a:lnTo>
                  <a:lnTo>
                    <a:pt x="90" y="180"/>
                  </a:lnTo>
                  <a:lnTo>
                    <a:pt x="132" y="132"/>
                  </a:lnTo>
                  <a:lnTo>
                    <a:pt x="168" y="48"/>
                  </a:lnTo>
                  <a:lnTo>
                    <a:pt x="180" y="0"/>
                  </a:lnTo>
                  <a:lnTo>
                    <a:pt x="72" y="18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54" name="Freeform 368"/>
            <p:cNvSpPr>
              <a:spLocks/>
            </p:cNvSpPr>
            <p:nvPr/>
          </p:nvSpPr>
          <p:spPr bwMode="auto">
            <a:xfrm>
              <a:off x="4849813" y="4346575"/>
              <a:ext cx="31750" cy="123825"/>
            </a:xfrm>
            <a:custGeom>
              <a:avLst/>
              <a:gdLst>
                <a:gd name="T0" fmla="*/ 2147483647 w 24"/>
                <a:gd name="T1" fmla="*/ 0 h 96"/>
                <a:gd name="T2" fmla="*/ 2147483647 w 24"/>
                <a:gd name="T3" fmla="*/ 0 h 96"/>
                <a:gd name="T4" fmla="*/ 2147483647 w 24"/>
                <a:gd name="T5" fmla="*/ 2147483647 h 96"/>
                <a:gd name="T6" fmla="*/ 0 w 24"/>
                <a:gd name="T7" fmla="*/ 2147483647 h 96"/>
                <a:gd name="T8" fmla="*/ 0 w 24"/>
                <a:gd name="T9" fmla="*/ 2147483647 h 96"/>
                <a:gd name="T10" fmla="*/ 2147483647 w 24"/>
                <a:gd name="T11" fmla="*/ 2147483647 h 96"/>
                <a:gd name="T12" fmla="*/ 2147483647 w 24"/>
                <a:gd name="T13" fmla="*/ 2147483647 h 96"/>
                <a:gd name="T14" fmla="*/ 2147483647 w 24"/>
                <a:gd name="T15" fmla="*/ 0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96">
                  <a:moveTo>
                    <a:pt x="12" y="0"/>
                  </a:moveTo>
                  <a:lnTo>
                    <a:pt x="12" y="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8" y="96"/>
                  </a:lnTo>
                  <a:lnTo>
                    <a:pt x="24" y="9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55" name="Freeform 370"/>
            <p:cNvSpPr>
              <a:spLocks/>
            </p:cNvSpPr>
            <p:nvPr/>
          </p:nvSpPr>
          <p:spPr bwMode="auto">
            <a:xfrm>
              <a:off x="4833938" y="4065588"/>
              <a:ext cx="258762" cy="404812"/>
            </a:xfrm>
            <a:custGeom>
              <a:avLst/>
              <a:gdLst>
                <a:gd name="T0" fmla="*/ 2147483647 w 198"/>
                <a:gd name="T1" fmla="*/ 2147483647 h 313"/>
                <a:gd name="T2" fmla="*/ 2147483647 w 198"/>
                <a:gd name="T3" fmla="*/ 2147483647 h 313"/>
                <a:gd name="T4" fmla="*/ 2147483647 w 198"/>
                <a:gd name="T5" fmla="*/ 2147483647 h 313"/>
                <a:gd name="T6" fmla="*/ 2147483647 w 198"/>
                <a:gd name="T7" fmla="*/ 2147483647 h 313"/>
                <a:gd name="T8" fmla="*/ 2147483647 w 198"/>
                <a:gd name="T9" fmla="*/ 2147483647 h 313"/>
                <a:gd name="T10" fmla="*/ 2147483647 w 198"/>
                <a:gd name="T11" fmla="*/ 2147483647 h 313"/>
                <a:gd name="T12" fmla="*/ 2147483647 w 198"/>
                <a:gd name="T13" fmla="*/ 2147483647 h 313"/>
                <a:gd name="T14" fmla="*/ 2147483647 w 198"/>
                <a:gd name="T15" fmla="*/ 2147483647 h 313"/>
                <a:gd name="T16" fmla="*/ 2147483647 w 198"/>
                <a:gd name="T17" fmla="*/ 2147483647 h 313"/>
                <a:gd name="T18" fmla="*/ 2147483647 w 198"/>
                <a:gd name="T19" fmla="*/ 2147483647 h 313"/>
                <a:gd name="T20" fmla="*/ 2147483647 w 198"/>
                <a:gd name="T21" fmla="*/ 2147483647 h 313"/>
                <a:gd name="T22" fmla="*/ 2147483647 w 198"/>
                <a:gd name="T23" fmla="*/ 2147483647 h 313"/>
                <a:gd name="T24" fmla="*/ 2147483647 w 198"/>
                <a:gd name="T25" fmla="*/ 0 h 313"/>
                <a:gd name="T26" fmla="*/ 2147483647 w 198"/>
                <a:gd name="T27" fmla="*/ 2147483647 h 313"/>
                <a:gd name="T28" fmla="*/ 2147483647 w 198"/>
                <a:gd name="T29" fmla="*/ 2147483647 h 313"/>
                <a:gd name="T30" fmla="*/ 2147483647 w 198"/>
                <a:gd name="T31" fmla="*/ 2147483647 h 313"/>
                <a:gd name="T32" fmla="*/ 2147483647 w 198"/>
                <a:gd name="T33" fmla="*/ 2147483647 h 313"/>
                <a:gd name="T34" fmla="*/ 2147483647 w 198"/>
                <a:gd name="T35" fmla="*/ 2147483647 h 313"/>
                <a:gd name="T36" fmla="*/ 2147483647 w 198"/>
                <a:gd name="T37" fmla="*/ 2147483647 h 313"/>
                <a:gd name="T38" fmla="*/ 2147483647 w 198"/>
                <a:gd name="T39" fmla="*/ 2147483647 h 313"/>
                <a:gd name="T40" fmla="*/ 2147483647 w 198"/>
                <a:gd name="T41" fmla="*/ 2147483647 h 313"/>
                <a:gd name="T42" fmla="*/ 0 w 198"/>
                <a:gd name="T43" fmla="*/ 2147483647 h 313"/>
                <a:gd name="T44" fmla="*/ 2147483647 w 198"/>
                <a:gd name="T45" fmla="*/ 2147483647 h 313"/>
                <a:gd name="T46" fmla="*/ 2147483647 w 198"/>
                <a:gd name="T47" fmla="*/ 2147483647 h 313"/>
                <a:gd name="T48" fmla="*/ 2147483647 w 198"/>
                <a:gd name="T49" fmla="*/ 2147483647 h 313"/>
                <a:gd name="T50" fmla="*/ 2147483647 w 198"/>
                <a:gd name="T51" fmla="*/ 2147483647 h 3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8" h="313">
                  <a:moveTo>
                    <a:pt x="36" y="313"/>
                  </a:moveTo>
                  <a:lnTo>
                    <a:pt x="60" y="307"/>
                  </a:lnTo>
                  <a:lnTo>
                    <a:pt x="96" y="295"/>
                  </a:lnTo>
                  <a:lnTo>
                    <a:pt x="102" y="283"/>
                  </a:lnTo>
                  <a:lnTo>
                    <a:pt x="132" y="277"/>
                  </a:lnTo>
                  <a:lnTo>
                    <a:pt x="180" y="247"/>
                  </a:lnTo>
                  <a:lnTo>
                    <a:pt x="162" y="211"/>
                  </a:lnTo>
                  <a:lnTo>
                    <a:pt x="168" y="193"/>
                  </a:lnTo>
                  <a:lnTo>
                    <a:pt x="174" y="162"/>
                  </a:lnTo>
                  <a:lnTo>
                    <a:pt x="192" y="150"/>
                  </a:lnTo>
                  <a:lnTo>
                    <a:pt x="198" y="78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48"/>
                  </a:lnTo>
                  <a:lnTo>
                    <a:pt x="48" y="60"/>
                  </a:lnTo>
                  <a:lnTo>
                    <a:pt x="36" y="13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6" y="168"/>
                  </a:lnTo>
                  <a:lnTo>
                    <a:pt x="0" y="175"/>
                  </a:lnTo>
                  <a:lnTo>
                    <a:pt x="12" y="193"/>
                  </a:lnTo>
                  <a:lnTo>
                    <a:pt x="30" y="199"/>
                  </a:lnTo>
                  <a:lnTo>
                    <a:pt x="24" y="217"/>
                  </a:lnTo>
                  <a:lnTo>
                    <a:pt x="36" y="313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56" name="Freeform 372"/>
            <p:cNvSpPr>
              <a:spLocks/>
            </p:cNvSpPr>
            <p:nvPr/>
          </p:nvSpPr>
          <p:spPr bwMode="auto">
            <a:xfrm>
              <a:off x="4913313" y="5211763"/>
              <a:ext cx="398462" cy="354012"/>
            </a:xfrm>
            <a:custGeom>
              <a:avLst/>
              <a:gdLst>
                <a:gd name="T0" fmla="*/ 2147483647 w 51"/>
                <a:gd name="T1" fmla="*/ 2147483647 h 45"/>
                <a:gd name="T2" fmla="*/ 2147483647 w 51"/>
                <a:gd name="T3" fmla="*/ 2147483647 h 45"/>
                <a:gd name="T4" fmla="*/ 2147483647 w 51"/>
                <a:gd name="T5" fmla="*/ 2147483647 h 45"/>
                <a:gd name="T6" fmla="*/ 2147483647 w 51"/>
                <a:gd name="T7" fmla="*/ 2147483647 h 45"/>
                <a:gd name="T8" fmla="*/ 2147483647 w 51"/>
                <a:gd name="T9" fmla="*/ 0 h 45"/>
                <a:gd name="T10" fmla="*/ 2147483647 w 51"/>
                <a:gd name="T11" fmla="*/ 2147483647 h 45"/>
                <a:gd name="T12" fmla="*/ 2147483647 w 51"/>
                <a:gd name="T13" fmla="*/ 2147483647 h 45"/>
                <a:gd name="T14" fmla="*/ 2147483647 w 51"/>
                <a:gd name="T15" fmla="*/ 2147483647 h 45"/>
                <a:gd name="T16" fmla="*/ 2147483647 w 51"/>
                <a:gd name="T17" fmla="*/ 2147483647 h 45"/>
                <a:gd name="T18" fmla="*/ 2147483647 w 51"/>
                <a:gd name="T19" fmla="*/ 2147483647 h 45"/>
                <a:gd name="T20" fmla="*/ 2147483647 w 51"/>
                <a:gd name="T21" fmla="*/ 2147483647 h 45"/>
                <a:gd name="T22" fmla="*/ 2147483647 w 51"/>
                <a:gd name="T23" fmla="*/ 2147483647 h 45"/>
                <a:gd name="T24" fmla="*/ 2147483647 w 51"/>
                <a:gd name="T25" fmla="*/ 2147483647 h 45"/>
                <a:gd name="T26" fmla="*/ 2147483647 w 51"/>
                <a:gd name="T27" fmla="*/ 2147483647 h 45"/>
                <a:gd name="T28" fmla="*/ 2147483647 w 51"/>
                <a:gd name="T29" fmla="*/ 2147483647 h 45"/>
                <a:gd name="T30" fmla="*/ 2147483647 w 51"/>
                <a:gd name="T31" fmla="*/ 2147483647 h 45"/>
                <a:gd name="T32" fmla="*/ 2147483647 w 51"/>
                <a:gd name="T33" fmla="*/ 2147483647 h 45"/>
                <a:gd name="T34" fmla="*/ 0 w 51"/>
                <a:gd name="T35" fmla="*/ 2147483647 h 45"/>
                <a:gd name="T36" fmla="*/ 2147483647 w 51"/>
                <a:gd name="T37" fmla="*/ 2147483647 h 45"/>
                <a:gd name="T38" fmla="*/ 2147483647 w 51"/>
                <a:gd name="T39" fmla="*/ 2147483647 h 45"/>
                <a:gd name="T40" fmla="*/ 2147483647 w 51"/>
                <a:gd name="T41" fmla="*/ 2147483647 h 45"/>
                <a:gd name="T42" fmla="*/ 2147483647 w 51"/>
                <a:gd name="T43" fmla="*/ 2147483647 h 45"/>
                <a:gd name="T44" fmla="*/ 2147483647 w 51"/>
                <a:gd name="T45" fmla="*/ 2147483647 h 45"/>
                <a:gd name="T46" fmla="*/ 2147483647 w 51"/>
                <a:gd name="T47" fmla="*/ 2147483647 h 45"/>
                <a:gd name="T48" fmla="*/ 2147483647 w 51"/>
                <a:gd name="T49" fmla="*/ 2147483647 h 45"/>
                <a:gd name="T50" fmla="*/ 2147483647 w 51"/>
                <a:gd name="T51" fmla="*/ 2147483647 h 45"/>
                <a:gd name="T52" fmla="*/ 2147483647 w 51"/>
                <a:gd name="T53" fmla="*/ 2147483647 h 45"/>
                <a:gd name="T54" fmla="*/ 2147483647 w 51"/>
                <a:gd name="T55" fmla="*/ 2147483647 h 45"/>
                <a:gd name="T56" fmla="*/ 2147483647 w 51"/>
                <a:gd name="T57" fmla="*/ 2147483647 h 45"/>
                <a:gd name="T58" fmla="*/ 2147483647 w 51"/>
                <a:gd name="T59" fmla="*/ 2147483647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1" h="45">
                  <a:moveTo>
                    <a:pt x="48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50" y="19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9" y="16"/>
                    <a:pt x="49" y="16"/>
                    <a:pt x="49" y="16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57" name="Freeform 373"/>
            <p:cNvSpPr>
              <a:spLocks/>
            </p:cNvSpPr>
            <p:nvPr/>
          </p:nvSpPr>
          <p:spPr bwMode="auto">
            <a:xfrm>
              <a:off x="4999038" y="5095875"/>
              <a:ext cx="236537" cy="234950"/>
            </a:xfrm>
            <a:custGeom>
              <a:avLst/>
              <a:gdLst>
                <a:gd name="T0" fmla="*/ 2147483647 w 180"/>
                <a:gd name="T1" fmla="*/ 2147483647 h 180"/>
                <a:gd name="T2" fmla="*/ 2147483647 w 180"/>
                <a:gd name="T3" fmla="*/ 2147483647 h 180"/>
                <a:gd name="T4" fmla="*/ 2147483647 w 180"/>
                <a:gd name="T5" fmla="*/ 2147483647 h 180"/>
                <a:gd name="T6" fmla="*/ 2147483647 w 180"/>
                <a:gd name="T7" fmla="*/ 2147483647 h 180"/>
                <a:gd name="T8" fmla="*/ 2147483647 w 180"/>
                <a:gd name="T9" fmla="*/ 2147483647 h 180"/>
                <a:gd name="T10" fmla="*/ 2147483647 w 180"/>
                <a:gd name="T11" fmla="*/ 2147483647 h 180"/>
                <a:gd name="T12" fmla="*/ 2147483647 w 180"/>
                <a:gd name="T13" fmla="*/ 2147483647 h 180"/>
                <a:gd name="T14" fmla="*/ 2147483647 w 180"/>
                <a:gd name="T15" fmla="*/ 0 h 180"/>
                <a:gd name="T16" fmla="*/ 2147483647 w 180"/>
                <a:gd name="T17" fmla="*/ 2147483647 h 180"/>
                <a:gd name="T18" fmla="*/ 2147483647 w 180"/>
                <a:gd name="T19" fmla="*/ 2147483647 h 180"/>
                <a:gd name="T20" fmla="*/ 2147483647 w 180"/>
                <a:gd name="T21" fmla="*/ 2147483647 h 180"/>
                <a:gd name="T22" fmla="*/ 0 w 180"/>
                <a:gd name="T23" fmla="*/ 2147483647 h 180"/>
                <a:gd name="T24" fmla="*/ 0 w 180"/>
                <a:gd name="T25" fmla="*/ 2147483647 h 180"/>
                <a:gd name="T26" fmla="*/ 2147483647 w 180"/>
                <a:gd name="T27" fmla="*/ 2147483647 h 180"/>
                <a:gd name="T28" fmla="*/ 2147483647 w 180"/>
                <a:gd name="T29" fmla="*/ 2147483647 h 180"/>
                <a:gd name="T30" fmla="*/ 2147483647 w 180"/>
                <a:gd name="T31" fmla="*/ 2147483647 h 180"/>
                <a:gd name="T32" fmla="*/ 2147483647 w 180"/>
                <a:gd name="T33" fmla="*/ 2147483647 h 180"/>
                <a:gd name="T34" fmla="*/ 2147483647 w 180"/>
                <a:gd name="T35" fmla="*/ 2147483647 h 180"/>
                <a:gd name="T36" fmla="*/ 2147483647 w 180"/>
                <a:gd name="T37" fmla="*/ 2147483647 h 180"/>
                <a:gd name="T38" fmla="*/ 2147483647 w 180"/>
                <a:gd name="T39" fmla="*/ 2147483647 h 180"/>
                <a:gd name="T40" fmla="*/ 2147483647 w 180"/>
                <a:gd name="T41" fmla="*/ 2147483647 h 180"/>
                <a:gd name="T42" fmla="*/ 2147483647 w 180"/>
                <a:gd name="T43" fmla="*/ 2147483647 h 1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0" h="180">
                  <a:moveTo>
                    <a:pt x="144" y="54"/>
                  </a:moveTo>
                  <a:lnTo>
                    <a:pt x="132" y="54"/>
                  </a:lnTo>
                  <a:lnTo>
                    <a:pt x="114" y="30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84" y="12"/>
                  </a:lnTo>
                  <a:lnTo>
                    <a:pt x="96" y="6"/>
                  </a:lnTo>
                  <a:lnTo>
                    <a:pt x="84" y="0"/>
                  </a:lnTo>
                  <a:lnTo>
                    <a:pt x="66" y="6"/>
                  </a:lnTo>
                  <a:lnTo>
                    <a:pt x="18" y="18"/>
                  </a:lnTo>
                  <a:lnTo>
                    <a:pt x="12" y="84"/>
                  </a:lnTo>
                  <a:lnTo>
                    <a:pt x="0" y="90"/>
                  </a:lnTo>
                  <a:lnTo>
                    <a:pt x="0" y="144"/>
                  </a:lnTo>
                  <a:lnTo>
                    <a:pt x="12" y="168"/>
                  </a:lnTo>
                  <a:lnTo>
                    <a:pt x="18" y="180"/>
                  </a:lnTo>
                  <a:lnTo>
                    <a:pt x="36" y="180"/>
                  </a:lnTo>
                  <a:lnTo>
                    <a:pt x="66" y="162"/>
                  </a:lnTo>
                  <a:lnTo>
                    <a:pt x="90" y="162"/>
                  </a:lnTo>
                  <a:lnTo>
                    <a:pt x="138" y="120"/>
                  </a:lnTo>
                  <a:lnTo>
                    <a:pt x="180" y="90"/>
                  </a:lnTo>
                  <a:lnTo>
                    <a:pt x="150" y="78"/>
                  </a:lnTo>
                  <a:lnTo>
                    <a:pt x="144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58" name="Freeform 374"/>
            <p:cNvSpPr>
              <a:spLocks/>
            </p:cNvSpPr>
            <p:nvPr/>
          </p:nvSpPr>
          <p:spPr bwMode="auto">
            <a:xfrm>
              <a:off x="5241925" y="4914900"/>
              <a:ext cx="268288" cy="422275"/>
            </a:xfrm>
            <a:custGeom>
              <a:avLst/>
              <a:gdLst>
                <a:gd name="T0" fmla="*/ 2147483647 w 34"/>
                <a:gd name="T1" fmla="*/ 2147483647 h 54"/>
                <a:gd name="T2" fmla="*/ 2147483647 w 34"/>
                <a:gd name="T3" fmla="*/ 2147483647 h 54"/>
                <a:gd name="T4" fmla="*/ 2147483647 w 34"/>
                <a:gd name="T5" fmla="*/ 2147483647 h 54"/>
                <a:gd name="T6" fmla="*/ 2147483647 w 34"/>
                <a:gd name="T7" fmla="*/ 2147483647 h 54"/>
                <a:gd name="T8" fmla="*/ 2147483647 w 34"/>
                <a:gd name="T9" fmla="*/ 2147483647 h 54"/>
                <a:gd name="T10" fmla="*/ 2147483647 w 34"/>
                <a:gd name="T11" fmla="*/ 2147483647 h 54"/>
                <a:gd name="T12" fmla="*/ 2147483647 w 34"/>
                <a:gd name="T13" fmla="*/ 2147483647 h 54"/>
                <a:gd name="T14" fmla="*/ 2147483647 w 34"/>
                <a:gd name="T15" fmla="*/ 2147483647 h 54"/>
                <a:gd name="T16" fmla="*/ 2147483647 w 34"/>
                <a:gd name="T17" fmla="*/ 2147483647 h 54"/>
                <a:gd name="T18" fmla="*/ 2147483647 w 34"/>
                <a:gd name="T19" fmla="*/ 2147483647 h 54"/>
                <a:gd name="T20" fmla="*/ 2147483647 w 34"/>
                <a:gd name="T21" fmla="*/ 2147483647 h 54"/>
                <a:gd name="T22" fmla="*/ 2147483647 w 34"/>
                <a:gd name="T23" fmla="*/ 2147483647 h 54"/>
                <a:gd name="T24" fmla="*/ 0 w 34"/>
                <a:gd name="T25" fmla="*/ 2147483647 h 54"/>
                <a:gd name="T26" fmla="*/ 0 w 34"/>
                <a:gd name="T27" fmla="*/ 2147483647 h 54"/>
                <a:gd name="T28" fmla="*/ 2147483647 w 34"/>
                <a:gd name="T29" fmla="*/ 2147483647 h 54"/>
                <a:gd name="T30" fmla="*/ 2147483647 w 34"/>
                <a:gd name="T31" fmla="*/ 2147483647 h 54"/>
                <a:gd name="T32" fmla="*/ 2147483647 w 34"/>
                <a:gd name="T33" fmla="*/ 2147483647 h 54"/>
                <a:gd name="T34" fmla="*/ 2147483647 w 34"/>
                <a:gd name="T35" fmla="*/ 2147483647 h 54"/>
                <a:gd name="T36" fmla="*/ 2147483647 w 34"/>
                <a:gd name="T37" fmla="*/ 2147483647 h 54"/>
                <a:gd name="T38" fmla="*/ 2147483647 w 34"/>
                <a:gd name="T39" fmla="*/ 2147483647 h 54"/>
                <a:gd name="T40" fmla="*/ 2147483647 w 34"/>
                <a:gd name="T41" fmla="*/ 2147483647 h 54"/>
                <a:gd name="T42" fmla="*/ 2147483647 w 34"/>
                <a:gd name="T43" fmla="*/ 2147483647 h 54"/>
                <a:gd name="T44" fmla="*/ 2147483647 w 34"/>
                <a:gd name="T45" fmla="*/ 2147483647 h 54"/>
                <a:gd name="T46" fmla="*/ 2147483647 w 34"/>
                <a:gd name="T47" fmla="*/ 2147483647 h 54"/>
                <a:gd name="T48" fmla="*/ 2147483647 w 34"/>
                <a:gd name="T49" fmla="*/ 2147483647 h 54"/>
                <a:gd name="T50" fmla="*/ 2147483647 w 34"/>
                <a:gd name="T51" fmla="*/ 2147483647 h 54"/>
                <a:gd name="T52" fmla="*/ 2147483647 w 34"/>
                <a:gd name="T53" fmla="*/ 2147483647 h 54"/>
                <a:gd name="T54" fmla="*/ 2147483647 w 34"/>
                <a:gd name="T55" fmla="*/ 2147483647 h 54"/>
                <a:gd name="T56" fmla="*/ 2147483647 w 34"/>
                <a:gd name="T57" fmla="*/ 2147483647 h 54"/>
                <a:gd name="T58" fmla="*/ 2147483647 w 34"/>
                <a:gd name="T59" fmla="*/ 2147483647 h 54"/>
                <a:gd name="T60" fmla="*/ 2147483647 w 34"/>
                <a:gd name="T61" fmla="*/ 2147483647 h 54"/>
                <a:gd name="T62" fmla="*/ 2147483647 w 34"/>
                <a:gd name="T63" fmla="*/ 2147483647 h 54"/>
                <a:gd name="T64" fmla="*/ 2147483647 w 34"/>
                <a:gd name="T65" fmla="*/ 2147483647 h 54"/>
                <a:gd name="T66" fmla="*/ 2147483647 w 34"/>
                <a:gd name="T67" fmla="*/ 2147483647 h 54"/>
                <a:gd name="T68" fmla="*/ 2147483647 w 34"/>
                <a:gd name="T69" fmla="*/ 0 h 54"/>
                <a:gd name="T70" fmla="*/ 2147483647 w 34"/>
                <a:gd name="T71" fmla="*/ 0 h 54"/>
                <a:gd name="T72" fmla="*/ 2147483647 w 34"/>
                <a:gd name="T73" fmla="*/ 2147483647 h 54"/>
                <a:gd name="T74" fmla="*/ 2147483647 w 34"/>
                <a:gd name="T75" fmla="*/ 2147483647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" h="54">
                  <a:moveTo>
                    <a:pt x="22" y="2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0" y="51"/>
                    <a:pt x="9" y="51"/>
                    <a:pt x="9" y="51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1"/>
                    <a:pt x="30" y="1"/>
                    <a:pt x="30" y="1"/>
                  </a:cubicBezTo>
                  <a:lnTo>
                    <a:pt x="22" y="2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59" name="Freeform 375"/>
            <p:cNvSpPr>
              <a:spLocks/>
            </p:cNvSpPr>
            <p:nvPr/>
          </p:nvSpPr>
          <p:spPr bwMode="auto">
            <a:xfrm>
              <a:off x="5241925" y="4673600"/>
              <a:ext cx="260350" cy="265113"/>
            </a:xfrm>
            <a:custGeom>
              <a:avLst/>
              <a:gdLst>
                <a:gd name="T0" fmla="*/ 2147483647 w 33"/>
                <a:gd name="T1" fmla="*/ 2147483647 h 34"/>
                <a:gd name="T2" fmla="*/ 2147483647 w 33"/>
                <a:gd name="T3" fmla="*/ 2147483647 h 34"/>
                <a:gd name="T4" fmla="*/ 2147483647 w 33"/>
                <a:gd name="T5" fmla="*/ 2147483647 h 34"/>
                <a:gd name="T6" fmla="*/ 2147483647 w 33"/>
                <a:gd name="T7" fmla="*/ 2147483647 h 34"/>
                <a:gd name="T8" fmla="*/ 2147483647 w 33"/>
                <a:gd name="T9" fmla="*/ 0 h 34"/>
                <a:gd name="T10" fmla="*/ 2147483647 w 33"/>
                <a:gd name="T11" fmla="*/ 2147483647 h 34"/>
                <a:gd name="T12" fmla="*/ 2147483647 w 33"/>
                <a:gd name="T13" fmla="*/ 2147483647 h 34"/>
                <a:gd name="T14" fmla="*/ 2147483647 w 33"/>
                <a:gd name="T15" fmla="*/ 2147483647 h 34"/>
                <a:gd name="T16" fmla="*/ 2147483647 w 33"/>
                <a:gd name="T17" fmla="*/ 2147483647 h 34"/>
                <a:gd name="T18" fmla="*/ 2147483647 w 33"/>
                <a:gd name="T19" fmla="*/ 2147483647 h 34"/>
                <a:gd name="T20" fmla="*/ 2147483647 w 33"/>
                <a:gd name="T21" fmla="*/ 2147483647 h 34"/>
                <a:gd name="T22" fmla="*/ 0 w 33"/>
                <a:gd name="T23" fmla="*/ 2147483647 h 34"/>
                <a:gd name="T24" fmla="*/ 2147483647 w 33"/>
                <a:gd name="T25" fmla="*/ 2147483647 h 34"/>
                <a:gd name="T26" fmla="*/ 2147483647 w 33"/>
                <a:gd name="T27" fmla="*/ 2147483647 h 34"/>
                <a:gd name="T28" fmla="*/ 2147483647 w 33"/>
                <a:gd name="T29" fmla="*/ 2147483647 h 34"/>
                <a:gd name="T30" fmla="*/ 2147483647 w 33"/>
                <a:gd name="T31" fmla="*/ 2147483647 h 34"/>
                <a:gd name="T32" fmla="*/ 2147483647 w 33"/>
                <a:gd name="T33" fmla="*/ 2147483647 h 34"/>
                <a:gd name="T34" fmla="*/ 2147483647 w 33"/>
                <a:gd name="T35" fmla="*/ 2147483647 h 34"/>
                <a:gd name="T36" fmla="*/ 2147483647 w 33"/>
                <a:gd name="T37" fmla="*/ 2147483647 h 34"/>
                <a:gd name="T38" fmla="*/ 2147483647 w 33"/>
                <a:gd name="T39" fmla="*/ 2147483647 h 34"/>
                <a:gd name="T40" fmla="*/ 2147483647 w 33"/>
                <a:gd name="T41" fmla="*/ 2147483647 h 34"/>
                <a:gd name="T42" fmla="*/ 2147483647 w 33"/>
                <a:gd name="T43" fmla="*/ 2147483647 h 34"/>
                <a:gd name="T44" fmla="*/ 2147483647 w 33"/>
                <a:gd name="T45" fmla="*/ 2147483647 h 34"/>
                <a:gd name="T46" fmla="*/ 2147483647 w 33"/>
                <a:gd name="T47" fmla="*/ 2147483647 h 34"/>
                <a:gd name="T48" fmla="*/ 2147483647 w 33"/>
                <a:gd name="T49" fmla="*/ 2147483647 h 34"/>
                <a:gd name="T50" fmla="*/ 2147483647 w 33"/>
                <a:gd name="T51" fmla="*/ 2147483647 h 34"/>
                <a:gd name="T52" fmla="*/ 2147483647 w 33"/>
                <a:gd name="T53" fmla="*/ 2147483647 h 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3" h="34">
                  <a:moveTo>
                    <a:pt x="25" y="6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8" y="26"/>
                    <a:pt x="9" y="26"/>
                  </a:cubicBezTo>
                  <a:cubicBezTo>
                    <a:pt x="9" y="26"/>
                    <a:pt x="14" y="27"/>
                    <a:pt x="14" y="27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28" y="15"/>
                    <a:pt x="28" y="14"/>
                  </a:cubicBezTo>
                  <a:cubicBezTo>
                    <a:pt x="28" y="13"/>
                    <a:pt x="29" y="12"/>
                    <a:pt x="30" y="12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25" y="6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60" name="Freeform 376"/>
            <p:cNvSpPr>
              <a:spLocks/>
            </p:cNvSpPr>
            <p:nvPr/>
          </p:nvSpPr>
          <p:spPr bwMode="auto">
            <a:xfrm>
              <a:off x="4802188" y="4797425"/>
              <a:ext cx="298450" cy="298450"/>
            </a:xfrm>
            <a:custGeom>
              <a:avLst/>
              <a:gdLst>
                <a:gd name="T0" fmla="*/ 2147483647 w 38"/>
                <a:gd name="T1" fmla="*/ 2147483647 h 38"/>
                <a:gd name="T2" fmla="*/ 2147483647 w 38"/>
                <a:gd name="T3" fmla="*/ 2147483647 h 38"/>
                <a:gd name="T4" fmla="*/ 2147483647 w 38"/>
                <a:gd name="T5" fmla="*/ 2147483647 h 38"/>
                <a:gd name="T6" fmla="*/ 2147483647 w 38"/>
                <a:gd name="T7" fmla="*/ 2147483647 h 38"/>
                <a:gd name="T8" fmla="*/ 2147483647 w 38"/>
                <a:gd name="T9" fmla="*/ 2147483647 h 38"/>
                <a:gd name="T10" fmla="*/ 2147483647 w 38"/>
                <a:gd name="T11" fmla="*/ 2147483647 h 38"/>
                <a:gd name="T12" fmla="*/ 2147483647 w 38"/>
                <a:gd name="T13" fmla="*/ 2147483647 h 38"/>
                <a:gd name="T14" fmla="*/ 2147483647 w 38"/>
                <a:gd name="T15" fmla="*/ 2147483647 h 38"/>
                <a:gd name="T16" fmla="*/ 2147483647 w 38"/>
                <a:gd name="T17" fmla="*/ 2147483647 h 38"/>
                <a:gd name="T18" fmla="*/ 2147483647 w 38"/>
                <a:gd name="T19" fmla="*/ 2147483647 h 38"/>
                <a:gd name="T20" fmla="*/ 2147483647 w 38"/>
                <a:gd name="T21" fmla="*/ 2147483647 h 38"/>
                <a:gd name="T22" fmla="*/ 2147483647 w 38"/>
                <a:gd name="T23" fmla="*/ 2147483647 h 38"/>
                <a:gd name="T24" fmla="*/ 2147483647 w 38"/>
                <a:gd name="T25" fmla="*/ 2147483647 h 38"/>
                <a:gd name="T26" fmla="*/ 2147483647 w 38"/>
                <a:gd name="T27" fmla="*/ 2147483647 h 38"/>
                <a:gd name="T28" fmla="*/ 2147483647 w 38"/>
                <a:gd name="T29" fmla="*/ 2147483647 h 38"/>
                <a:gd name="T30" fmla="*/ 2147483647 w 38"/>
                <a:gd name="T31" fmla="*/ 2147483647 h 38"/>
                <a:gd name="T32" fmla="*/ 2147483647 w 38"/>
                <a:gd name="T33" fmla="*/ 0 h 38"/>
                <a:gd name="T34" fmla="*/ 2147483647 w 38"/>
                <a:gd name="T35" fmla="*/ 0 h 38"/>
                <a:gd name="T36" fmla="*/ 2147483647 w 38"/>
                <a:gd name="T37" fmla="*/ 2147483647 h 38"/>
                <a:gd name="T38" fmla="*/ 2147483647 w 38"/>
                <a:gd name="T39" fmla="*/ 2147483647 h 38"/>
                <a:gd name="T40" fmla="*/ 2147483647 w 38"/>
                <a:gd name="T41" fmla="*/ 2147483647 h 38"/>
                <a:gd name="T42" fmla="*/ 0 w 38"/>
                <a:gd name="T43" fmla="*/ 2147483647 h 38"/>
                <a:gd name="T44" fmla="*/ 0 w 38"/>
                <a:gd name="T45" fmla="*/ 2147483647 h 38"/>
                <a:gd name="T46" fmla="*/ 2147483647 w 38"/>
                <a:gd name="T47" fmla="*/ 2147483647 h 38"/>
                <a:gd name="T48" fmla="*/ 2147483647 w 38"/>
                <a:gd name="T49" fmla="*/ 2147483647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8" h="38">
                  <a:moveTo>
                    <a:pt x="4" y="37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25" y="4"/>
                    <a:pt x="24" y="4"/>
                  </a:cubicBezTo>
                  <a:cubicBezTo>
                    <a:pt x="24" y="4"/>
                    <a:pt x="22" y="6"/>
                    <a:pt x="21" y="6"/>
                  </a:cubicBezTo>
                  <a:cubicBezTo>
                    <a:pt x="20" y="7"/>
                    <a:pt x="19" y="6"/>
                    <a:pt x="18" y="6"/>
                  </a:cubicBezTo>
                  <a:cubicBezTo>
                    <a:pt x="17" y="6"/>
                    <a:pt x="13" y="0"/>
                    <a:pt x="12" y="0"/>
                  </a:cubicBezTo>
                  <a:cubicBezTo>
                    <a:pt x="11" y="0"/>
                    <a:pt x="4" y="0"/>
                    <a:pt x="4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5"/>
                    <a:pt x="2" y="35"/>
                    <a:pt x="2" y="35"/>
                  </a:cubicBezTo>
                  <a:lnTo>
                    <a:pt x="4" y="3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61" name="Freeform 377"/>
            <p:cNvSpPr>
              <a:spLocks/>
            </p:cNvSpPr>
            <p:nvPr/>
          </p:nvSpPr>
          <p:spPr bwMode="auto">
            <a:xfrm>
              <a:off x="4802188" y="4516438"/>
              <a:ext cx="463550" cy="460375"/>
            </a:xfrm>
            <a:custGeom>
              <a:avLst/>
              <a:gdLst>
                <a:gd name="T0" fmla="*/ 2147483647 w 59"/>
                <a:gd name="T1" fmla="*/ 2147483647 h 59"/>
                <a:gd name="T2" fmla="*/ 2147483647 w 59"/>
                <a:gd name="T3" fmla="*/ 2147483647 h 59"/>
                <a:gd name="T4" fmla="*/ 2147483647 w 59"/>
                <a:gd name="T5" fmla="*/ 2147483647 h 59"/>
                <a:gd name="T6" fmla="*/ 2147483647 w 59"/>
                <a:gd name="T7" fmla="*/ 2147483647 h 59"/>
                <a:gd name="T8" fmla="*/ 2147483647 w 59"/>
                <a:gd name="T9" fmla="*/ 2147483647 h 59"/>
                <a:gd name="T10" fmla="*/ 2147483647 w 59"/>
                <a:gd name="T11" fmla="*/ 2147483647 h 59"/>
                <a:gd name="T12" fmla="*/ 0 w 59"/>
                <a:gd name="T13" fmla="*/ 2147483647 h 59"/>
                <a:gd name="T14" fmla="*/ 2147483647 w 59"/>
                <a:gd name="T15" fmla="*/ 2147483647 h 59"/>
                <a:gd name="T16" fmla="*/ 2147483647 w 59"/>
                <a:gd name="T17" fmla="*/ 2147483647 h 59"/>
                <a:gd name="T18" fmla="*/ 2147483647 w 59"/>
                <a:gd name="T19" fmla="*/ 2147483647 h 59"/>
                <a:gd name="T20" fmla="*/ 2147483647 w 59"/>
                <a:gd name="T21" fmla="*/ 2147483647 h 59"/>
                <a:gd name="T22" fmla="*/ 2147483647 w 59"/>
                <a:gd name="T23" fmla="*/ 2147483647 h 59"/>
                <a:gd name="T24" fmla="*/ 2147483647 w 59"/>
                <a:gd name="T25" fmla="*/ 2147483647 h 59"/>
                <a:gd name="T26" fmla="*/ 2147483647 w 59"/>
                <a:gd name="T27" fmla="*/ 2147483647 h 59"/>
                <a:gd name="T28" fmla="*/ 2147483647 w 59"/>
                <a:gd name="T29" fmla="*/ 2147483647 h 59"/>
                <a:gd name="T30" fmla="*/ 2147483647 w 59"/>
                <a:gd name="T31" fmla="*/ 2147483647 h 59"/>
                <a:gd name="T32" fmla="*/ 2147483647 w 59"/>
                <a:gd name="T33" fmla="*/ 2147483647 h 59"/>
                <a:gd name="T34" fmla="*/ 2147483647 w 59"/>
                <a:gd name="T35" fmla="*/ 2147483647 h 59"/>
                <a:gd name="T36" fmla="*/ 2147483647 w 59"/>
                <a:gd name="T37" fmla="*/ 2147483647 h 59"/>
                <a:gd name="T38" fmla="*/ 2147483647 w 59"/>
                <a:gd name="T39" fmla="*/ 2147483647 h 59"/>
                <a:gd name="T40" fmla="*/ 2147483647 w 59"/>
                <a:gd name="T41" fmla="*/ 2147483647 h 59"/>
                <a:gd name="T42" fmla="*/ 2147483647 w 59"/>
                <a:gd name="T43" fmla="*/ 2147483647 h 59"/>
                <a:gd name="T44" fmla="*/ 2147483647 w 59"/>
                <a:gd name="T45" fmla="*/ 2147483647 h 59"/>
                <a:gd name="T46" fmla="*/ 2147483647 w 59"/>
                <a:gd name="T47" fmla="*/ 2147483647 h 59"/>
                <a:gd name="T48" fmla="*/ 2147483647 w 59"/>
                <a:gd name="T49" fmla="*/ 2147483647 h 59"/>
                <a:gd name="T50" fmla="*/ 2147483647 w 59"/>
                <a:gd name="T51" fmla="*/ 2147483647 h 59"/>
                <a:gd name="T52" fmla="*/ 2147483647 w 59"/>
                <a:gd name="T53" fmla="*/ 2147483647 h 59"/>
                <a:gd name="T54" fmla="*/ 2147483647 w 59"/>
                <a:gd name="T55" fmla="*/ 2147483647 h 59"/>
                <a:gd name="T56" fmla="*/ 2147483647 w 59"/>
                <a:gd name="T57" fmla="*/ 2147483647 h 59"/>
                <a:gd name="T58" fmla="*/ 2147483647 w 59"/>
                <a:gd name="T59" fmla="*/ 2147483647 h 59"/>
                <a:gd name="T60" fmla="*/ 2147483647 w 59"/>
                <a:gd name="T61" fmla="*/ 2147483647 h 59"/>
                <a:gd name="T62" fmla="*/ 2147483647 w 59"/>
                <a:gd name="T63" fmla="*/ 2147483647 h 59"/>
                <a:gd name="T64" fmla="*/ 2147483647 w 59"/>
                <a:gd name="T65" fmla="*/ 2147483647 h 59"/>
                <a:gd name="T66" fmla="*/ 2147483647 w 59"/>
                <a:gd name="T67" fmla="*/ 2147483647 h 59"/>
                <a:gd name="T68" fmla="*/ 2147483647 w 59"/>
                <a:gd name="T69" fmla="*/ 0 h 59"/>
                <a:gd name="T70" fmla="*/ 2147483647 w 59"/>
                <a:gd name="T71" fmla="*/ 2147483647 h 59"/>
                <a:gd name="T72" fmla="*/ 2147483647 w 59"/>
                <a:gd name="T73" fmla="*/ 2147483647 h 59"/>
                <a:gd name="T74" fmla="*/ 2147483647 w 59"/>
                <a:gd name="T75" fmla="*/ 2147483647 h 59"/>
                <a:gd name="T76" fmla="*/ 2147483647 w 59"/>
                <a:gd name="T77" fmla="*/ 2147483647 h 59"/>
                <a:gd name="T78" fmla="*/ 2147483647 w 59"/>
                <a:gd name="T79" fmla="*/ 2147483647 h 5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9" h="59">
                  <a:moveTo>
                    <a:pt x="21" y="6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11" y="36"/>
                    <a:pt x="12" y="36"/>
                  </a:cubicBezTo>
                  <a:cubicBezTo>
                    <a:pt x="13" y="36"/>
                    <a:pt x="17" y="42"/>
                    <a:pt x="18" y="42"/>
                  </a:cubicBezTo>
                  <a:cubicBezTo>
                    <a:pt x="19" y="42"/>
                    <a:pt x="20" y="43"/>
                    <a:pt x="21" y="42"/>
                  </a:cubicBezTo>
                  <a:cubicBezTo>
                    <a:pt x="22" y="42"/>
                    <a:pt x="24" y="40"/>
                    <a:pt x="24" y="40"/>
                  </a:cubicBezTo>
                  <a:cubicBezTo>
                    <a:pt x="25" y="40"/>
                    <a:pt x="30" y="40"/>
                    <a:pt x="30" y="40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6"/>
                    <a:pt x="21" y="6"/>
                    <a:pt x="21" y="6"/>
                  </a:cubicBezTo>
                </a:path>
              </a:pathLst>
            </a:custGeom>
            <a:solidFill>
              <a:srgbClr val="FFC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62" name="Freeform 378"/>
            <p:cNvSpPr>
              <a:spLocks/>
            </p:cNvSpPr>
            <p:nvPr/>
          </p:nvSpPr>
          <p:spPr bwMode="auto">
            <a:xfrm>
              <a:off x="5319713" y="4203700"/>
              <a:ext cx="369887" cy="354013"/>
            </a:xfrm>
            <a:custGeom>
              <a:avLst/>
              <a:gdLst>
                <a:gd name="T0" fmla="*/ 2147483647 w 47"/>
                <a:gd name="T1" fmla="*/ 2147483647 h 45"/>
                <a:gd name="T2" fmla="*/ 2147483647 w 47"/>
                <a:gd name="T3" fmla="*/ 2147483647 h 45"/>
                <a:gd name="T4" fmla="*/ 2147483647 w 47"/>
                <a:gd name="T5" fmla="*/ 2147483647 h 45"/>
                <a:gd name="T6" fmla="*/ 2147483647 w 47"/>
                <a:gd name="T7" fmla="*/ 2147483647 h 45"/>
                <a:gd name="T8" fmla="*/ 2147483647 w 47"/>
                <a:gd name="T9" fmla="*/ 2147483647 h 45"/>
                <a:gd name="T10" fmla="*/ 2147483647 w 47"/>
                <a:gd name="T11" fmla="*/ 2147483647 h 45"/>
                <a:gd name="T12" fmla="*/ 2147483647 w 47"/>
                <a:gd name="T13" fmla="*/ 2147483647 h 45"/>
                <a:gd name="T14" fmla="*/ 2147483647 w 47"/>
                <a:gd name="T15" fmla="*/ 2147483647 h 45"/>
                <a:gd name="T16" fmla="*/ 2147483647 w 47"/>
                <a:gd name="T17" fmla="*/ 2147483647 h 45"/>
                <a:gd name="T18" fmla="*/ 2147483647 w 47"/>
                <a:gd name="T19" fmla="*/ 2147483647 h 45"/>
                <a:gd name="T20" fmla="*/ 2147483647 w 47"/>
                <a:gd name="T21" fmla="*/ 2147483647 h 45"/>
                <a:gd name="T22" fmla="*/ 2147483647 w 47"/>
                <a:gd name="T23" fmla="*/ 2147483647 h 45"/>
                <a:gd name="T24" fmla="*/ 2147483647 w 47"/>
                <a:gd name="T25" fmla="*/ 2147483647 h 45"/>
                <a:gd name="T26" fmla="*/ 2147483647 w 47"/>
                <a:gd name="T27" fmla="*/ 2147483647 h 45"/>
                <a:gd name="T28" fmla="*/ 2147483647 w 47"/>
                <a:gd name="T29" fmla="*/ 0 h 45"/>
                <a:gd name="T30" fmla="*/ 2147483647 w 47"/>
                <a:gd name="T31" fmla="*/ 0 h 45"/>
                <a:gd name="T32" fmla="*/ 2147483647 w 47"/>
                <a:gd name="T33" fmla="*/ 2147483647 h 45"/>
                <a:gd name="T34" fmla="*/ 2147483647 w 47"/>
                <a:gd name="T35" fmla="*/ 2147483647 h 45"/>
                <a:gd name="T36" fmla="*/ 2147483647 w 47"/>
                <a:gd name="T37" fmla="*/ 2147483647 h 45"/>
                <a:gd name="T38" fmla="*/ 2147483647 w 47"/>
                <a:gd name="T39" fmla="*/ 2147483647 h 45"/>
                <a:gd name="T40" fmla="*/ 2147483647 w 47"/>
                <a:gd name="T41" fmla="*/ 2147483647 h 45"/>
                <a:gd name="T42" fmla="*/ 2147483647 w 47"/>
                <a:gd name="T43" fmla="*/ 2147483647 h 45"/>
                <a:gd name="T44" fmla="*/ 2147483647 w 47"/>
                <a:gd name="T45" fmla="*/ 2147483647 h 45"/>
                <a:gd name="T46" fmla="*/ 0 w 47"/>
                <a:gd name="T47" fmla="*/ 2147483647 h 45"/>
                <a:gd name="T48" fmla="*/ 2147483647 w 47"/>
                <a:gd name="T49" fmla="*/ 2147483647 h 45"/>
                <a:gd name="T50" fmla="*/ 2147483647 w 47"/>
                <a:gd name="T51" fmla="*/ 2147483647 h 45"/>
                <a:gd name="T52" fmla="*/ 2147483647 w 47"/>
                <a:gd name="T53" fmla="*/ 2147483647 h 45"/>
                <a:gd name="T54" fmla="*/ 2147483647 w 47"/>
                <a:gd name="T55" fmla="*/ 2147483647 h 45"/>
                <a:gd name="T56" fmla="*/ 2147483647 w 47"/>
                <a:gd name="T57" fmla="*/ 2147483647 h 45"/>
                <a:gd name="T58" fmla="*/ 2147483647 w 47"/>
                <a:gd name="T59" fmla="*/ 2147483647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7" h="45">
                  <a:moveTo>
                    <a:pt x="22" y="45"/>
                  </a:moveTo>
                  <a:cubicBezTo>
                    <a:pt x="23" y="45"/>
                    <a:pt x="24" y="44"/>
                    <a:pt x="24" y="44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3"/>
                    <a:pt x="21" y="45"/>
                    <a:pt x="22" y="45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63" name="Freeform 379"/>
            <p:cNvSpPr>
              <a:spLocks/>
            </p:cNvSpPr>
            <p:nvPr/>
          </p:nvSpPr>
          <p:spPr bwMode="auto">
            <a:xfrm>
              <a:off x="5343525" y="4532313"/>
              <a:ext cx="204788" cy="234950"/>
            </a:xfrm>
            <a:custGeom>
              <a:avLst/>
              <a:gdLst>
                <a:gd name="T0" fmla="*/ 2147483647 w 26"/>
                <a:gd name="T1" fmla="*/ 2147483647 h 30"/>
                <a:gd name="T2" fmla="*/ 2147483647 w 26"/>
                <a:gd name="T3" fmla="*/ 2147483647 h 30"/>
                <a:gd name="T4" fmla="*/ 2147483647 w 26"/>
                <a:gd name="T5" fmla="*/ 2147483647 h 30"/>
                <a:gd name="T6" fmla="*/ 2147483647 w 26"/>
                <a:gd name="T7" fmla="*/ 2147483647 h 30"/>
                <a:gd name="T8" fmla="*/ 2147483647 w 26"/>
                <a:gd name="T9" fmla="*/ 2147483647 h 30"/>
                <a:gd name="T10" fmla="*/ 2147483647 w 26"/>
                <a:gd name="T11" fmla="*/ 2147483647 h 30"/>
                <a:gd name="T12" fmla="*/ 2147483647 w 26"/>
                <a:gd name="T13" fmla="*/ 2147483647 h 30"/>
                <a:gd name="T14" fmla="*/ 2147483647 w 26"/>
                <a:gd name="T15" fmla="*/ 0 h 30"/>
                <a:gd name="T16" fmla="*/ 2147483647 w 26"/>
                <a:gd name="T17" fmla="*/ 2147483647 h 30"/>
                <a:gd name="T18" fmla="*/ 2147483647 w 26"/>
                <a:gd name="T19" fmla="*/ 2147483647 h 30"/>
                <a:gd name="T20" fmla="*/ 0 w 26"/>
                <a:gd name="T21" fmla="*/ 2147483647 h 30"/>
                <a:gd name="T22" fmla="*/ 2147483647 w 26"/>
                <a:gd name="T23" fmla="*/ 2147483647 h 30"/>
                <a:gd name="T24" fmla="*/ 2147483647 w 26"/>
                <a:gd name="T25" fmla="*/ 2147483647 h 30"/>
                <a:gd name="T26" fmla="*/ 0 w 26"/>
                <a:gd name="T27" fmla="*/ 2147483647 h 30"/>
                <a:gd name="T28" fmla="*/ 2147483647 w 26"/>
                <a:gd name="T29" fmla="*/ 2147483647 h 30"/>
                <a:gd name="T30" fmla="*/ 2147483647 w 26"/>
                <a:gd name="T31" fmla="*/ 2147483647 h 30"/>
                <a:gd name="T32" fmla="*/ 2147483647 w 26"/>
                <a:gd name="T33" fmla="*/ 2147483647 h 30"/>
                <a:gd name="T34" fmla="*/ 2147483647 w 26"/>
                <a:gd name="T35" fmla="*/ 2147483647 h 30"/>
                <a:gd name="T36" fmla="*/ 2147483647 w 26"/>
                <a:gd name="T37" fmla="*/ 2147483647 h 30"/>
                <a:gd name="T38" fmla="*/ 2147483647 w 26"/>
                <a:gd name="T39" fmla="*/ 2147483647 h 30"/>
                <a:gd name="T40" fmla="*/ 2147483647 w 26"/>
                <a:gd name="T41" fmla="*/ 2147483647 h 30"/>
                <a:gd name="T42" fmla="*/ 2147483647 w 26"/>
                <a:gd name="T43" fmla="*/ 2147483647 h 30"/>
                <a:gd name="T44" fmla="*/ 2147483647 w 26"/>
                <a:gd name="T45" fmla="*/ 2147483647 h 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" h="30">
                  <a:moveTo>
                    <a:pt x="23" y="7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0" y="3"/>
                    <a:pt x="19" y="3"/>
                  </a:cubicBezTo>
                  <a:cubicBezTo>
                    <a:pt x="18" y="3"/>
                    <a:pt x="9" y="1"/>
                    <a:pt x="9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9"/>
                    <a:pt x="18" y="29"/>
                    <a:pt x="18" y="29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64" name="Freeform 380"/>
            <p:cNvSpPr>
              <a:spLocks/>
            </p:cNvSpPr>
            <p:nvPr/>
          </p:nvSpPr>
          <p:spPr bwMode="auto">
            <a:xfrm>
              <a:off x="5122863" y="5040313"/>
              <a:ext cx="188912" cy="179387"/>
            </a:xfrm>
            <a:custGeom>
              <a:avLst/>
              <a:gdLst>
                <a:gd name="T0" fmla="*/ 2147483647 w 24"/>
                <a:gd name="T1" fmla="*/ 2147483647 h 23"/>
                <a:gd name="T2" fmla="*/ 2147483647 w 24"/>
                <a:gd name="T3" fmla="*/ 2147483647 h 23"/>
                <a:gd name="T4" fmla="*/ 2147483647 w 24"/>
                <a:gd name="T5" fmla="*/ 2147483647 h 23"/>
                <a:gd name="T6" fmla="*/ 0 w 24"/>
                <a:gd name="T7" fmla="*/ 2147483647 h 23"/>
                <a:gd name="T8" fmla="*/ 2147483647 w 24"/>
                <a:gd name="T9" fmla="*/ 2147483647 h 23"/>
                <a:gd name="T10" fmla="*/ 2147483647 w 24"/>
                <a:gd name="T11" fmla="*/ 2147483647 h 23"/>
                <a:gd name="T12" fmla="*/ 2147483647 w 24"/>
                <a:gd name="T13" fmla="*/ 2147483647 h 23"/>
                <a:gd name="T14" fmla="*/ 2147483647 w 24"/>
                <a:gd name="T15" fmla="*/ 2147483647 h 23"/>
                <a:gd name="T16" fmla="*/ 2147483647 w 24"/>
                <a:gd name="T17" fmla="*/ 2147483647 h 23"/>
                <a:gd name="T18" fmla="*/ 2147483647 w 24"/>
                <a:gd name="T19" fmla="*/ 2147483647 h 23"/>
                <a:gd name="T20" fmla="*/ 2147483647 w 24"/>
                <a:gd name="T21" fmla="*/ 2147483647 h 23"/>
                <a:gd name="T22" fmla="*/ 2147483647 w 24"/>
                <a:gd name="T23" fmla="*/ 2147483647 h 23"/>
                <a:gd name="T24" fmla="*/ 2147483647 w 24"/>
                <a:gd name="T25" fmla="*/ 2147483647 h 23"/>
                <a:gd name="T26" fmla="*/ 2147483647 w 24"/>
                <a:gd name="T27" fmla="*/ 2147483647 h 23"/>
                <a:gd name="T28" fmla="*/ 2147483647 w 24"/>
                <a:gd name="T29" fmla="*/ 2147483647 h 23"/>
                <a:gd name="T30" fmla="*/ 2147483647 w 24"/>
                <a:gd name="T31" fmla="*/ 0 h 23"/>
                <a:gd name="T32" fmla="*/ 2147483647 w 24"/>
                <a:gd name="T33" fmla="*/ 2147483647 h 23"/>
                <a:gd name="T34" fmla="*/ 2147483647 w 24"/>
                <a:gd name="T35" fmla="*/ 2147483647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" h="23">
                  <a:moveTo>
                    <a:pt x="9" y="5"/>
                  </a:moveTo>
                  <a:cubicBezTo>
                    <a:pt x="9" y="5"/>
                    <a:pt x="6" y="8"/>
                    <a:pt x="6" y="8"/>
                  </a:cubicBezTo>
                  <a:cubicBezTo>
                    <a:pt x="5" y="8"/>
                    <a:pt x="2" y="7"/>
                    <a:pt x="2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65" name="Freeform 381"/>
            <p:cNvSpPr>
              <a:spLocks/>
            </p:cNvSpPr>
            <p:nvPr/>
          </p:nvSpPr>
          <p:spPr bwMode="auto">
            <a:xfrm>
              <a:off x="5053013" y="4557713"/>
              <a:ext cx="338137" cy="544512"/>
            </a:xfrm>
            <a:custGeom>
              <a:avLst/>
              <a:gdLst>
                <a:gd name="T0" fmla="*/ 2147483647 w 43"/>
                <a:gd name="T1" fmla="*/ 2147483647 h 70"/>
                <a:gd name="T2" fmla="*/ 2147483647 w 43"/>
                <a:gd name="T3" fmla="*/ 2147483647 h 70"/>
                <a:gd name="T4" fmla="*/ 2147483647 w 43"/>
                <a:gd name="T5" fmla="*/ 2147483647 h 70"/>
                <a:gd name="T6" fmla="*/ 2147483647 w 43"/>
                <a:gd name="T7" fmla="*/ 2147483647 h 70"/>
                <a:gd name="T8" fmla="*/ 2147483647 w 43"/>
                <a:gd name="T9" fmla="*/ 2147483647 h 70"/>
                <a:gd name="T10" fmla="*/ 2147483647 w 43"/>
                <a:gd name="T11" fmla="*/ 2147483647 h 70"/>
                <a:gd name="T12" fmla="*/ 2147483647 w 43"/>
                <a:gd name="T13" fmla="*/ 2147483647 h 70"/>
                <a:gd name="T14" fmla="*/ 2147483647 w 43"/>
                <a:gd name="T15" fmla="*/ 2147483647 h 70"/>
                <a:gd name="T16" fmla="*/ 2147483647 w 43"/>
                <a:gd name="T17" fmla="*/ 2147483647 h 70"/>
                <a:gd name="T18" fmla="*/ 2147483647 w 43"/>
                <a:gd name="T19" fmla="*/ 2147483647 h 70"/>
                <a:gd name="T20" fmla="*/ 2147483647 w 43"/>
                <a:gd name="T21" fmla="*/ 2147483647 h 70"/>
                <a:gd name="T22" fmla="*/ 2147483647 w 43"/>
                <a:gd name="T23" fmla="*/ 2147483647 h 70"/>
                <a:gd name="T24" fmla="*/ 2147483647 w 43"/>
                <a:gd name="T25" fmla="*/ 2147483647 h 70"/>
                <a:gd name="T26" fmla="*/ 2147483647 w 43"/>
                <a:gd name="T27" fmla="*/ 2147483647 h 70"/>
                <a:gd name="T28" fmla="*/ 2147483647 w 43"/>
                <a:gd name="T29" fmla="*/ 2147483647 h 70"/>
                <a:gd name="T30" fmla="*/ 0 w 43"/>
                <a:gd name="T31" fmla="*/ 2147483647 h 70"/>
                <a:gd name="T32" fmla="*/ 0 w 43"/>
                <a:gd name="T33" fmla="*/ 2147483647 h 70"/>
                <a:gd name="T34" fmla="*/ 2147483647 w 43"/>
                <a:gd name="T35" fmla="*/ 2147483647 h 70"/>
                <a:gd name="T36" fmla="*/ 2147483647 w 43"/>
                <a:gd name="T37" fmla="*/ 2147483647 h 70"/>
                <a:gd name="T38" fmla="*/ 2147483647 w 43"/>
                <a:gd name="T39" fmla="*/ 2147483647 h 70"/>
                <a:gd name="T40" fmla="*/ 2147483647 w 43"/>
                <a:gd name="T41" fmla="*/ 2147483647 h 70"/>
                <a:gd name="T42" fmla="*/ 2147483647 w 43"/>
                <a:gd name="T43" fmla="*/ 2147483647 h 70"/>
                <a:gd name="T44" fmla="*/ 2147483647 w 43"/>
                <a:gd name="T45" fmla="*/ 2147483647 h 70"/>
                <a:gd name="T46" fmla="*/ 2147483647 w 43"/>
                <a:gd name="T47" fmla="*/ 2147483647 h 70"/>
                <a:gd name="T48" fmla="*/ 2147483647 w 43"/>
                <a:gd name="T49" fmla="*/ 2147483647 h 70"/>
                <a:gd name="T50" fmla="*/ 2147483647 w 43"/>
                <a:gd name="T51" fmla="*/ 2147483647 h 70"/>
                <a:gd name="T52" fmla="*/ 2147483647 w 43"/>
                <a:gd name="T53" fmla="*/ 2147483647 h 70"/>
                <a:gd name="T54" fmla="*/ 2147483647 w 43"/>
                <a:gd name="T55" fmla="*/ 2147483647 h 70"/>
                <a:gd name="T56" fmla="*/ 2147483647 w 43"/>
                <a:gd name="T57" fmla="*/ 2147483647 h 70"/>
                <a:gd name="T58" fmla="*/ 2147483647 w 43"/>
                <a:gd name="T59" fmla="*/ 2147483647 h 70"/>
                <a:gd name="T60" fmla="*/ 2147483647 w 43"/>
                <a:gd name="T61" fmla="*/ 2147483647 h 70"/>
                <a:gd name="T62" fmla="*/ 2147483647 w 43"/>
                <a:gd name="T63" fmla="*/ 2147483647 h 70"/>
                <a:gd name="T64" fmla="*/ 2147483647 w 43"/>
                <a:gd name="T65" fmla="*/ 2147483647 h 70"/>
                <a:gd name="T66" fmla="*/ 2147483647 w 43"/>
                <a:gd name="T67" fmla="*/ 2147483647 h 70"/>
                <a:gd name="T68" fmla="*/ 2147483647 w 43"/>
                <a:gd name="T69" fmla="*/ 2147483647 h 70"/>
                <a:gd name="T70" fmla="*/ 2147483647 w 43"/>
                <a:gd name="T71" fmla="*/ 2147483647 h 70"/>
                <a:gd name="T72" fmla="*/ 2147483647 w 43"/>
                <a:gd name="T73" fmla="*/ 2147483647 h 70"/>
                <a:gd name="T74" fmla="*/ 2147483647 w 43"/>
                <a:gd name="T75" fmla="*/ 2147483647 h 70"/>
                <a:gd name="T76" fmla="*/ 2147483647 w 43"/>
                <a:gd name="T77" fmla="*/ 2147483647 h 70"/>
                <a:gd name="T78" fmla="*/ 2147483647 w 43"/>
                <a:gd name="T79" fmla="*/ 2147483647 h 70"/>
                <a:gd name="T80" fmla="*/ 2147483647 w 43"/>
                <a:gd name="T81" fmla="*/ 2147483647 h 70"/>
                <a:gd name="T82" fmla="*/ 2147483647 w 43"/>
                <a:gd name="T83" fmla="*/ 2147483647 h 70"/>
                <a:gd name="T84" fmla="*/ 2147483647 w 43"/>
                <a:gd name="T85" fmla="*/ 2147483647 h 70"/>
                <a:gd name="T86" fmla="*/ 2147483647 w 43"/>
                <a:gd name="T87" fmla="*/ 2147483647 h 70"/>
                <a:gd name="T88" fmla="*/ 2147483647 w 43"/>
                <a:gd name="T89" fmla="*/ 2147483647 h 70"/>
                <a:gd name="T90" fmla="*/ 2147483647 w 43"/>
                <a:gd name="T91" fmla="*/ 2147483647 h 70"/>
                <a:gd name="T92" fmla="*/ 2147483647 w 43"/>
                <a:gd name="T93" fmla="*/ 2147483647 h 70"/>
                <a:gd name="T94" fmla="*/ 2147483647 w 43"/>
                <a:gd name="T95" fmla="*/ 2147483647 h 70"/>
                <a:gd name="T96" fmla="*/ 2147483647 w 43"/>
                <a:gd name="T97" fmla="*/ 2147483647 h 70"/>
                <a:gd name="T98" fmla="*/ 2147483647 w 43"/>
                <a:gd name="T99" fmla="*/ 2147483647 h 70"/>
                <a:gd name="T100" fmla="*/ 2147483647 w 43"/>
                <a:gd name="T101" fmla="*/ 2147483647 h 70"/>
                <a:gd name="T102" fmla="*/ 2147483647 w 43"/>
                <a:gd name="T103" fmla="*/ 2147483647 h 70"/>
                <a:gd name="T104" fmla="*/ 2147483647 w 43"/>
                <a:gd name="T105" fmla="*/ 2147483647 h 70"/>
                <a:gd name="T106" fmla="*/ 2147483647 w 43"/>
                <a:gd name="T107" fmla="*/ 2147483647 h 70"/>
                <a:gd name="T108" fmla="*/ 2147483647 w 43"/>
                <a:gd name="T109" fmla="*/ 2147483647 h 70"/>
                <a:gd name="T110" fmla="*/ 2147483647 w 43"/>
                <a:gd name="T111" fmla="*/ 0 h 70"/>
                <a:gd name="T112" fmla="*/ 2147483647 w 43"/>
                <a:gd name="T113" fmla="*/ 0 h 70"/>
                <a:gd name="T114" fmla="*/ 2147483647 w 43"/>
                <a:gd name="T115" fmla="*/ 2147483647 h 70"/>
                <a:gd name="T116" fmla="*/ 2147483647 w 43"/>
                <a:gd name="T117" fmla="*/ 0 h 70"/>
                <a:gd name="T118" fmla="*/ 2147483647 w 43"/>
                <a:gd name="T119" fmla="*/ 2147483647 h 70"/>
                <a:gd name="T120" fmla="*/ 2147483647 w 43"/>
                <a:gd name="T121" fmla="*/ 2147483647 h 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3" h="70">
                  <a:moveTo>
                    <a:pt x="27" y="6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4" y="70"/>
                    <a:pt x="15" y="70"/>
                  </a:cubicBezTo>
                  <a:cubicBezTo>
                    <a:pt x="15" y="70"/>
                    <a:pt x="18" y="67"/>
                    <a:pt x="18" y="67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3" y="41"/>
                    <a:pt x="33" y="41"/>
                  </a:cubicBezTo>
                  <a:cubicBezTo>
                    <a:pt x="32" y="41"/>
                    <a:pt x="28" y="39"/>
                    <a:pt x="28" y="39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5"/>
                    <a:pt x="27" y="5"/>
                    <a:pt x="27" y="5"/>
                  </a:cubicBezTo>
                  <a:lnTo>
                    <a:pt x="27" y="6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66" name="Freeform 382"/>
            <p:cNvSpPr>
              <a:spLocks/>
            </p:cNvSpPr>
            <p:nvPr/>
          </p:nvSpPr>
          <p:spPr bwMode="auto">
            <a:xfrm>
              <a:off x="4379913" y="4275138"/>
              <a:ext cx="187325" cy="141287"/>
            </a:xfrm>
            <a:custGeom>
              <a:avLst/>
              <a:gdLst>
                <a:gd name="T0" fmla="*/ 2147483647 w 144"/>
                <a:gd name="T1" fmla="*/ 2147483647 h 109"/>
                <a:gd name="T2" fmla="*/ 2147483647 w 144"/>
                <a:gd name="T3" fmla="*/ 2147483647 h 109"/>
                <a:gd name="T4" fmla="*/ 2147483647 w 144"/>
                <a:gd name="T5" fmla="*/ 2147483647 h 109"/>
                <a:gd name="T6" fmla="*/ 2147483647 w 144"/>
                <a:gd name="T7" fmla="*/ 2147483647 h 109"/>
                <a:gd name="T8" fmla="*/ 2147483647 w 144"/>
                <a:gd name="T9" fmla="*/ 2147483647 h 109"/>
                <a:gd name="T10" fmla="*/ 2147483647 w 144"/>
                <a:gd name="T11" fmla="*/ 2147483647 h 109"/>
                <a:gd name="T12" fmla="*/ 2147483647 w 144"/>
                <a:gd name="T13" fmla="*/ 0 h 109"/>
                <a:gd name="T14" fmla="*/ 2147483647 w 144"/>
                <a:gd name="T15" fmla="*/ 0 h 109"/>
                <a:gd name="T16" fmla="*/ 2147483647 w 144"/>
                <a:gd name="T17" fmla="*/ 2147483647 h 109"/>
                <a:gd name="T18" fmla="*/ 2147483647 w 144"/>
                <a:gd name="T19" fmla="*/ 2147483647 h 109"/>
                <a:gd name="T20" fmla="*/ 2147483647 w 144"/>
                <a:gd name="T21" fmla="*/ 2147483647 h 109"/>
                <a:gd name="T22" fmla="*/ 0 w 144"/>
                <a:gd name="T23" fmla="*/ 2147483647 h 109"/>
                <a:gd name="T24" fmla="*/ 0 w 144"/>
                <a:gd name="T25" fmla="*/ 2147483647 h 109"/>
                <a:gd name="T26" fmla="*/ 2147483647 w 144"/>
                <a:gd name="T27" fmla="*/ 2147483647 h 109"/>
                <a:gd name="T28" fmla="*/ 2147483647 w 144"/>
                <a:gd name="T29" fmla="*/ 2147483647 h 109"/>
                <a:gd name="T30" fmla="*/ 2147483647 w 144"/>
                <a:gd name="T31" fmla="*/ 2147483647 h 109"/>
                <a:gd name="T32" fmla="*/ 2147483647 w 144"/>
                <a:gd name="T33" fmla="*/ 2147483647 h 109"/>
                <a:gd name="T34" fmla="*/ 2147483647 w 144"/>
                <a:gd name="T35" fmla="*/ 2147483647 h 109"/>
                <a:gd name="T36" fmla="*/ 2147483647 w 144"/>
                <a:gd name="T37" fmla="*/ 2147483647 h 109"/>
                <a:gd name="T38" fmla="*/ 2147483647 w 144"/>
                <a:gd name="T39" fmla="*/ 2147483647 h 1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  <a:lnTo>
                    <a:pt x="114" y="79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67" name="Freeform 384"/>
            <p:cNvSpPr>
              <a:spLocks/>
            </p:cNvSpPr>
            <p:nvPr/>
          </p:nvSpPr>
          <p:spPr bwMode="auto">
            <a:xfrm>
              <a:off x="4503738" y="4378325"/>
              <a:ext cx="23812" cy="6350"/>
            </a:xfrm>
            <a:custGeom>
              <a:avLst/>
              <a:gdLst>
                <a:gd name="T0" fmla="*/ 0 w 18"/>
                <a:gd name="T1" fmla="*/ 2147483647 h 6"/>
                <a:gd name="T2" fmla="*/ 2147483647 w 18"/>
                <a:gd name="T3" fmla="*/ 2147483647 h 6"/>
                <a:gd name="T4" fmla="*/ 2147483647 w 18"/>
                <a:gd name="T5" fmla="*/ 0 h 6"/>
                <a:gd name="T6" fmla="*/ 0 w 18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68" name="Freeform 385"/>
            <p:cNvSpPr>
              <a:spLocks/>
            </p:cNvSpPr>
            <p:nvPr/>
          </p:nvSpPr>
          <p:spPr bwMode="auto">
            <a:xfrm>
              <a:off x="4503738" y="4378325"/>
              <a:ext cx="23812" cy="6350"/>
            </a:xfrm>
            <a:custGeom>
              <a:avLst/>
              <a:gdLst>
                <a:gd name="T0" fmla="*/ 0 w 18"/>
                <a:gd name="T1" fmla="*/ 2147483647 h 6"/>
                <a:gd name="T2" fmla="*/ 2147483647 w 18"/>
                <a:gd name="T3" fmla="*/ 2147483647 h 6"/>
                <a:gd name="T4" fmla="*/ 2147483647 w 18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solidFill>
              <a:srgbClr val="92D05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69" name="Freeform 386"/>
            <p:cNvSpPr>
              <a:spLocks/>
            </p:cNvSpPr>
            <p:nvPr/>
          </p:nvSpPr>
          <p:spPr bwMode="auto">
            <a:xfrm>
              <a:off x="4425950" y="4384675"/>
              <a:ext cx="101600" cy="131763"/>
            </a:xfrm>
            <a:custGeom>
              <a:avLst/>
              <a:gdLst>
                <a:gd name="T0" fmla="*/ 2147483647 w 78"/>
                <a:gd name="T1" fmla="*/ 2147483647 h 102"/>
                <a:gd name="T2" fmla="*/ 2147483647 w 78"/>
                <a:gd name="T3" fmla="*/ 0 h 102"/>
                <a:gd name="T4" fmla="*/ 2147483647 w 78"/>
                <a:gd name="T5" fmla="*/ 0 h 102"/>
                <a:gd name="T6" fmla="*/ 2147483647 w 78"/>
                <a:gd name="T7" fmla="*/ 0 h 102"/>
                <a:gd name="T8" fmla="*/ 0 w 78"/>
                <a:gd name="T9" fmla="*/ 2147483647 h 102"/>
                <a:gd name="T10" fmla="*/ 2147483647 w 78"/>
                <a:gd name="T11" fmla="*/ 2147483647 h 102"/>
                <a:gd name="T12" fmla="*/ 0 w 78"/>
                <a:gd name="T13" fmla="*/ 2147483647 h 102"/>
                <a:gd name="T14" fmla="*/ 0 w 78"/>
                <a:gd name="T15" fmla="*/ 2147483647 h 102"/>
                <a:gd name="T16" fmla="*/ 2147483647 w 78"/>
                <a:gd name="T17" fmla="*/ 2147483647 h 102"/>
                <a:gd name="T18" fmla="*/ 2147483647 w 78"/>
                <a:gd name="T19" fmla="*/ 2147483647 h 102"/>
                <a:gd name="T20" fmla="*/ 2147483647 w 78"/>
                <a:gd name="T21" fmla="*/ 2147483647 h 102"/>
                <a:gd name="T22" fmla="*/ 2147483647 w 78"/>
                <a:gd name="T23" fmla="*/ 2147483647 h 102"/>
                <a:gd name="T24" fmla="*/ 2147483647 w 78"/>
                <a:gd name="T25" fmla="*/ 2147483647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" h="102">
                  <a:moveTo>
                    <a:pt x="60" y="6"/>
                  </a:moveTo>
                  <a:lnTo>
                    <a:pt x="60" y="0"/>
                  </a:lnTo>
                  <a:lnTo>
                    <a:pt x="36" y="0"/>
                  </a:lnTo>
                  <a:lnTo>
                    <a:pt x="6" y="0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0" y="66"/>
                  </a:lnTo>
                  <a:lnTo>
                    <a:pt x="0" y="84"/>
                  </a:lnTo>
                  <a:lnTo>
                    <a:pt x="6" y="102"/>
                  </a:lnTo>
                  <a:lnTo>
                    <a:pt x="36" y="102"/>
                  </a:lnTo>
                  <a:lnTo>
                    <a:pt x="78" y="90"/>
                  </a:lnTo>
                  <a:lnTo>
                    <a:pt x="60" y="36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70" name="Freeform 387"/>
            <p:cNvSpPr>
              <a:spLocks/>
            </p:cNvSpPr>
            <p:nvPr/>
          </p:nvSpPr>
          <p:spPr bwMode="auto">
            <a:xfrm>
              <a:off x="4576763" y="4283075"/>
              <a:ext cx="296862" cy="266700"/>
            </a:xfrm>
            <a:custGeom>
              <a:avLst/>
              <a:gdLst>
                <a:gd name="T0" fmla="*/ 2147483647 w 228"/>
                <a:gd name="T1" fmla="*/ 2147483647 h 205"/>
                <a:gd name="T2" fmla="*/ 2147483647 w 228"/>
                <a:gd name="T3" fmla="*/ 2147483647 h 205"/>
                <a:gd name="T4" fmla="*/ 2147483647 w 228"/>
                <a:gd name="T5" fmla="*/ 2147483647 h 205"/>
                <a:gd name="T6" fmla="*/ 2147483647 w 228"/>
                <a:gd name="T7" fmla="*/ 2147483647 h 205"/>
                <a:gd name="T8" fmla="*/ 2147483647 w 228"/>
                <a:gd name="T9" fmla="*/ 2147483647 h 205"/>
                <a:gd name="T10" fmla="*/ 2147483647 w 228"/>
                <a:gd name="T11" fmla="*/ 2147483647 h 205"/>
                <a:gd name="T12" fmla="*/ 2147483647 w 228"/>
                <a:gd name="T13" fmla="*/ 2147483647 h 205"/>
                <a:gd name="T14" fmla="*/ 2147483647 w 228"/>
                <a:gd name="T15" fmla="*/ 2147483647 h 205"/>
                <a:gd name="T16" fmla="*/ 2147483647 w 228"/>
                <a:gd name="T17" fmla="*/ 2147483647 h 205"/>
                <a:gd name="T18" fmla="*/ 2147483647 w 228"/>
                <a:gd name="T19" fmla="*/ 0 h 205"/>
                <a:gd name="T20" fmla="*/ 2147483647 w 228"/>
                <a:gd name="T21" fmla="*/ 2147483647 h 205"/>
                <a:gd name="T22" fmla="*/ 2147483647 w 228"/>
                <a:gd name="T23" fmla="*/ 2147483647 h 205"/>
                <a:gd name="T24" fmla="*/ 2147483647 w 228"/>
                <a:gd name="T25" fmla="*/ 2147483647 h 205"/>
                <a:gd name="T26" fmla="*/ 2147483647 w 228"/>
                <a:gd name="T27" fmla="*/ 2147483647 h 205"/>
                <a:gd name="T28" fmla="*/ 2147483647 w 228"/>
                <a:gd name="T29" fmla="*/ 2147483647 h 205"/>
                <a:gd name="T30" fmla="*/ 2147483647 w 228"/>
                <a:gd name="T31" fmla="*/ 2147483647 h 205"/>
                <a:gd name="T32" fmla="*/ 2147483647 w 228"/>
                <a:gd name="T33" fmla="*/ 2147483647 h 205"/>
                <a:gd name="T34" fmla="*/ 2147483647 w 228"/>
                <a:gd name="T35" fmla="*/ 2147483647 h 205"/>
                <a:gd name="T36" fmla="*/ 2147483647 w 228"/>
                <a:gd name="T37" fmla="*/ 2147483647 h 205"/>
                <a:gd name="T38" fmla="*/ 0 w 228"/>
                <a:gd name="T39" fmla="*/ 2147483647 h 205"/>
                <a:gd name="T40" fmla="*/ 0 w 228"/>
                <a:gd name="T41" fmla="*/ 2147483647 h 205"/>
                <a:gd name="T42" fmla="*/ 2147483647 w 228"/>
                <a:gd name="T43" fmla="*/ 2147483647 h 205"/>
                <a:gd name="T44" fmla="*/ 2147483647 w 228"/>
                <a:gd name="T45" fmla="*/ 2147483647 h 205"/>
                <a:gd name="T46" fmla="*/ 2147483647 w 228"/>
                <a:gd name="T47" fmla="*/ 2147483647 h 205"/>
                <a:gd name="T48" fmla="*/ 2147483647 w 228"/>
                <a:gd name="T49" fmla="*/ 2147483647 h 205"/>
                <a:gd name="T50" fmla="*/ 2147483647 w 228"/>
                <a:gd name="T51" fmla="*/ 2147483647 h 205"/>
                <a:gd name="T52" fmla="*/ 2147483647 w 228"/>
                <a:gd name="T53" fmla="*/ 2147483647 h 2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28" h="205">
                  <a:moveTo>
                    <a:pt x="120" y="151"/>
                  </a:moveTo>
                  <a:lnTo>
                    <a:pt x="150" y="163"/>
                  </a:lnTo>
                  <a:lnTo>
                    <a:pt x="180" y="121"/>
                  </a:lnTo>
                  <a:lnTo>
                    <a:pt x="198" y="73"/>
                  </a:lnTo>
                  <a:lnTo>
                    <a:pt x="204" y="55"/>
                  </a:lnTo>
                  <a:lnTo>
                    <a:pt x="222" y="49"/>
                  </a:lnTo>
                  <a:lnTo>
                    <a:pt x="228" y="31"/>
                  </a:lnTo>
                  <a:lnTo>
                    <a:pt x="210" y="25"/>
                  </a:lnTo>
                  <a:lnTo>
                    <a:pt x="198" y="7"/>
                  </a:lnTo>
                  <a:lnTo>
                    <a:pt x="204" y="0"/>
                  </a:lnTo>
                  <a:lnTo>
                    <a:pt x="174" y="25"/>
                  </a:lnTo>
                  <a:lnTo>
                    <a:pt x="144" y="31"/>
                  </a:lnTo>
                  <a:lnTo>
                    <a:pt x="108" y="31"/>
                  </a:lnTo>
                  <a:lnTo>
                    <a:pt x="84" y="43"/>
                  </a:lnTo>
                  <a:lnTo>
                    <a:pt x="48" y="31"/>
                  </a:lnTo>
                  <a:lnTo>
                    <a:pt x="24" y="31"/>
                  </a:lnTo>
                  <a:lnTo>
                    <a:pt x="12" y="49"/>
                  </a:lnTo>
                  <a:lnTo>
                    <a:pt x="12" y="67"/>
                  </a:lnTo>
                  <a:lnTo>
                    <a:pt x="12" y="91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24" y="163"/>
                  </a:lnTo>
                  <a:lnTo>
                    <a:pt x="48" y="193"/>
                  </a:lnTo>
                  <a:lnTo>
                    <a:pt x="72" y="199"/>
                  </a:lnTo>
                  <a:lnTo>
                    <a:pt x="96" y="205"/>
                  </a:lnTo>
                  <a:lnTo>
                    <a:pt x="102" y="175"/>
                  </a:lnTo>
                  <a:lnTo>
                    <a:pt x="120" y="151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71" name="Freeform 388"/>
            <p:cNvSpPr>
              <a:spLocks/>
            </p:cNvSpPr>
            <p:nvPr/>
          </p:nvSpPr>
          <p:spPr bwMode="auto">
            <a:xfrm>
              <a:off x="4865688" y="4384675"/>
              <a:ext cx="320675" cy="187325"/>
            </a:xfrm>
            <a:custGeom>
              <a:avLst/>
              <a:gdLst>
                <a:gd name="T0" fmla="*/ 2147483647 w 246"/>
                <a:gd name="T1" fmla="*/ 2147483647 h 144"/>
                <a:gd name="T2" fmla="*/ 2147483647 w 246"/>
                <a:gd name="T3" fmla="*/ 2147483647 h 144"/>
                <a:gd name="T4" fmla="*/ 2147483647 w 246"/>
                <a:gd name="T5" fmla="*/ 2147483647 h 144"/>
                <a:gd name="T6" fmla="*/ 2147483647 w 246"/>
                <a:gd name="T7" fmla="*/ 2147483647 h 144"/>
                <a:gd name="T8" fmla="*/ 0 w 246"/>
                <a:gd name="T9" fmla="*/ 2147483647 h 144"/>
                <a:gd name="T10" fmla="*/ 2147483647 w 246"/>
                <a:gd name="T11" fmla="*/ 2147483647 h 144"/>
                <a:gd name="T12" fmla="*/ 2147483647 w 246"/>
                <a:gd name="T13" fmla="*/ 2147483647 h 144"/>
                <a:gd name="T14" fmla="*/ 2147483647 w 246"/>
                <a:gd name="T15" fmla="*/ 2147483647 h 144"/>
                <a:gd name="T16" fmla="*/ 2147483647 w 246"/>
                <a:gd name="T17" fmla="*/ 2147483647 h 144"/>
                <a:gd name="T18" fmla="*/ 2147483647 w 246"/>
                <a:gd name="T19" fmla="*/ 2147483647 h 144"/>
                <a:gd name="T20" fmla="*/ 2147483647 w 246"/>
                <a:gd name="T21" fmla="*/ 2147483647 h 144"/>
                <a:gd name="T22" fmla="*/ 2147483647 w 246"/>
                <a:gd name="T23" fmla="*/ 2147483647 h 144"/>
                <a:gd name="T24" fmla="*/ 2147483647 w 246"/>
                <a:gd name="T25" fmla="*/ 2147483647 h 144"/>
                <a:gd name="T26" fmla="*/ 2147483647 w 246"/>
                <a:gd name="T27" fmla="*/ 2147483647 h 144"/>
                <a:gd name="T28" fmla="*/ 2147483647 w 246"/>
                <a:gd name="T29" fmla="*/ 2147483647 h 144"/>
                <a:gd name="T30" fmla="*/ 2147483647 w 246"/>
                <a:gd name="T31" fmla="*/ 2147483647 h 144"/>
                <a:gd name="T32" fmla="*/ 2147483647 w 246"/>
                <a:gd name="T33" fmla="*/ 2147483647 h 144"/>
                <a:gd name="T34" fmla="*/ 2147483647 w 246"/>
                <a:gd name="T35" fmla="*/ 2147483647 h 144"/>
                <a:gd name="T36" fmla="*/ 2147483647 w 246"/>
                <a:gd name="T37" fmla="*/ 2147483647 h 144"/>
                <a:gd name="T38" fmla="*/ 2147483647 w 246"/>
                <a:gd name="T39" fmla="*/ 0 h 144"/>
                <a:gd name="T40" fmla="*/ 2147483647 w 246"/>
                <a:gd name="T41" fmla="*/ 2147483647 h 144"/>
                <a:gd name="T42" fmla="*/ 2147483647 w 246"/>
                <a:gd name="T43" fmla="*/ 2147483647 h 1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6" h="144">
                  <a:moveTo>
                    <a:pt x="78" y="36"/>
                  </a:moveTo>
                  <a:lnTo>
                    <a:pt x="72" y="48"/>
                  </a:lnTo>
                  <a:lnTo>
                    <a:pt x="36" y="60"/>
                  </a:lnTo>
                  <a:lnTo>
                    <a:pt x="12" y="66"/>
                  </a:lnTo>
                  <a:lnTo>
                    <a:pt x="0" y="102"/>
                  </a:lnTo>
                  <a:lnTo>
                    <a:pt x="12" y="132"/>
                  </a:lnTo>
                  <a:lnTo>
                    <a:pt x="18" y="144"/>
                  </a:lnTo>
                  <a:lnTo>
                    <a:pt x="42" y="132"/>
                  </a:lnTo>
                  <a:lnTo>
                    <a:pt x="66" y="132"/>
                  </a:lnTo>
                  <a:lnTo>
                    <a:pt x="78" y="138"/>
                  </a:lnTo>
                  <a:lnTo>
                    <a:pt x="78" y="114"/>
                  </a:lnTo>
                  <a:lnTo>
                    <a:pt x="114" y="108"/>
                  </a:lnTo>
                  <a:lnTo>
                    <a:pt x="144" y="120"/>
                  </a:lnTo>
                  <a:lnTo>
                    <a:pt x="198" y="108"/>
                  </a:lnTo>
                  <a:lnTo>
                    <a:pt x="246" y="102"/>
                  </a:lnTo>
                  <a:lnTo>
                    <a:pt x="210" y="66"/>
                  </a:lnTo>
                  <a:lnTo>
                    <a:pt x="186" y="54"/>
                  </a:lnTo>
                  <a:lnTo>
                    <a:pt x="168" y="24"/>
                  </a:lnTo>
                  <a:lnTo>
                    <a:pt x="156" y="0"/>
                  </a:lnTo>
                  <a:lnTo>
                    <a:pt x="108" y="30"/>
                  </a:lnTo>
                  <a:lnTo>
                    <a:pt x="78" y="36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72" name="Freeform 389"/>
            <p:cNvSpPr>
              <a:spLocks/>
            </p:cNvSpPr>
            <p:nvPr/>
          </p:nvSpPr>
          <p:spPr bwMode="auto">
            <a:xfrm>
              <a:off x="4772025" y="4557713"/>
              <a:ext cx="195263" cy="233362"/>
            </a:xfrm>
            <a:custGeom>
              <a:avLst/>
              <a:gdLst>
                <a:gd name="T0" fmla="*/ 2147483647 w 150"/>
                <a:gd name="T1" fmla="*/ 2147483647 h 180"/>
                <a:gd name="T2" fmla="*/ 2147483647 w 150"/>
                <a:gd name="T3" fmla="*/ 2147483647 h 180"/>
                <a:gd name="T4" fmla="*/ 2147483647 w 150"/>
                <a:gd name="T5" fmla="*/ 2147483647 h 180"/>
                <a:gd name="T6" fmla="*/ 2147483647 w 150"/>
                <a:gd name="T7" fmla="*/ 2147483647 h 180"/>
                <a:gd name="T8" fmla="*/ 2147483647 w 150"/>
                <a:gd name="T9" fmla="*/ 2147483647 h 180"/>
                <a:gd name="T10" fmla="*/ 2147483647 w 150"/>
                <a:gd name="T11" fmla="*/ 0 h 180"/>
                <a:gd name="T12" fmla="*/ 2147483647 w 150"/>
                <a:gd name="T13" fmla="*/ 0 h 180"/>
                <a:gd name="T14" fmla="*/ 2147483647 w 150"/>
                <a:gd name="T15" fmla="*/ 2147483647 h 180"/>
                <a:gd name="T16" fmla="*/ 2147483647 w 150"/>
                <a:gd name="T17" fmla="*/ 2147483647 h 180"/>
                <a:gd name="T18" fmla="*/ 2147483647 w 150"/>
                <a:gd name="T19" fmla="*/ 2147483647 h 180"/>
                <a:gd name="T20" fmla="*/ 2147483647 w 150"/>
                <a:gd name="T21" fmla="*/ 2147483647 h 180"/>
                <a:gd name="T22" fmla="*/ 2147483647 w 150"/>
                <a:gd name="T23" fmla="*/ 2147483647 h 180"/>
                <a:gd name="T24" fmla="*/ 2147483647 w 150"/>
                <a:gd name="T25" fmla="*/ 2147483647 h 180"/>
                <a:gd name="T26" fmla="*/ 2147483647 w 150"/>
                <a:gd name="T27" fmla="*/ 2147483647 h 180"/>
                <a:gd name="T28" fmla="*/ 2147483647 w 150"/>
                <a:gd name="T29" fmla="*/ 2147483647 h 180"/>
                <a:gd name="T30" fmla="*/ 2147483647 w 150"/>
                <a:gd name="T31" fmla="*/ 2147483647 h 180"/>
                <a:gd name="T32" fmla="*/ 2147483647 w 150"/>
                <a:gd name="T33" fmla="*/ 2147483647 h 180"/>
                <a:gd name="T34" fmla="*/ 0 w 150"/>
                <a:gd name="T35" fmla="*/ 2147483647 h 180"/>
                <a:gd name="T36" fmla="*/ 2147483647 w 150"/>
                <a:gd name="T37" fmla="*/ 2147483647 h 180"/>
                <a:gd name="T38" fmla="*/ 2147483647 w 150"/>
                <a:gd name="T39" fmla="*/ 2147483647 h 180"/>
                <a:gd name="T40" fmla="*/ 2147483647 w 150"/>
                <a:gd name="T41" fmla="*/ 2147483647 h 180"/>
                <a:gd name="T42" fmla="*/ 2147483647 w 150"/>
                <a:gd name="T43" fmla="*/ 2147483647 h 1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0" h="180">
                  <a:moveTo>
                    <a:pt x="66" y="162"/>
                  </a:moveTo>
                  <a:lnTo>
                    <a:pt x="90" y="144"/>
                  </a:lnTo>
                  <a:lnTo>
                    <a:pt x="114" y="96"/>
                  </a:lnTo>
                  <a:lnTo>
                    <a:pt x="132" y="78"/>
                  </a:lnTo>
                  <a:lnTo>
                    <a:pt x="150" y="6"/>
                  </a:lnTo>
                  <a:lnTo>
                    <a:pt x="138" y="0"/>
                  </a:lnTo>
                  <a:lnTo>
                    <a:pt x="114" y="0"/>
                  </a:lnTo>
                  <a:lnTo>
                    <a:pt x="90" y="12"/>
                  </a:lnTo>
                  <a:lnTo>
                    <a:pt x="72" y="18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60" y="54"/>
                  </a:lnTo>
                  <a:lnTo>
                    <a:pt x="54" y="84"/>
                  </a:lnTo>
                  <a:lnTo>
                    <a:pt x="48" y="114"/>
                  </a:lnTo>
                  <a:lnTo>
                    <a:pt x="30" y="114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18" y="156"/>
                  </a:lnTo>
                  <a:lnTo>
                    <a:pt x="24" y="180"/>
                  </a:lnTo>
                  <a:lnTo>
                    <a:pt x="42" y="162"/>
                  </a:lnTo>
                  <a:lnTo>
                    <a:pt x="66" y="162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73" name="Freeform 390"/>
            <p:cNvSpPr>
              <a:spLocks/>
            </p:cNvSpPr>
            <p:nvPr/>
          </p:nvSpPr>
          <p:spPr bwMode="auto">
            <a:xfrm>
              <a:off x="4732338" y="4605338"/>
              <a:ext cx="117475" cy="130175"/>
            </a:xfrm>
            <a:custGeom>
              <a:avLst/>
              <a:gdLst>
                <a:gd name="T0" fmla="*/ 2147483647 w 90"/>
                <a:gd name="T1" fmla="*/ 2147483647 h 102"/>
                <a:gd name="T2" fmla="*/ 2147483647 w 90"/>
                <a:gd name="T3" fmla="*/ 2147483647 h 102"/>
                <a:gd name="T4" fmla="*/ 2147483647 w 90"/>
                <a:gd name="T5" fmla="*/ 2147483647 h 102"/>
                <a:gd name="T6" fmla="*/ 2147483647 w 90"/>
                <a:gd name="T7" fmla="*/ 2147483647 h 102"/>
                <a:gd name="T8" fmla="*/ 2147483647 w 90"/>
                <a:gd name="T9" fmla="*/ 2147483647 h 102"/>
                <a:gd name="T10" fmla="*/ 2147483647 w 90"/>
                <a:gd name="T11" fmla="*/ 0 h 102"/>
                <a:gd name="T12" fmla="*/ 2147483647 w 90"/>
                <a:gd name="T13" fmla="*/ 0 h 102"/>
                <a:gd name="T14" fmla="*/ 0 w 90"/>
                <a:gd name="T15" fmla="*/ 0 h 102"/>
                <a:gd name="T16" fmla="*/ 0 w 90"/>
                <a:gd name="T17" fmla="*/ 2147483647 h 102"/>
                <a:gd name="T18" fmla="*/ 0 w 90"/>
                <a:gd name="T19" fmla="*/ 2147483647 h 102"/>
                <a:gd name="T20" fmla="*/ 2147483647 w 90"/>
                <a:gd name="T21" fmla="*/ 2147483647 h 102"/>
                <a:gd name="T22" fmla="*/ 2147483647 w 90"/>
                <a:gd name="T23" fmla="*/ 2147483647 h 102"/>
                <a:gd name="T24" fmla="*/ 2147483647 w 90"/>
                <a:gd name="T25" fmla="*/ 2147483647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0" h="102">
                  <a:moveTo>
                    <a:pt x="60" y="78"/>
                  </a:moveTo>
                  <a:lnTo>
                    <a:pt x="78" y="78"/>
                  </a:lnTo>
                  <a:lnTo>
                    <a:pt x="84" y="48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78" y="0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54"/>
                  </a:lnTo>
                  <a:lnTo>
                    <a:pt x="30" y="102"/>
                  </a:lnTo>
                  <a:lnTo>
                    <a:pt x="42" y="90"/>
                  </a:lnTo>
                  <a:lnTo>
                    <a:pt x="60" y="78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74" name="Freeform 391"/>
            <p:cNvSpPr>
              <a:spLocks/>
            </p:cNvSpPr>
            <p:nvPr/>
          </p:nvSpPr>
          <p:spPr bwMode="auto">
            <a:xfrm>
              <a:off x="4700588" y="4346575"/>
              <a:ext cx="187325" cy="258763"/>
            </a:xfrm>
            <a:custGeom>
              <a:avLst/>
              <a:gdLst>
                <a:gd name="T0" fmla="*/ 2147483647 w 144"/>
                <a:gd name="T1" fmla="*/ 2147483647 h 198"/>
                <a:gd name="T2" fmla="*/ 2147483647 w 144"/>
                <a:gd name="T3" fmla="*/ 2147483647 h 198"/>
                <a:gd name="T4" fmla="*/ 2147483647 w 144"/>
                <a:gd name="T5" fmla="*/ 2147483647 h 198"/>
                <a:gd name="T6" fmla="*/ 2147483647 w 144"/>
                <a:gd name="T7" fmla="*/ 2147483647 h 198"/>
                <a:gd name="T8" fmla="*/ 2147483647 w 144"/>
                <a:gd name="T9" fmla="*/ 2147483647 h 198"/>
                <a:gd name="T10" fmla="*/ 2147483647 w 144"/>
                <a:gd name="T11" fmla="*/ 2147483647 h 198"/>
                <a:gd name="T12" fmla="*/ 2147483647 w 144"/>
                <a:gd name="T13" fmla="*/ 2147483647 h 198"/>
                <a:gd name="T14" fmla="*/ 2147483647 w 144"/>
                <a:gd name="T15" fmla="*/ 2147483647 h 198"/>
                <a:gd name="T16" fmla="*/ 2147483647 w 144"/>
                <a:gd name="T17" fmla="*/ 0 h 198"/>
                <a:gd name="T18" fmla="*/ 2147483647 w 144"/>
                <a:gd name="T19" fmla="*/ 0 h 198"/>
                <a:gd name="T20" fmla="*/ 2147483647 w 144"/>
                <a:gd name="T21" fmla="*/ 2147483647 h 198"/>
                <a:gd name="T22" fmla="*/ 2147483647 w 144"/>
                <a:gd name="T23" fmla="*/ 2147483647 h 198"/>
                <a:gd name="T24" fmla="*/ 2147483647 w 144"/>
                <a:gd name="T25" fmla="*/ 2147483647 h 198"/>
                <a:gd name="T26" fmla="*/ 2147483647 w 144"/>
                <a:gd name="T27" fmla="*/ 2147483647 h 198"/>
                <a:gd name="T28" fmla="*/ 2147483647 w 144"/>
                <a:gd name="T29" fmla="*/ 2147483647 h 198"/>
                <a:gd name="T30" fmla="*/ 2147483647 w 144"/>
                <a:gd name="T31" fmla="*/ 2147483647 h 198"/>
                <a:gd name="T32" fmla="*/ 0 w 144"/>
                <a:gd name="T33" fmla="*/ 2147483647 h 198"/>
                <a:gd name="T34" fmla="*/ 2147483647 w 144"/>
                <a:gd name="T35" fmla="*/ 2147483647 h 198"/>
                <a:gd name="T36" fmla="*/ 2147483647 w 144"/>
                <a:gd name="T37" fmla="*/ 2147483647 h 198"/>
                <a:gd name="T38" fmla="*/ 2147483647 w 144"/>
                <a:gd name="T39" fmla="*/ 2147483647 h 198"/>
                <a:gd name="T40" fmla="*/ 2147483647 w 144"/>
                <a:gd name="T41" fmla="*/ 2147483647 h 198"/>
                <a:gd name="T42" fmla="*/ 2147483647 w 144"/>
                <a:gd name="T43" fmla="*/ 2147483647 h 19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44" h="198">
                  <a:moveTo>
                    <a:pt x="144" y="174"/>
                  </a:moveTo>
                  <a:lnTo>
                    <a:pt x="138" y="162"/>
                  </a:lnTo>
                  <a:lnTo>
                    <a:pt x="126" y="132"/>
                  </a:lnTo>
                  <a:lnTo>
                    <a:pt x="138" y="96"/>
                  </a:lnTo>
                  <a:lnTo>
                    <a:pt x="132" y="96"/>
                  </a:lnTo>
                  <a:lnTo>
                    <a:pt x="114" y="66"/>
                  </a:lnTo>
                  <a:lnTo>
                    <a:pt x="114" y="48"/>
                  </a:lnTo>
                  <a:lnTo>
                    <a:pt x="138" y="42"/>
                  </a:lnTo>
                  <a:lnTo>
                    <a:pt x="126" y="0"/>
                  </a:lnTo>
                  <a:lnTo>
                    <a:pt x="108" y="6"/>
                  </a:lnTo>
                  <a:lnTo>
                    <a:pt x="102" y="24"/>
                  </a:lnTo>
                  <a:lnTo>
                    <a:pt x="84" y="72"/>
                  </a:lnTo>
                  <a:lnTo>
                    <a:pt x="54" y="114"/>
                  </a:lnTo>
                  <a:lnTo>
                    <a:pt x="24" y="102"/>
                  </a:lnTo>
                  <a:lnTo>
                    <a:pt x="6" y="126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24" y="198"/>
                  </a:lnTo>
                  <a:lnTo>
                    <a:pt x="72" y="198"/>
                  </a:lnTo>
                  <a:lnTo>
                    <a:pt x="102" y="198"/>
                  </a:lnTo>
                  <a:lnTo>
                    <a:pt x="144" y="17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75" name="Freeform 393"/>
            <p:cNvSpPr>
              <a:spLocks/>
            </p:cNvSpPr>
            <p:nvPr/>
          </p:nvSpPr>
          <p:spPr bwMode="auto">
            <a:xfrm>
              <a:off x="4527550" y="4337050"/>
              <a:ext cx="63500" cy="157163"/>
            </a:xfrm>
            <a:custGeom>
              <a:avLst/>
              <a:gdLst>
                <a:gd name="T0" fmla="*/ 2147483647 w 48"/>
                <a:gd name="T1" fmla="*/ 2147483647 h 120"/>
                <a:gd name="T2" fmla="*/ 2147483647 w 48"/>
                <a:gd name="T3" fmla="*/ 2147483647 h 120"/>
                <a:gd name="T4" fmla="*/ 2147483647 w 48"/>
                <a:gd name="T5" fmla="*/ 2147483647 h 120"/>
                <a:gd name="T6" fmla="*/ 2147483647 w 48"/>
                <a:gd name="T7" fmla="*/ 2147483647 h 120"/>
                <a:gd name="T8" fmla="*/ 2147483647 w 48"/>
                <a:gd name="T9" fmla="*/ 0 h 120"/>
                <a:gd name="T10" fmla="*/ 2147483647 w 48"/>
                <a:gd name="T11" fmla="*/ 2147483647 h 120"/>
                <a:gd name="T12" fmla="*/ 2147483647 w 48"/>
                <a:gd name="T13" fmla="*/ 2147483647 h 120"/>
                <a:gd name="T14" fmla="*/ 0 w 48"/>
                <a:gd name="T15" fmla="*/ 2147483647 h 120"/>
                <a:gd name="T16" fmla="*/ 0 w 48"/>
                <a:gd name="T17" fmla="*/ 2147483647 h 120"/>
                <a:gd name="T18" fmla="*/ 2147483647 w 48"/>
                <a:gd name="T19" fmla="*/ 2147483647 h 120"/>
                <a:gd name="T20" fmla="*/ 2147483647 w 48"/>
                <a:gd name="T21" fmla="*/ 2147483647 h 120"/>
                <a:gd name="T22" fmla="*/ 2147483647 w 48"/>
                <a:gd name="T23" fmla="*/ 2147483647 h 120"/>
                <a:gd name="T24" fmla="*/ 2147483647 w 48"/>
                <a:gd name="T25" fmla="*/ 2147483647 h 120"/>
                <a:gd name="T26" fmla="*/ 2147483647 w 48"/>
                <a:gd name="T27" fmla="*/ 2147483647 h 120"/>
                <a:gd name="T28" fmla="*/ 2147483647 w 48"/>
                <a:gd name="T29" fmla="*/ 2147483647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" h="120">
                  <a:moveTo>
                    <a:pt x="48" y="48"/>
                  </a:moveTo>
                  <a:lnTo>
                    <a:pt x="48" y="24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48"/>
                  </a:lnTo>
                  <a:lnTo>
                    <a:pt x="6" y="90"/>
                  </a:lnTo>
                  <a:lnTo>
                    <a:pt x="24" y="120"/>
                  </a:lnTo>
                  <a:lnTo>
                    <a:pt x="36" y="120"/>
                  </a:lnTo>
                  <a:lnTo>
                    <a:pt x="36" y="9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76" name="Freeform 394"/>
            <p:cNvSpPr>
              <a:spLocks/>
            </p:cNvSpPr>
            <p:nvPr/>
          </p:nvSpPr>
          <p:spPr bwMode="auto">
            <a:xfrm>
              <a:off x="4503738" y="4378325"/>
              <a:ext cx="55562" cy="123825"/>
            </a:xfrm>
            <a:custGeom>
              <a:avLst/>
              <a:gdLst>
                <a:gd name="T0" fmla="*/ 2147483647 w 42"/>
                <a:gd name="T1" fmla="*/ 2147483647 h 96"/>
                <a:gd name="T2" fmla="*/ 2147483647 w 42"/>
                <a:gd name="T3" fmla="*/ 0 h 96"/>
                <a:gd name="T4" fmla="*/ 2147483647 w 42"/>
                <a:gd name="T5" fmla="*/ 2147483647 h 96"/>
                <a:gd name="T6" fmla="*/ 0 w 42"/>
                <a:gd name="T7" fmla="*/ 2147483647 h 96"/>
                <a:gd name="T8" fmla="*/ 0 w 42"/>
                <a:gd name="T9" fmla="*/ 2147483647 h 96"/>
                <a:gd name="T10" fmla="*/ 0 w 42"/>
                <a:gd name="T11" fmla="*/ 2147483647 h 96"/>
                <a:gd name="T12" fmla="*/ 2147483647 w 42"/>
                <a:gd name="T13" fmla="*/ 2147483647 h 96"/>
                <a:gd name="T14" fmla="*/ 2147483647 w 42"/>
                <a:gd name="T15" fmla="*/ 2147483647 h 96"/>
                <a:gd name="T16" fmla="*/ 2147483647 w 42"/>
                <a:gd name="T17" fmla="*/ 2147483647 h 96"/>
                <a:gd name="T18" fmla="*/ 2147483647 w 42"/>
                <a:gd name="T19" fmla="*/ 2147483647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" h="96">
                  <a:moveTo>
                    <a:pt x="18" y="18"/>
                  </a:moveTo>
                  <a:lnTo>
                    <a:pt x="18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42"/>
                  </a:lnTo>
                  <a:lnTo>
                    <a:pt x="18" y="96"/>
                  </a:lnTo>
                  <a:lnTo>
                    <a:pt x="42" y="90"/>
                  </a:lnTo>
                  <a:lnTo>
                    <a:pt x="24" y="60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77" name="Freeform 395"/>
            <p:cNvSpPr>
              <a:spLocks/>
            </p:cNvSpPr>
            <p:nvPr/>
          </p:nvSpPr>
          <p:spPr bwMode="auto">
            <a:xfrm>
              <a:off x="4795838" y="5073650"/>
              <a:ext cx="320675" cy="325438"/>
            </a:xfrm>
            <a:custGeom>
              <a:avLst/>
              <a:gdLst>
                <a:gd name="T0" fmla="*/ 2147483647 w 246"/>
                <a:gd name="T1" fmla="*/ 2147483647 h 252"/>
                <a:gd name="T2" fmla="*/ 2147483647 w 246"/>
                <a:gd name="T3" fmla="*/ 2147483647 h 252"/>
                <a:gd name="T4" fmla="*/ 2147483647 w 246"/>
                <a:gd name="T5" fmla="*/ 2147483647 h 252"/>
                <a:gd name="T6" fmla="*/ 2147483647 w 246"/>
                <a:gd name="T7" fmla="*/ 2147483647 h 252"/>
                <a:gd name="T8" fmla="*/ 2147483647 w 246"/>
                <a:gd name="T9" fmla="*/ 2147483647 h 252"/>
                <a:gd name="T10" fmla="*/ 2147483647 w 246"/>
                <a:gd name="T11" fmla="*/ 2147483647 h 252"/>
                <a:gd name="T12" fmla="*/ 2147483647 w 246"/>
                <a:gd name="T13" fmla="*/ 2147483647 h 252"/>
                <a:gd name="T14" fmla="*/ 2147483647 w 246"/>
                <a:gd name="T15" fmla="*/ 2147483647 h 252"/>
                <a:gd name="T16" fmla="*/ 2147483647 w 246"/>
                <a:gd name="T17" fmla="*/ 2147483647 h 252"/>
                <a:gd name="T18" fmla="*/ 2147483647 w 246"/>
                <a:gd name="T19" fmla="*/ 2147483647 h 252"/>
                <a:gd name="T20" fmla="*/ 2147483647 w 246"/>
                <a:gd name="T21" fmla="*/ 2147483647 h 252"/>
                <a:gd name="T22" fmla="*/ 2147483647 w 246"/>
                <a:gd name="T23" fmla="*/ 2147483647 h 252"/>
                <a:gd name="T24" fmla="*/ 2147483647 w 246"/>
                <a:gd name="T25" fmla="*/ 2147483647 h 252"/>
                <a:gd name="T26" fmla="*/ 2147483647 w 246"/>
                <a:gd name="T27" fmla="*/ 2147483647 h 252"/>
                <a:gd name="T28" fmla="*/ 2147483647 w 246"/>
                <a:gd name="T29" fmla="*/ 2147483647 h 252"/>
                <a:gd name="T30" fmla="*/ 2147483647 w 246"/>
                <a:gd name="T31" fmla="*/ 2147483647 h 252"/>
                <a:gd name="T32" fmla="*/ 2147483647 w 246"/>
                <a:gd name="T33" fmla="*/ 2147483647 h 252"/>
                <a:gd name="T34" fmla="*/ 2147483647 w 246"/>
                <a:gd name="T35" fmla="*/ 2147483647 h 252"/>
                <a:gd name="T36" fmla="*/ 2147483647 w 246"/>
                <a:gd name="T37" fmla="*/ 2147483647 h 252"/>
                <a:gd name="T38" fmla="*/ 2147483647 w 246"/>
                <a:gd name="T39" fmla="*/ 0 h 252"/>
                <a:gd name="T40" fmla="*/ 2147483647 w 246"/>
                <a:gd name="T41" fmla="*/ 2147483647 h 252"/>
                <a:gd name="T42" fmla="*/ 0 w 246"/>
                <a:gd name="T43" fmla="*/ 2147483647 h 252"/>
                <a:gd name="T44" fmla="*/ 2147483647 w 246"/>
                <a:gd name="T45" fmla="*/ 2147483647 h 252"/>
                <a:gd name="T46" fmla="*/ 2147483647 w 246"/>
                <a:gd name="T47" fmla="*/ 2147483647 h 252"/>
                <a:gd name="T48" fmla="*/ 2147483647 w 246"/>
                <a:gd name="T49" fmla="*/ 2147483647 h 252"/>
                <a:gd name="T50" fmla="*/ 2147483647 w 246"/>
                <a:gd name="T51" fmla="*/ 2147483647 h 252"/>
                <a:gd name="T52" fmla="*/ 2147483647 w 246"/>
                <a:gd name="T53" fmla="*/ 2147483647 h 252"/>
                <a:gd name="T54" fmla="*/ 2147483647 w 246"/>
                <a:gd name="T55" fmla="*/ 2147483647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46" h="252">
                  <a:moveTo>
                    <a:pt x="126" y="252"/>
                  </a:moveTo>
                  <a:lnTo>
                    <a:pt x="144" y="246"/>
                  </a:lnTo>
                  <a:lnTo>
                    <a:pt x="156" y="162"/>
                  </a:lnTo>
                  <a:lnTo>
                    <a:pt x="156" y="108"/>
                  </a:lnTo>
                  <a:lnTo>
                    <a:pt x="168" y="102"/>
                  </a:lnTo>
                  <a:lnTo>
                    <a:pt x="174" y="36"/>
                  </a:lnTo>
                  <a:lnTo>
                    <a:pt x="222" y="24"/>
                  </a:lnTo>
                  <a:lnTo>
                    <a:pt x="240" y="18"/>
                  </a:lnTo>
                  <a:lnTo>
                    <a:pt x="246" y="18"/>
                  </a:lnTo>
                  <a:lnTo>
                    <a:pt x="234" y="12"/>
                  </a:lnTo>
                  <a:lnTo>
                    <a:pt x="210" y="12"/>
                  </a:lnTo>
                  <a:lnTo>
                    <a:pt x="216" y="18"/>
                  </a:lnTo>
                  <a:lnTo>
                    <a:pt x="210" y="12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14" y="12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42"/>
                  </a:lnTo>
                  <a:lnTo>
                    <a:pt x="42" y="126"/>
                  </a:lnTo>
                  <a:lnTo>
                    <a:pt x="48" y="144"/>
                  </a:lnTo>
                  <a:lnTo>
                    <a:pt x="60" y="222"/>
                  </a:lnTo>
                  <a:lnTo>
                    <a:pt x="90" y="252"/>
                  </a:lnTo>
                  <a:lnTo>
                    <a:pt x="96" y="240"/>
                  </a:lnTo>
                  <a:lnTo>
                    <a:pt x="126" y="252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78" name="Freeform 397"/>
            <p:cNvSpPr>
              <a:spLocks/>
            </p:cNvSpPr>
            <p:nvPr/>
          </p:nvSpPr>
          <p:spPr bwMode="auto">
            <a:xfrm>
              <a:off x="220663" y="2108200"/>
              <a:ext cx="676275" cy="922338"/>
            </a:xfrm>
            <a:custGeom>
              <a:avLst/>
              <a:gdLst>
                <a:gd name="T0" fmla="*/ 2147483647 w 516"/>
                <a:gd name="T1" fmla="*/ 2147483647 h 709"/>
                <a:gd name="T2" fmla="*/ 2147483647 w 516"/>
                <a:gd name="T3" fmla="*/ 2147483647 h 709"/>
                <a:gd name="T4" fmla="*/ 2147483647 w 516"/>
                <a:gd name="T5" fmla="*/ 2147483647 h 709"/>
                <a:gd name="T6" fmla="*/ 2147483647 w 516"/>
                <a:gd name="T7" fmla="*/ 2147483647 h 709"/>
                <a:gd name="T8" fmla="*/ 2147483647 w 516"/>
                <a:gd name="T9" fmla="*/ 2147483647 h 709"/>
                <a:gd name="T10" fmla="*/ 2147483647 w 516"/>
                <a:gd name="T11" fmla="*/ 2147483647 h 709"/>
                <a:gd name="T12" fmla="*/ 2147483647 w 516"/>
                <a:gd name="T13" fmla="*/ 2147483647 h 709"/>
                <a:gd name="T14" fmla="*/ 2147483647 w 516"/>
                <a:gd name="T15" fmla="*/ 0 h 709"/>
                <a:gd name="T16" fmla="*/ 2147483647 w 516"/>
                <a:gd name="T17" fmla="*/ 2147483647 h 709"/>
                <a:gd name="T18" fmla="*/ 2147483647 w 516"/>
                <a:gd name="T19" fmla="*/ 2147483647 h 709"/>
                <a:gd name="T20" fmla="*/ 2147483647 w 516"/>
                <a:gd name="T21" fmla="*/ 2147483647 h 709"/>
                <a:gd name="T22" fmla="*/ 2147483647 w 516"/>
                <a:gd name="T23" fmla="*/ 2147483647 h 709"/>
                <a:gd name="T24" fmla="*/ 2147483647 w 516"/>
                <a:gd name="T25" fmla="*/ 2147483647 h 709"/>
                <a:gd name="T26" fmla="*/ 2147483647 w 516"/>
                <a:gd name="T27" fmla="*/ 2147483647 h 709"/>
                <a:gd name="T28" fmla="*/ 2147483647 w 516"/>
                <a:gd name="T29" fmla="*/ 2147483647 h 709"/>
                <a:gd name="T30" fmla="*/ 2147483647 w 516"/>
                <a:gd name="T31" fmla="*/ 2147483647 h 709"/>
                <a:gd name="T32" fmla="*/ 2147483647 w 516"/>
                <a:gd name="T33" fmla="*/ 2147483647 h 709"/>
                <a:gd name="T34" fmla="*/ 2147483647 w 516"/>
                <a:gd name="T35" fmla="*/ 2147483647 h 709"/>
                <a:gd name="T36" fmla="*/ 2147483647 w 516"/>
                <a:gd name="T37" fmla="*/ 2147483647 h 709"/>
                <a:gd name="T38" fmla="*/ 0 w 516"/>
                <a:gd name="T39" fmla="*/ 2147483647 h 709"/>
                <a:gd name="T40" fmla="*/ 2147483647 w 516"/>
                <a:gd name="T41" fmla="*/ 2147483647 h 709"/>
                <a:gd name="T42" fmla="*/ 2147483647 w 516"/>
                <a:gd name="T43" fmla="*/ 2147483647 h 709"/>
                <a:gd name="T44" fmla="*/ 2147483647 w 516"/>
                <a:gd name="T45" fmla="*/ 2147483647 h 709"/>
                <a:gd name="T46" fmla="*/ 2147483647 w 516"/>
                <a:gd name="T47" fmla="*/ 2147483647 h 709"/>
                <a:gd name="T48" fmla="*/ 2147483647 w 516"/>
                <a:gd name="T49" fmla="*/ 2147483647 h 709"/>
                <a:gd name="T50" fmla="*/ 2147483647 w 516"/>
                <a:gd name="T51" fmla="*/ 2147483647 h 709"/>
                <a:gd name="T52" fmla="*/ 2147483647 w 516"/>
                <a:gd name="T53" fmla="*/ 2147483647 h 709"/>
                <a:gd name="T54" fmla="*/ 2147483647 w 516"/>
                <a:gd name="T55" fmla="*/ 2147483647 h 709"/>
                <a:gd name="T56" fmla="*/ 2147483647 w 516"/>
                <a:gd name="T57" fmla="*/ 2147483647 h 709"/>
                <a:gd name="T58" fmla="*/ 2147483647 w 516"/>
                <a:gd name="T59" fmla="*/ 2147483647 h 709"/>
                <a:gd name="T60" fmla="*/ 2147483647 w 516"/>
                <a:gd name="T61" fmla="*/ 2147483647 h 709"/>
                <a:gd name="T62" fmla="*/ 2147483647 w 516"/>
                <a:gd name="T63" fmla="*/ 2147483647 h 709"/>
                <a:gd name="T64" fmla="*/ 2147483647 w 516"/>
                <a:gd name="T65" fmla="*/ 2147483647 h 709"/>
                <a:gd name="T66" fmla="*/ 2147483647 w 516"/>
                <a:gd name="T67" fmla="*/ 2147483647 h 709"/>
                <a:gd name="T68" fmla="*/ 2147483647 w 516"/>
                <a:gd name="T69" fmla="*/ 2147483647 h 709"/>
                <a:gd name="T70" fmla="*/ 2147483647 w 516"/>
                <a:gd name="T71" fmla="*/ 2147483647 h 709"/>
                <a:gd name="T72" fmla="*/ 2147483647 w 516"/>
                <a:gd name="T73" fmla="*/ 2147483647 h 709"/>
                <a:gd name="T74" fmla="*/ 2147483647 w 516"/>
                <a:gd name="T75" fmla="*/ 2147483647 h 709"/>
                <a:gd name="T76" fmla="*/ 2147483647 w 516"/>
                <a:gd name="T77" fmla="*/ 2147483647 h 709"/>
                <a:gd name="T78" fmla="*/ 2147483647 w 516"/>
                <a:gd name="T79" fmla="*/ 2147483647 h 709"/>
                <a:gd name="T80" fmla="*/ 2147483647 w 516"/>
                <a:gd name="T81" fmla="*/ 2147483647 h 709"/>
                <a:gd name="T82" fmla="*/ 2147483647 w 516"/>
                <a:gd name="T83" fmla="*/ 2147483647 h 709"/>
                <a:gd name="T84" fmla="*/ 2147483647 w 516"/>
                <a:gd name="T85" fmla="*/ 2147483647 h 709"/>
                <a:gd name="T86" fmla="*/ 2147483647 w 516"/>
                <a:gd name="T87" fmla="*/ 2147483647 h 709"/>
                <a:gd name="T88" fmla="*/ 2147483647 w 516"/>
                <a:gd name="T89" fmla="*/ 2147483647 h 709"/>
                <a:gd name="T90" fmla="*/ 2147483647 w 516"/>
                <a:gd name="T91" fmla="*/ 2147483647 h 709"/>
                <a:gd name="T92" fmla="*/ 2147483647 w 516"/>
                <a:gd name="T93" fmla="*/ 2147483647 h 709"/>
                <a:gd name="T94" fmla="*/ 2147483647 w 516"/>
                <a:gd name="T95" fmla="*/ 2147483647 h 7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16" h="709">
                  <a:moveTo>
                    <a:pt x="504" y="96"/>
                  </a:moveTo>
                  <a:lnTo>
                    <a:pt x="486" y="78"/>
                  </a:lnTo>
                  <a:lnTo>
                    <a:pt x="432" y="84"/>
                  </a:lnTo>
                  <a:lnTo>
                    <a:pt x="354" y="48"/>
                  </a:lnTo>
                  <a:lnTo>
                    <a:pt x="318" y="54"/>
                  </a:lnTo>
                  <a:lnTo>
                    <a:pt x="288" y="36"/>
                  </a:lnTo>
                  <a:lnTo>
                    <a:pt x="282" y="18"/>
                  </a:lnTo>
                  <a:lnTo>
                    <a:pt x="228" y="0"/>
                  </a:lnTo>
                  <a:lnTo>
                    <a:pt x="198" y="24"/>
                  </a:lnTo>
                  <a:lnTo>
                    <a:pt x="150" y="42"/>
                  </a:lnTo>
                  <a:lnTo>
                    <a:pt x="114" y="66"/>
                  </a:lnTo>
                  <a:lnTo>
                    <a:pt x="90" y="126"/>
                  </a:lnTo>
                  <a:lnTo>
                    <a:pt x="42" y="138"/>
                  </a:lnTo>
                  <a:lnTo>
                    <a:pt x="42" y="174"/>
                  </a:lnTo>
                  <a:lnTo>
                    <a:pt x="78" y="222"/>
                  </a:lnTo>
                  <a:lnTo>
                    <a:pt x="114" y="240"/>
                  </a:lnTo>
                  <a:lnTo>
                    <a:pt x="114" y="264"/>
                  </a:lnTo>
                  <a:lnTo>
                    <a:pt x="90" y="276"/>
                  </a:lnTo>
                  <a:lnTo>
                    <a:pt x="60" y="264"/>
                  </a:lnTo>
                  <a:lnTo>
                    <a:pt x="0" y="306"/>
                  </a:lnTo>
                  <a:lnTo>
                    <a:pt x="18" y="324"/>
                  </a:lnTo>
                  <a:lnTo>
                    <a:pt x="42" y="348"/>
                  </a:lnTo>
                  <a:lnTo>
                    <a:pt x="96" y="348"/>
                  </a:lnTo>
                  <a:lnTo>
                    <a:pt x="138" y="354"/>
                  </a:lnTo>
                  <a:lnTo>
                    <a:pt x="120" y="396"/>
                  </a:lnTo>
                  <a:lnTo>
                    <a:pt x="72" y="414"/>
                  </a:lnTo>
                  <a:lnTo>
                    <a:pt x="36" y="438"/>
                  </a:lnTo>
                  <a:lnTo>
                    <a:pt x="30" y="468"/>
                  </a:lnTo>
                  <a:lnTo>
                    <a:pt x="72" y="498"/>
                  </a:lnTo>
                  <a:lnTo>
                    <a:pt x="78" y="529"/>
                  </a:lnTo>
                  <a:lnTo>
                    <a:pt x="108" y="541"/>
                  </a:lnTo>
                  <a:lnTo>
                    <a:pt x="114" y="583"/>
                  </a:lnTo>
                  <a:lnTo>
                    <a:pt x="156" y="577"/>
                  </a:lnTo>
                  <a:lnTo>
                    <a:pt x="210" y="577"/>
                  </a:lnTo>
                  <a:lnTo>
                    <a:pt x="180" y="631"/>
                  </a:lnTo>
                  <a:lnTo>
                    <a:pt x="90" y="709"/>
                  </a:lnTo>
                  <a:lnTo>
                    <a:pt x="192" y="655"/>
                  </a:lnTo>
                  <a:lnTo>
                    <a:pt x="270" y="571"/>
                  </a:lnTo>
                  <a:lnTo>
                    <a:pt x="264" y="553"/>
                  </a:lnTo>
                  <a:lnTo>
                    <a:pt x="312" y="492"/>
                  </a:lnTo>
                  <a:lnTo>
                    <a:pt x="324" y="517"/>
                  </a:lnTo>
                  <a:lnTo>
                    <a:pt x="330" y="547"/>
                  </a:lnTo>
                  <a:lnTo>
                    <a:pt x="366" y="517"/>
                  </a:lnTo>
                  <a:lnTo>
                    <a:pt x="408" y="492"/>
                  </a:lnTo>
                  <a:lnTo>
                    <a:pt x="426" y="505"/>
                  </a:lnTo>
                  <a:lnTo>
                    <a:pt x="516" y="523"/>
                  </a:lnTo>
                  <a:lnTo>
                    <a:pt x="516" y="96"/>
                  </a:lnTo>
                  <a:lnTo>
                    <a:pt x="504" y="9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79" name="Freeform 398"/>
            <p:cNvSpPr>
              <a:spLocks/>
            </p:cNvSpPr>
            <p:nvPr/>
          </p:nvSpPr>
          <p:spPr bwMode="auto">
            <a:xfrm>
              <a:off x="896938" y="2070100"/>
              <a:ext cx="2119312" cy="1452563"/>
            </a:xfrm>
            <a:custGeom>
              <a:avLst/>
              <a:gdLst>
                <a:gd name="T0" fmla="*/ 2147483647 w 1622"/>
                <a:gd name="T1" fmla="*/ 2147483647 h 1117"/>
                <a:gd name="T2" fmla="*/ 2147483647 w 1622"/>
                <a:gd name="T3" fmla="*/ 2147483647 h 1117"/>
                <a:gd name="T4" fmla="*/ 2147483647 w 1622"/>
                <a:gd name="T5" fmla="*/ 2147483647 h 1117"/>
                <a:gd name="T6" fmla="*/ 2147483647 w 1622"/>
                <a:gd name="T7" fmla="*/ 2147483647 h 1117"/>
                <a:gd name="T8" fmla="*/ 2147483647 w 1622"/>
                <a:gd name="T9" fmla="*/ 2147483647 h 1117"/>
                <a:gd name="T10" fmla="*/ 2147483647 w 1622"/>
                <a:gd name="T11" fmla="*/ 2147483647 h 1117"/>
                <a:gd name="T12" fmla="*/ 2147483647 w 1622"/>
                <a:gd name="T13" fmla="*/ 2147483647 h 1117"/>
                <a:gd name="T14" fmla="*/ 2147483647 w 1622"/>
                <a:gd name="T15" fmla="*/ 2147483647 h 1117"/>
                <a:gd name="T16" fmla="*/ 2147483647 w 1622"/>
                <a:gd name="T17" fmla="*/ 2147483647 h 1117"/>
                <a:gd name="T18" fmla="*/ 2147483647 w 1622"/>
                <a:gd name="T19" fmla="*/ 2147483647 h 1117"/>
                <a:gd name="T20" fmla="*/ 2147483647 w 1622"/>
                <a:gd name="T21" fmla="*/ 2147483647 h 1117"/>
                <a:gd name="T22" fmla="*/ 2147483647 w 1622"/>
                <a:gd name="T23" fmla="*/ 2147483647 h 1117"/>
                <a:gd name="T24" fmla="*/ 2147483647 w 1622"/>
                <a:gd name="T25" fmla="*/ 2147483647 h 1117"/>
                <a:gd name="T26" fmla="*/ 2147483647 w 1622"/>
                <a:gd name="T27" fmla="*/ 2147483647 h 1117"/>
                <a:gd name="T28" fmla="*/ 2147483647 w 1622"/>
                <a:gd name="T29" fmla="*/ 2147483647 h 1117"/>
                <a:gd name="T30" fmla="*/ 2147483647 w 1622"/>
                <a:gd name="T31" fmla="*/ 2147483647 h 1117"/>
                <a:gd name="T32" fmla="*/ 2147483647 w 1622"/>
                <a:gd name="T33" fmla="*/ 2147483647 h 1117"/>
                <a:gd name="T34" fmla="*/ 2147483647 w 1622"/>
                <a:gd name="T35" fmla="*/ 2147483647 h 1117"/>
                <a:gd name="T36" fmla="*/ 2147483647 w 1622"/>
                <a:gd name="T37" fmla="*/ 2147483647 h 1117"/>
                <a:gd name="T38" fmla="*/ 2147483647 w 1622"/>
                <a:gd name="T39" fmla="*/ 2147483647 h 1117"/>
                <a:gd name="T40" fmla="*/ 2147483647 w 1622"/>
                <a:gd name="T41" fmla="*/ 2147483647 h 1117"/>
                <a:gd name="T42" fmla="*/ 2147483647 w 1622"/>
                <a:gd name="T43" fmla="*/ 2147483647 h 1117"/>
                <a:gd name="T44" fmla="*/ 2147483647 w 1622"/>
                <a:gd name="T45" fmla="*/ 2147483647 h 1117"/>
                <a:gd name="T46" fmla="*/ 2147483647 w 1622"/>
                <a:gd name="T47" fmla="*/ 2147483647 h 1117"/>
                <a:gd name="T48" fmla="*/ 2147483647 w 1622"/>
                <a:gd name="T49" fmla="*/ 2147483647 h 1117"/>
                <a:gd name="T50" fmla="*/ 2147483647 w 1622"/>
                <a:gd name="T51" fmla="*/ 2147483647 h 1117"/>
                <a:gd name="T52" fmla="*/ 2147483647 w 1622"/>
                <a:gd name="T53" fmla="*/ 2147483647 h 1117"/>
                <a:gd name="T54" fmla="*/ 2147483647 w 1622"/>
                <a:gd name="T55" fmla="*/ 2147483647 h 1117"/>
                <a:gd name="T56" fmla="*/ 2147483647 w 1622"/>
                <a:gd name="T57" fmla="*/ 2147483647 h 1117"/>
                <a:gd name="T58" fmla="*/ 2147483647 w 1622"/>
                <a:gd name="T59" fmla="*/ 2147483647 h 1117"/>
                <a:gd name="T60" fmla="*/ 2147483647 w 1622"/>
                <a:gd name="T61" fmla="*/ 2147483647 h 1117"/>
                <a:gd name="T62" fmla="*/ 2147483647 w 1622"/>
                <a:gd name="T63" fmla="*/ 2147483647 h 1117"/>
                <a:gd name="T64" fmla="*/ 2147483647 w 1622"/>
                <a:gd name="T65" fmla="*/ 2147483647 h 1117"/>
                <a:gd name="T66" fmla="*/ 2147483647 w 1622"/>
                <a:gd name="T67" fmla="*/ 2147483647 h 1117"/>
                <a:gd name="T68" fmla="*/ 2147483647 w 1622"/>
                <a:gd name="T69" fmla="*/ 2147483647 h 1117"/>
                <a:gd name="T70" fmla="*/ 2147483647 w 1622"/>
                <a:gd name="T71" fmla="*/ 2147483647 h 1117"/>
                <a:gd name="T72" fmla="*/ 2147483647 w 1622"/>
                <a:gd name="T73" fmla="*/ 2147483647 h 1117"/>
                <a:gd name="T74" fmla="*/ 2147483647 w 1622"/>
                <a:gd name="T75" fmla="*/ 2147483647 h 1117"/>
                <a:gd name="T76" fmla="*/ 2147483647 w 1622"/>
                <a:gd name="T77" fmla="*/ 2147483647 h 1117"/>
                <a:gd name="T78" fmla="*/ 2147483647 w 1622"/>
                <a:gd name="T79" fmla="*/ 2147483647 h 1117"/>
                <a:gd name="T80" fmla="*/ 2147483647 w 1622"/>
                <a:gd name="T81" fmla="*/ 0 h 1117"/>
                <a:gd name="T82" fmla="*/ 2147483647 w 1622"/>
                <a:gd name="T83" fmla="*/ 2147483647 h 1117"/>
                <a:gd name="T84" fmla="*/ 2147483647 w 1622"/>
                <a:gd name="T85" fmla="*/ 2147483647 h 1117"/>
                <a:gd name="T86" fmla="*/ 2147483647 w 1622"/>
                <a:gd name="T87" fmla="*/ 2147483647 h 1117"/>
                <a:gd name="T88" fmla="*/ 2147483647 w 1622"/>
                <a:gd name="T89" fmla="*/ 2147483647 h 1117"/>
                <a:gd name="T90" fmla="*/ 2147483647 w 1622"/>
                <a:gd name="T91" fmla="*/ 2147483647 h 1117"/>
                <a:gd name="T92" fmla="*/ 2147483647 w 1622"/>
                <a:gd name="T93" fmla="*/ 2147483647 h 1117"/>
                <a:gd name="T94" fmla="*/ 2147483647 w 1622"/>
                <a:gd name="T95" fmla="*/ 2147483647 h 1117"/>
                <a:gd name="T96" fmla="*/ 2147483647 w 1622"/>
                <a:gd name="T97" fmla="*/ 2147483647 h 1117"/>
                <a:gd name="T98" fmla="*/ 2147483647 w 1622"/>
                <a:gd name="T99" fmla="*/ 2147483647 h 1117"/>
                <a:gd name="T100" fmla="*/ 2147483647 w 1622"/>
                <a:gd name="T101" fmla="*/ 2147483647 h 1117"/>
                <a:gd name="T102" fmla="*/ 2147483647 w 1622"/>
                <a:gd name="T103" fmla="*/ 2147483647 h 1117"/>
                <a:gd name="T104" fmla="*/ 2147483647 w 1622"/>
                <a:gd name="T105" fmla="*/ 2147483647 h 1117"/>
                <a:gd name="T106" fmla="*/ 2147483647 w 1622"/>
                <a:gd name="T107" fmla="*/ 2147483647 h 1117"/>
                <a:gd name="T108" fmla="*/ 2147483647 w 1622"/>
                <a:gd name="T109" fmla="*/ 2147483647 h 1117"/>
                <a:gd name="T110" fmla="*/ 0 w 1622"/>
                <a:gd name="T111" fmla="*/ 2147483647 h 1117"/>
                <a:gd name="T112" fmla="*/ 2147483647 w 1622"/>
                <a:gd name="T113" fmla="*/ 2147483647 h 1117"/>
                <a:gd name="T114" fmla="*/ 2147483647 w 1622"/>
                <a:gd name="T115" fmla="*/ 2147483647 h 1117"/>
                <a:gd name="T116" fmla="*/ 2147483647 w 1622"/>
                <a:gd name="T117" fmla="*/ 2147483647 h 1117"/>
                <a:gd name="T118" fmla="*/ 2147483647 w 1622"/>
                <a:gd name="T119" fmla="*/ 2147483647 h 1117"/>
                <a:gd name="T120" fmla="*/ 2147483647 w 1622"/>
                <a:gd name="T121" fmla="*/ 2147483647 h 1117"/>
                <a:gd name="T122" fmla="*/ 2147483647 w 1622"/>
                <a:gd name="T123" fmla="*/ 2147483647 h 111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22" h="1117">
                  <a:moveTo>
                    <a:pt x="931" y="943"/>
                  </a:moveTo>
                  <a:lnTo>
                    <a:pt x="973" y="955"/>
                  </a:lnTo>
                  <a:lnTo>
                    <a:pt x="1075" y="1003"/>
                  </a:lnTo>
                  <a:lnTo>
                    <a:pt x="1111" y="1081"/>
                  </a:lnTo>
                  <a:lnTo>
                    <a:pt x="1111" y="1117"/>
                  </a:lnTo>
                  <a:lnTo>
                    <a:pt x="1190" y="1093"/>
                  </a:lnTo>
                  <a:lnTo>
                    <a:pt x="1232" y="1057"/>
                  </a:lnTo>
                  <a:lnTo>
                    <a:pt x="1262" y="1051"/>
                  </a:lnTo>
                  <a:lnTo>
                    <a:pt x="1322" y="1039"/>
                  </a:lnTo>
                  <a:lnTo>
                    <a:pt x="1370" y="979"/>
                  </a:lnTo>
                  <a:lnTo>
                    <a:pt x="1394" y="985"/>
                  </a:lnTo>
                  <a:lnTo>
                    <a:pt x="1406" y="1045"/>
                  </a:lnTo>
                  <a:lnTo>
                    <a:pt x="1430" y="1027"/>
                  </a:lnTo>
                  <a:lnTo>
                    <a:pt x="1448" y="1033"/>
                  </a:lnTo>
                  <a:lnTo>
                    <a:pt x="1436" y="1051"/>
                  </a:lnTo>
                  <a:lnTo>
                    <a:pt x="1448" y="1075"/>
                  </a:lnTo>
                  <a:lnTo>
                    <a:pt x="1502" y="1033"/>
                  </a:lnTo>
                  <a:lnTo>
                    <a:pt x="1520" y="1009"/>
                  </a:lnTo>
                  <a:lnTo>
                    <a:pt x="1466" y="1003"/>
                  </a:lnTo>
                  <a:lnTo>
                    <a:pt x="1442" y="967"/>
                  </a:lnTo>
                  <a:lnTo>
                    <a:pt x="1460" y="949"/>
                  </a:lnTo>
                  <a:lnTo>
                    <a:pt x="1466" y="925"/>
                  </a:lnTo>
                  <a:lnTo>
                    <a:pt x="1382" y="943"/>
                  </a:lnTo>
                  <a:lnTo>
                    <a:pt x="1340" y="979"/>
                  </a:lnTo>
                  <a:lnTo>
                    <a:pt x="1358" y="937"/>
                  </a:lnTo>
                  <a:lnTo>
                    <a:pt x="1400" y="913"/>
                  </a:lnTo>
                  <a:lnTo>
                    <a:pt x="1424" y="889"/>
                  </a:lnTo>
                  <a:lnTo>
                    <a:pt x="1496" y="895"/>
                  </a:lnTo>
                  <a:lnTo>
                    <a:pt x="1550" y="889"/>
                  </a:lnTo>
                  <a:lnTo>
                    <a:pt x="1592" y="859"/>
                  </a:lnTo>
                  <a:lnTo>
                    <a:pt x="1622" y="835"/>
                  </a:lnTo>
                  <a:lnTo>
                    <a:pt x="1598" y="775"/>
                  </a:lnTo>
                  <a:lnTo>
                    <a:pt x="1592" y="745"/>
                  </a:lnTo>
                  <a:lnTo>
                    <a:pt x="1514" y="703"/>
                  </a:lnTo>
                  <a:lnTo>
                    <a:pt x="1514" y="679"/>
                  </a:lnTo>
                  <a:lnTo>
                    <a:pt x="1448" y="553"/>
                  </a:lnTo>
                  <a:lnTo>
                    <a:pt x="1430" y="607"/>
                  </a:lnTo>
                  <a:lnTo>
                    <a:pt x="1388" y="619"/>
                  </a:lnTo>
                  <a:lnTo>
                    <a:pt x="1376" y="607"/>
                  </a:lnTo>
                  <a:lnTo>
                    <a:pt x="1358" y="607"/>
                  </a:lnTo>
                  <a:lnTo>
                    <a:pt x="1358" y="522"/>
                  </a:lnTo>
                  <a:lnTo>
                    <a:pt x="1322" y="516"/>
                  </a:lnTo>
                  <a:lnTo>
                    <a:pt x="1292" y="474"/>
                  </a:lnTo>
                  <a:lnTo>
                    <a:pt x="1262" y="480"/>
                  </a:lnTo>
                  <a:lnTo>
                    <a:pt x="1226" y="468"/>
                  </a:lnTo>
                  <a:lnTo>
                    <a:pt x="1202" y="474"/>
                  </a:lnTo>
                  <a:lnTo>
                    <a:pt x="1202" y="504"/>
                  </a:lnTo>
                  <a:lnTo>
                    <a:pt x="1202" y="535"/>
                  </a:lnTo>
                  <a:lnTo>
                    <a:pt x="1196" y="601"/>
                  </a:lnTo>
                  <a:lnTo>
                    <a:pt x="1190" y="625"/>
                  </a:lnTo>
                  <a:lnTo>
                    <a:pt x="1226" y="697"/>
                  </a:lnTo>
                  <a:lnTo>
                    <a:pt x="1166" y="751"/>
                  </a:lnTo>
                  <a:lnTo>
                    <a:pt x="1178" y="841"/>
                  </a:lnTo>
                  <a:lnTo>
                    <a:pt x="1154" y="859"/>
                  </a:lnTo>
                  <a:lnTo>
                    <a:pt x="1130" y="847"/>
                  </a:lnTo>
                  <a:lnTo>
                    <a:pt x="1117" y="739"/>
                  </a:lnTo>
                  <a:lnTo>
                    <a:pt x="1057" y="733"/>
                  </a:lnTo>
                  <a:lnTo>
                    <a:pt x="943" y="667"/>
                  </a:lnTo>
                  <a:lnTo>
                    <a:pt x="919" y="667"/>
                  </a:lnTo>
                  <a:lnTo>
                    <a:pt x="901" y="613"/>
                  </a:lnTo>
                  <a:lnTo>
                    <a:pt x="883" y="595"/>
                  </a:lnTo>
                  <a:lnTo>
                    <a:pt x="931" y="450"/>
                  </a:lnTo>
                  <a:lnTo>
                    <a:pt x="961" y="420"/>
                  </a:lnTo>
                  <a:lnTo>
                    <a:pt x="991" y="402"/>
                  </a:lnTo>
                  <a:lnTo>
                    <a:pt x="1009" y="402"/>
                  </a:lnTo>
                  <a:lnTo>
                    <a:pt x="1027" y="342"/>
                  </a:lnTo>
                  <a:lnTo>
                    <a:pt x="1039" y="294"/>
                  </a:lnTo>
                  <a:lnTo>
                    <a:pt x="1099" y="282"/>
                  </a:lnTo>
                  <a:lnTo>
                    <a:pt x="1130" y="258"/>
                  </a:lnTo>
                  <a:lnTo>
                    <a:pt x="1111" y="204"/>
                  </a:lnTo>
                  <a:lnTo>
                    <a:pt x="1124" y="168"/>
                  </a:lnTo>
                  <a:lnTo>
                    <a:pt x="1099" y="138"/>
                  </a:lnTo>
                  <a:lnTo>
                    <a:pt x="1063" y="132"/>
                  </a:lnTo>
                  <a:lnTo>
                    <a:pt x="1051" y="192"/>
                  </a:lnTo>
                  <a:lnTo>
                    <a:pt x="1015" y="246"/>
                  </a:lnTo>
                  <a:lnTo>
                    <a:pt x="1003" y="180"/>
                  </a:lnTo>
                  <a:lnTo>
                    <a:pt x="985" y="156"/>
                  </a:lnTo>
                  <a:lnTo>
                    <a:pt x="961" y="186"/>
                  </a:lnTo>
                  <a:lnTo>
                    <a:pt x="949" y="156"/>
                  </a:lnTo>
                  <a:lnTo>
                    <a:pt x="925" y="114"/>
                  </a:lnTo>
                  <a:lnTo>
                    <a:pt x="913" y="60"/>
                  </a:lnTo>
                  <a:lnTo>
                    <a:pt x="877" y="0"/>
                  </a:lnTo>
                  <a:lnTo>
                    <a:pt x="847" y="84"/>
                  </a:lnTo>
                  <a:lnTo>
                    <a:pt x="847" y="114"/>
                  </a:lnTo>
                  <a:lnTo>
                    <a:pt x="889" y="150"/>
                  </a:lnTo>
                  <a:lnTo>
                    <a:pt x="895" y="186"/>
                  </a:lnTo>
                  <a:lnTo>
                    <a:pt x="865" y="216"/>
                  </a:lnTo>
                  <a:lnTo>
                    <a:pt x="847" y="204"/>
                  </a:lnTo>
                  <a:lnTo>
                    <a:pt x="823" y="204"/>
                  </a:lnTo>
                  <a:lnTo>
                    <a:pt x="811" y="234"/>
                  </a:lnTo>
                  <a:lnTo>
                    <a:pt x="769" y="222"/>
                  </a:lnTo>
                  <a:lnTo>
                    <a:pt x="709" y="222"/>
                  </a:lnTo>
                  <a:lnTo>
                    <a:pt x="673" y="198"/>
                  </a:lnTo>
                  <a:lnTo>
                    <a:pt x="619" y="210"/>
                  </a:lnTo>
                  <a:lnTo>
                    <a:pt x="625" y="228"/>
                  </a:lnTo>
                  <a:lnTo>
                    <a:pt x="631" y="264"/>
                  </a:lnTo>
                  <a:lnTo>
                    <a:pt x="613" y="258"/>
                  </a:lnTo>
                  <a:lnTo>
                    <a:pt x="583" y="222"/>
                  </a:lnTo>
                  <a:lnTo>
                    <a:pt x="517" y="234"/>
                  </a:lnTo>
                  <a:lnTo>
                    <a:pt x="487" y="210"/>
                  </a:lnTo>
                  <a:lnTo>
                    <a:pt x="499" y="186"/>
                  </a:lnTo>
                  <a:lnTo>
                    <a:pt x="457" y="174"/>
                  </a:lnTo>
                  <a:lnTo>
                    <a:pt x="409" y="150"/>
                  </a:lnTo>
                  <a:lnTo>
                    <a:pt x="343" y="132"/>
                  </a:lnTo>
                  <a:lnTo>
                    <a:pt x="301" y="144"/>
                  </a:lnTo>
                  <a:lnTo>
                    <a:pt x="259" y="96"/>
                  </a:lnTo>
                  <a:lnTo>
                    <a:pt x="145" y="150"/>
                  </a:lnTo>
                  <a:lnTo>
                    <a:pt x="115" y="180"/>
                  </a:lnTo>
                  <a:lnTo>
                    <a:pt x="67" y="168"/>
                  </a:lnTo>
                  <a:lnTo>
                    <a:pt x="37" y="138"/>
                  </a:lnTo>
                  <a:lnTo>
                    <a:pt x="0" y="126"/>
                  </a:lnTo>
                  <a:lnTo>
                    <a:pt x="0" y="553"/>
                  </a:lnTo>
                  <a:lnTo>
                    <a:pt x="61" y="583"/>
                  </a:lnTo>
                  <a:lnTo>
                    <a:pt x="109" y="559"/>
                  </a:lnTo>
                  <a:lnTo>
                    <a:pt x="175" y="679"/>
                  </a:lnTo>
                  <a:lnTo>
                    <a:pt x="217" y="709"/>
                  </a:lnTo>
                  <a:lnTo>
                    <a:pt x="211" y="757"/>
                  </a:lnTo>
                  <a:lnTo>
                    <a:pt x="229" y="793"/>
                  </a:lnTo>
                  <a:lnTo>
                    <a:pt x="277" y="859"/>
                  </a:lnTo>
                  <a:lnTo>
                    <a:pt x="343" y="901"/>
                  </a:lnTo>
                  <a:lnTo>
                    <a:pt x="349" y="931"/>
                  </a:lnTo>
                  <a:lnTo>
                    <a:pt x="871" y="931"/>
                  </a:lnTo>
                  <a:lnTo>
                    <a:pt x="931" y="943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80" name="Freeform 399"/>
            <p:cNvSpPr>
              <a:spLocks/>
            </p:cNvSpPr>
            <p:nvPr/>
          </p:nvSpPr>
          <p:spPr bwMode="auto">
            <a:xfrm>
              <a:off x="1296988" y="3279775"/>
              <a:ext cx="1435100" cy="741363"/>
            </a:xfrm>
            <a:custGeom>
              <a:avLst/>
              <a:gdLst>
                <a:gd name="T0" fmla="*/ 2147483647 w 1099"/>
                <a:gd name="T1" fmla="*/ 2147483647 h 571"/>
                <a:gd name="T2" fmla="*/ 2147483647 w 1099"/>
                <a:gd name="T3" fmla="*/ 2147483647 h 571"/>
                <a:gd name="T4" fmla="*/ 2147483647 w 1099"/>
                <a:gd name="T5" fmla="*/ 2147483647 h 571"/>
                <a:gd name="T6" fmla="*/ 2147483647 w 1099"/>
                <a:gd name="T7" fmla="*/ 2147483647 h 571"/>
                <a:gd name="T8" fmla="*/ 2147483647 w 1099"/>
                <a:gd name="T9" fmla="*/ 2147483647 h 571"/>
                <a:gd name="T10" fmla="*/ 2147483647 w 1099"/>
                <a:gd name="T11" fmla="*/ 2147483647 h 571"/>
                <a:gd name="T12" fmla="*/ 2147483647 w 1099"/>
                <a:gd name="T13" fmla="*/ 2147483647 h 571"/>
                <a:gd name="T14" fmla="*/ 2147483647 w 1099"/>
                <a:gd name="T15" fmla="*/ 2147483647 h 571"/>
                <a:gd name="T16" fmla="*/ 2147483647 w 1099"/>
                <a:gd name="T17" fmla="*/ 2147483647 h 571"/>
                <a:gd name="T18" fmla="*/ 2147483647 w 1099"/>
                <a:gd name="T19" fmla="*/ 2147483647 h 571"/>
                <a:gd name="T20" fmla="*/ 2147483647 w 1099"/>
                <a:gd name="T21" fmla="*/ 2147483647 h 571"/>
                <a:gd name="T22" fmla="*/ 2147483647 w 1099"/>
                <a:gd name="T23" fmla="*/ 2147483647 h 571"/>
                <a:gd name="T24" fmla="*/ 2147483647 w 1099"/>
                <a:gd name="T25" fmla="*/ 2147483647 h 571"/>
                <a:gd name="T26" fmla="*/ 2147483647 w 1099"/>
                <a:gd name="T27" fmla="*/ 2147483647 h 571"/>
                <a:gd name="T28" fmla="*/ 2147483647 w 1099"/>
                <a:gd name="T29" fmla="*/ 2147483647 h 571"/>
                <a:gd name="T30" fmla="*/ 2147483647 w 1099"/>
                <a:gd name="T31" fmla="*/ 2147483647 h 571"/>
                <a:gd name="T32" fmla="*/ 2147483647 w 1099"/>
                <a:gd name="T33" fmla="*/ 2147483647 h 571"/>
                <a:gd name="T34" fmla="*/ 2147483647 w 1099"/>
                <a:gd name="T35" fmla="*/ 2147483647 h 571"/>
                <a:gd name="T36" fmla="*/ 2147483647 w 1099"/>
                <a:gd name="T37" fmla="*/ 2147483647 h 571"/>
                <a:gd name="T38" fmla="*/ 2147483647 w 1099"/>
                <a:gd name="T39" fmla="*/ 2147483647 h 571"/>
                <a:gd name="T40" fmla="*/ 2147483647 w 1099"/>
                <a:gd name="T41" fmla="*/ 2147483647 h 571"/>
                <a:gd name="T42" fmla="*/ 2147483647 w 1099"/>
                <a:gd name="T43" fmla="*/ 2147483647 h 571"/>
                <a:gd name="T44" fmla="*/ 2147483647 w 1099"/>
                <a:gd name="T45" fmla="*/ 2147483647 h 571"/>
                <a:gd name="T46" fmla="*/ 2147483647 w 1099"/>
                <a:gd name="T47" fmla="*/ 2147483647 h 571"/>
                <a:gd name="T48" fmla="*/ 2147483647 w 1099"/>
                <a:gd name="T49" fmla="*/ 2147483647 h 571"/>
                <a:gd name="T50" fmla="*/ 2147483647 w 1099"/>
                <a:gd name="T51" fmla="*/ 0 h 571"/>
                <a:gd name="T52" fmla="*/ 2147483647 w 1099"/>
                <a:gd name="T53" fmla="*/ 2147483647 h 571"/>
                <a:gd name="T54" fmla="*/ 2147483647 w 1099"/>
                <a:gd name="T55" fmla="*/ 2147483647 h 571"/>
                <a:gd name="T56" fmla="*/ 2147483647 w 1099"/>
                <a:gd name="T57" fmla="*/ 2147483647 h 571"/>
                <a:gd name="T58" fmla="*/ 0 w 1099"/>
                <a:gd name="T59" fmla="*/ 2147483647 h 571"/>
                <a:gd name="T60" fmla="*/ 2147483647 w 1099"/>
                <a:gd name="T61" fmla="*/ 2147483647 h 571"/>
                <a:gd name="T62" fmla="*/ 2147483647 w 1099"/>
                <a:gd name="T63" fmla="*/ 2147483647 h 571"/>
                <a:gd name="T64" fmla="*/ 2147483647 w 1099"/>
                <a:gd name="T65" fmla="*/ 2147483647 h 571"/>
                <a:gd name="T66" fmla="*/ 2147483647 w 1099"/>
                <a:gd name="T67" fmla="*/ 2147483647 h 5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99" h="571">
                  <a:moveTo>
                    <a:pt x="252" y="439"/>
                  </a:moveTo>
                  <a:lnTo>
                    <a:pt x="300" y="439"/>
                  </a:lnTo>
                  <a:lnTo>
                    <a:pt x="318" y="427"/>
                  </a:lnTo>
                  <a:lnTo>
                    <a:pt x="348" y="433"/>
                  </a:lnTo>
                  <a:lnTo>
                    <a:pt x="396" y="487"/>
                  </a:lnTo>
                  <a:lnTo>
                    <a:pt x="432" y="475"/>
                  </a:lnTo>
                  <a:lnTo>
                    <a:pt x="456" y="493"/>
                  </a:lnTo>
                  <a:lnTo>
                    <a:pt x="474" y="523"/>
                  </a:lnTo>
                  <a:lnTo>
                    <a:pt x="498" y="547"/>
                  </a:lnTo>
                  <a:lnTo>
                    <a:pt x="528" y="553"/>
                  </a:lnTo>
                  <a:lnTo>
                    <a:pt x="528" y="511"/>
                  </a:lnTo>
                  <a:lnTo>
                    <a:pt x="552" y="487"/>
                  </a:lnTo>
                  <a:lnTo>
                    <a:pt x="570" y="469"/>
                  </a:lnTo>
                  <a:lnTo>
                    <a:pt x="630" y="475"/>
                  </a:lnTo>
                  <a:lnTo>
                    <a:pt x="666" y="475"/>
                  </a:lnTo>
                  <a:lnTo>
                    <a:pt x="714" y="463"/>
                  </a:lnTo>
                  <a:lnTo>
                    <a:pt x="744" y="463"/>
                  </a:lnTo>
                  <a:lnTo>
                    <a:pt x="774" y="457"/>
                  </a:lnTo>
                  <a:lnTo>
                    <a:pt x="780" y="487"/>
                  </a:lnTo>
                  <a:lnTo>
                    <a:pt x="792" y="529"/>
                  </a:lnTo>
                  <a:lnTo>
                    <a:pt x="829" y="565"/>
                  </a:lnTo>
                  <a:lnTo>
                    <a:pt x="847" y="571"/>
                  </a:lnTo>
                  <a:lnTo>
                    <a:pt x="841" y="511"/>
                  </a:lnTo>
                  <a:lnTo>
                    <a:pt x="817" y="445"/>
                  </a:lnTo>
                  <a:lnTo>
                    <a:pt x="847" y="409"/>
                  </a:lnTo>
                  <a:lnTo>
                    <a:pt x="877" y="397"/>
                  </a:lnTo>
                  <a:lnTo>
                    <a:pt x="931" y="343"/>
                  </a:lnTo>
                  <a:lnTo>
                    <a:pt x="925" y="307"/>
                  </a:lnTo>
                  <a:lnTo>
                    <a:pt x="919" y="271"/>
                  </a:lnTo>
                  <a:lnTo>
                    <a:pt x="937" y="283"/>
                  </a:lnTo>
                  <a:lnTo>
                    <a:pt x="943" y="277"/>
                  </a:lnTo>
                  <a:lnTo>
                    <a:pt x="937" y="253"/>
                  </a:lnTo>
                  <a:lnTo>
                    <a:pt x="949" y="253"/>
                  </a:lnTo>
                  <a:lnTo>
                    <a:pt x="967" y="247"/>
                  </a:lnTo>
                  <a:lnTo>
                    <a:pt x="979" y="217"/>
                  </a:lnTo>
                  <a:lnTo>
                    <a:pt x="1003" y="211"/>
                  </a:lnTo>
                  <a:lnTo>
                    <a:pt x="1039" y="193"/>
                  </a:lnTo>
                  <a:lnTo>
                    <a:pt x="1039" y="144"/>
                  </a:lnTo>
                  <a:lnTo>
                    <a:pt x="1099" y="114"/>
                  </a:lnTo>
                  <a:lnTo>
                    <a:pt x="1087" y="54"/>
                  </a:lnTo>
                  <a:lnTo>
                    <a:pt x="1063" y="48"/>
                  </a:lnTo>
                  <a:lnTo>
                    <a:pt x="1015" y="108"/>
                  </a:lnTo>
                  <a:lnTo>
                    <a:pt x="955" y="120"/>
                  </a:lnTo>
                  <a:lnTo>
                    <a:pt x="925" y="126"/>
                  </a:lnTo>
                  <a:lnTo>
                    <a:pt x="883" y="162"/>
                  </a:lnTo>
                  <a:lnTo>
                    <a:pt x="804" y="186"/>
                  </a:lnTo>
                  <a:lnTo>
                    <a:pt x="804" y="150"/>
                  </a:lnTo>
                  <a:lnTo>
                    <a:pt x="768" y="72"/>
                  </a:lnTo>
                  <a:lnTo>
                    <a:pt x="666" y="24"/>
                  </a:lnTo>
                  <a:lnTo>
                    <a:pt x="624" y="12"/>
                  </a:lnTo>
                  <a:lnTo>
                    <a:pt x="564" y="0"/>
                  </a:lnTo>
                  <a:lnTo>
                    <a:pt x="42" y="0"/>
                  </a:lnTo>
                  <a:lnTo>
                    <a:pt x="48" y="36"/>
                  </a:lnTo>
                  <a:lnTo>
                    <a:pt x="30" y="48"/>
                  </a:lnTo>
                  <a:lnTo>
                    <a:pt x="36" y="24"/>
                  </a:lnTo>
                  <a:lnTo>
                    <a:pt x="0" y="12"/>
                  </a:lnTo>
                  <a:lnTo>
                    <a:pt x="18" y="78"/>
                  </a:lnTo>
                  <a:lnTo>
                    <a:pt x="12" y="126"/>
                  </a:lnTo>
                  <a:lnTo>
                    <a:pt x="0" y="174"/>
                  </a:lnTo>
                  <a:lnTo>
                    <a:pt x="12" y="211"/>
                  </a:lnTo>
                  <a:lnTo>
                    <a:pt x="12" y="235"/>
                  </a:lnTo>
                  <a:lnTo>
                    <a:pt x="42" y="295"/>
                  </a:lnTo>
                  <a:lnTo>
                    <a:pt x="66" y="337"/>
                  </a:lnTo>
                  <a:lnTo>
                    <a:pt x="84" y="367"/>
                  </a:lnTo>
                  <a:lnTo>
                    <a:pt x="138" y="403"/>
                  </a:lnTo>
                  <a:lnTo>
                    <a:pt x="144" y="415"/>
                  </a:lnTo>
                  <a:lnTo>
                    <a:pt x="192" y="409"/>
                  </a:lnTo>
                  <a:lnTo>
                    <a:pt x="252" y="4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1" name="Freeform 400"/>
            <p:cNvSpPr>
              <a:spLocks/>
            </p:cNvSpPr>
            <p:nvPr/>
          </p:nvSpPr>
          <p:spPr bwMode="auto">
            <a:xfrm>
              <a:off x="2213754" y="4285844"/>
              <a:ext cx="109747" cy="110911"/>
            </a:xfrm>
            <a:custGeom>
              <a:avLst/>
              <a:gdLst>
                <a:gd name="T0" fmla="*/ 2147483647 w 14"/>
                <a:gd name="T1" fmla="*/ 2147483647 h 14"/>
                <a:gd name="T2" fmla="*/ 2147483647 w 14"/>
                <a:gd name="T3" fmla="*/ 2147483647 h 14"/>
                <a:gd name="T4" fmla="*/ 2147483647 w 14"/>
                <a:gd name="T5" fmla="*/ 0 h 14"/>
                <a:gd name="T6" fmla="*/ 2147483647 w 14"/>
                <a:gd name="T7" fmla="*/ 2147483647 h 14"/>
                <a:gd name="T8" fmla="*/ 0 w 14"/>
                <a:gd name="T9" fmla="*/ 2147483647 h 14"/>
                <a:gd name="T10" fmla="*/ 2147483647 w 14"/>
                <a:gd name="T11" fmla="*/ 2147483647 h 14"/>
                <a:gd name="T12" fmla="*/ 2147483647 w 14"/>
                <a:gd name="T13" fmla="*/ 2147483647 h 14"/>
                <a:gd name="T14" fmla="*/ 2147483647 w 14"/>
                <a:gd name="T15" fmla="*/ 2147483647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cubicBezTo>
                    <a:pt x="14" y="12"/>
                    <a:pt x="13" y="11"/>
                    <a:pt x="13" y="1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9" y="13"/>
                    <a:pt x="9" y="13"/>
                    <a:pt x="9" y="13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22" name="Freeform 401"/>
            <p:cNvSpPr>
              <a:spLocks/>
            </p:cNvSpPr>
            <p:nvPr/>
          </p:nvSpPr>
          <p:spPr bwMode="auto">
            <a:xfrm>
              <a:off x="2252950" y="4389106"/>
              <a:ext cx="94069" cy="68841"/>
            </a:xfrm>
            <a:custGeom>
              <a:avLst/>
              <a:gdLst>
                <a:gd name="T0" fmla="*/ 2147483647 w 12"/>
                <a:gd name="T1" fmla="*/ 2147483647 h 9"/>
                <a:gd name="T2" fmla="*/ 2147483647 w 12"/>
                <a:gd name="T3" fmla="*/ 0 h 9"/>
                <a:gd name="T4" fmla="*/ 0 w 12"/>
                <a:gd name="T5" fmla="*/ 2147483647 h 9"/>
                <a:gd name="T6" fmla="*/ 2147483647 w 12"/>
                <a:gd name="T7" fmla="*/ 2147483647 h 9"/>
                <a:gd name="T8" fmla="*/ 2147483647 w 12"/>
                <a:gd name="T9" fmla="*/ 2147483647 h 9"/>
                <a:gd name="T10" fmla="*/ 2147483647 w 12"/>
                <a:gd name="T11" fmla="*/ 2147483647 h 9"/>
                <a:gd name="T12" fmla="*/ 2147483647 w 12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9">
                  <a:moveTo>
                    <a:pt x="9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0" y="2"/>
                    <a:pt x="9" y="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23" name="Freeform 402"/>
            <p:cNvSpPr>
              <a:spLocks/>
            </p:cNvSpPr>
            <p:nvPr/>
          </p:nvSpPr>
          <p:spPr bwMode="auto">
            <a:xfrm>
              <a:off x="2339180" y="4429263"/>
              <a:ext cx="143064" cy="61192"/>
            </a:xfrm>
            <a:custGeom>
              <a:avLst/>
              <a:gdLst>
                <a:gd name="T0" fmla="*/ 2147483647 w 18"/>
                <a:gd name="T1" fmla="*/ 2147483647 h 8"/>
                <a:gd name="T2" fmla="*/ 2147483647 w 18"/>
                <a:gd name="T3" fmla="*/ 2147483647 h 8"/>
                <a:gd name="T4" fmla="*/ 2147483647 w 18"/>
                <a:gd name="T5" fmla="*/ 2147483647 h 8"/>
                <a:gd name="T6" fmla="*/ 2147483647 w 18"/>
                <a:gd name="T7" fmla="*/ 0 h 8"/>
                <a:gd name="T8" fmla="*/ 0 w 18"/>
                <a:gd name="T9" fmla="*/ 2147483647 h 8"/>
                <a:gd name="T10" fmla="*/ 2147483647 w 18"/>
                <a:gd name="T11" fmla="*/ 2147483647 h 8"/>
                <a:gd name="T12" fmla="*/ 2147483647 w 18"/>
                <a:gd name="T13" fmla="*/ 2147483647 h 8"/>
                <a:gd name="T14" fmla="*/ 2147483647 w 18"/>
                <a:gd name="T15" fmla="*/ 2147483647 h 8"/>
                <a:gd name="T16" fmla="*/ 2147483647 w 18"/>
                <a:gd name="T17" fmla="*/ 2147483647 h 8"/>
                <a:gd name="T18" fmla="*/ 2147483647 w 18"/>
                <a:gd name="T19" fmla="*/ 2147483647 h 8"/>
                <a:gd name="T20" fmla="*/ 2147483647 w 18"/>
                <a:gd name="T21" fmla="*/ 2147483647 h 8"/>
                <a:gd name="T22" fmla="*/ 2147483647 w 18"/>
                <a:gd name="T23" fmla="*/ 2147483647 h 8"/>
                <a:gd name="T24" fmla="*/ 2147483647 w 18"/>
                <a:gd name="T25" fmla="*/ 2147483647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3" y="2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3" y="7"/>
                    <a:pt x="4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24" name="Freeform 403"/>
            <p:cNvSpPr>
              <a:spLocks/>
            </p:cNvSpPr>
            <p:nvPr/>
          </p:nvSpPr>
          <p:spPr bwMode="auto">
            <a:xfrm>
              <a:off x="2433249" y="4358510"/>
              <a:ext cx="290047" cy="319347"/>
            </a:xfrm>
            <a:custGeom>
              <a:avLst/>
              <a:gdLst>
                <a:gd name="T0" fmla="*/ 2147483647 w 37"/>
                <a:gd name="T1" fmla="*/ 2147483647 h 41"/>
                <a:gd name="T2" fmla="*/ 2147483647 w 37"/>
                <a:gd name="T3" fmla="*/ 2147483647 h 41"/>
                <a:gd name="T4" fmla="*/ 2147483647 w 37"/>
                <a:gd name="T5" fmla="*/ 2147483647 h 41"/>
                <a:gd name="T6" fmla="*/ 2147483647 w 37"/>
                <a:gd name="T7" fmla="*/ 2147483647 h 41"/>
                <a:gd name="T8" fmla="*/ 2147483647 w 37"/>
                <a:gd name="T9" fmla="*/ 2147483647 h 41"/>
                <a:gd name="T10" fmla="*/ 2147483647 w 37"/>
                <a:gd name="T11" fmla="*/ 2147483647 h 41"/>
                <a:gd name="T12" fmla="*/ 2147483647 w 37"/>
                <a:gd name="T13" fmla="*/ 2147483647 h 41"/>
                <a:gd name="T14" fmla="*/ 2147483647 w 37"/>
                <a:gd name="T15" fmla="*/ 2147483647 h 41"/>
                <a:gd name="T16" fmla="*/ 2147483647 w 37"/>
                <a:gd name="T17" fmla="*/ 2147483647 h 41"/>
                <a:gd name="T18" fmla="*/ 2147483647 w 37"/>
                <a:gd name="T19" fmla="*/ 2147483647 h 41"/>
                <a:gd name="T20" fmla="*/ 2147483647 w 37"/>
                <a:gd name="T21" fmla="*/ 0 h 41"/>
                <a:gd name="T22" fmla="*/ 2147483647 w 37"/>
                <a:gd name="T23" fmla="*/ 2147483647 h 41"/>
                <a:gd name="T24" fmla="*/ 2147483647 w 37"/>
                <a:gd name="T25" fmla="*/ 2147483647 h 41"/>
                <a:gd name="T26" fmla="*/ 2147483647 w 37"/>
                <a:gd name="T27" fmla="*/ 2147483647 h 41"/>
                <a:gd name="T28" fmla="*/ 2147483647 w 37"/>
                <a:gd name="T29" fmla="*/ 2147483647 h 41"/>
                <a:gd name="T30" fmla="*/ 2147483647 w 37"/>
                <a:gd name="T31" fmla="*/ 2147483647 h 41"/>
                <a:gd name="T32" fmla="*/ 2147483647 w 37"/>
                <a:gd name="T33" fmla="*/ 2147483647 h 41"/>
                <a:gd name="T34" fmla="*/ 2147483647 w 37"/>
                <a:gd name="T35" fmla="*/ 2147483647 h 41"/>
                <a:gd name="T36" fmla="*/ 2147483647 w 37"/>
                <a:gd name="T37" fmla="*/ 2147483647 h 41"/>
                <a:gd name="T38" fmla="*/ 2147483647 w 37"/>
                <a:gd name="T39" fmla="*/ 2147483647 h 41"/>
                <a:gd name="T40" fmla="*/ 2147483647 w 37"/>
                <a:gd name="T41" fmla="*/ 2147483647 h 41"/>
                <a:gd name="T42" fmla="*/ 2147483647 w 37"/>
                <a:gd name="T43" fmla="*/ 2147483647 h 41"/>
                <a:gd name="T44" fmla="*/ 0 w 37"/>
                <a:gd name="T45" fmla="*/ 2147483647 h 41"/>
                <a:gd name="T46" fmla="*/ 2147483647 w 37"/>
                <a:gd name="T47" fmla="*/ 2147483647 h 41"/>
                <a:gd name="T48" fmla="*/ 2147483647 w 37"/>
                <a:gd name="T49" fmla="*/ 2147483647 h 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" h="41">
                  <a:moveTo>
                    <a:pt x="37" y="3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12" y="41"/>
                    <a:pt x="12" y="41"/>
                    <a:pt x="12" y="41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25" name="Freeform 422"/>
            <p:cNvSpPr>
              <a:spLocks/>
            </p:cNvSpPr>
            <p:nvPr/>
          </p:nvSpPr>
          <p:spPr bwMode="auto">
            <a:xfrm>
              <a:off x="2172600" y="4262897"/>
              <a:ext cx="150902" cy="70753"/>
            </a:xfrm>
            <a:custGeom>
              <a:avLst/>
              <a:gdLst>
                <a:gd name="T0" fmla="*/ 2147483647 w 19"/>
                <a:gd name="T1" fmla="*/ 2147483647 h 9"/>
                <a:gd name="T2" fmla="*/ 2147483647 w 19"/>
                <a:gd name="T3" fmla="*/ 2147483647 h 9"/>
                <a:gd name="T4" fmla="*/ 2147483647 w 19"/>
                <a:gd name="T5" fmla="*/ 0 h 9"/>
                <a:gd name="T6" fmla="*/ 2147483647 w 19"/>
                <a:gd name="T7" fmla="*/ 2147483647 h 9"/>
                <a:gd name="T8" fmla="*/ 0 w 19"/>
                <a:gd name="T9" fmla="*/ 2147483647 h 9"/>
                <a:gd name="T10" fmla="*/ 0 w 19"/>
                <a:gd name="T11" fmla="*/ 2147483647 h 9"/>
                <a:gd name="T12" fmla="*/ 2147483647 w 19"/>
                <a:gd name="T13" fmla="*/ 2147483647 h 9"/>
                <a:gd name="T14" fmla="*/ 2147483647 w 19"/>
                <a:gd name="T15" fmla="*/ 2147483647 h 9"/>
                <a:gd name="T16" fmla="*/ 2147483647 w 19"/>
                <a:gd name="T17" fmla="*/ 2147483647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9">
                  <a:moveTo>
                    <a:pt x="19" y="3"/>
                  </a:moveTo>
                  <a:cubicBezTo>
                    <a:pt x="19" y="3"/>
                    <a:pt x="10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2" y="6"/>
                    <a:pt x="12" y="6"/>
                    <a:pt x="12" y="6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26" name="Freeform 423"/>
            <p:cNvSpPr>
              <a:spLocks/>
            </p:cNvSpPr>
            <p:nvPr/>
          </p:nvSpPr>
          <p:spPr bwMode="auto">
            <a:xfrm>
              <a:off x="2094209" y="4222739"/>
              <a:ext cx="119546" cy="99438"/>
            </a:xfrm>
            <a:custGeom>
              <a:avLst/>
              <a:gdLst>
                <a:gd name="T0" fmla="*/ 2147483647 w 15"/>
                <a:gd name="T1" fmla="*/ 2147483647 h 12"/>
                <a:gd name="T2" fmla="*/ 2147483647 w 15"/>
                <a:gd name="T3" fmla="*/ 2147483647 h 12"/>
                <a:gd name="T4" fmla="*/ 2147483647 w 15"/>
                <a:gd name="T5" fmla="*/ 0 h 12"/>
                <a:gd name="T6" fmla="*/ 2147483647 w 15"/>
                <a:gd name="T7" fmla="*/ 0 h 12"/>
                <a:gd name="T8" fmla="*/ 2147483647 w 15"/>
                <a:gd name="T9" fmla="*/ 2147483647 h 12"/>
                <a:gd name="T10" fmla="*/ 2147483647 w 15"/>
                <a:gd name="T11" fmla="*/ 2147483647 h 12"/>
                <a:gd name="T12" fmla="*/ 2147483647 w 15"/>
                <a:gd name="T13" fmla="*/ 2147483647 h 12"/>
                <a:gd name="T14" fmla="*/ 2147483647 w 15"/>
                <a:gd name="T15" fmla="*/ 2147483647 h 12"/>
                <a:gd name="T16" fmla="*/ 0 w 15"/>
                <a:gd name="T17" fmla="*/ 2147483647 h 12"/>
                <a:gd name="T18" fmla="*/ 2147483647 w 15"/>
                <a:gd name="T19" fmla="*/ 2147483647 h 12"/>
                <a:gd name="T20" fmla="*/ 2147483647 w 15"/>
                <a:gd name="T21" fmla="*/ 2147483647 h 12"/>
                <a:gd name="T22" fmla="*/ 2147483647 w 15"/>
                <a:gd name="T23" fmla="*/ 2147483647 h 12"/>
                <a:gd name="T24" fmla="*/ 2147483647 w 15"/>
                <a:gd name="T25" fmla="*/ 2147483647 h 12"/>
                <a:gd name="T26" fmla="*/ 2147483647 w 15"/>
                <a:gd name="T27" fmla="*/ 2147483647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" h="12">
                  <a:moveTo>
                    <a:pt x="15" y="5"/>
                  </a:moveTo>
                  <a:cubicBezTo>
                    <a:pt x="13" y="5"/>
                    <a:pt x="11" y="4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5" y="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27" name="Freeform 424"/>
            <p:cNvSpPr>
              <a:spLocks/>
            </p:cNvSpPr>
            <p:nvPr/>
          </p:nvSpPr>
          <p:spPr bwMode="auto">
            <a:xfrm>
              <a:off x="1482759" y="3809691"/>
              <a:ext cx="754513" cy="493363"/>
            </a:xfrm>
            <a:custGeom>
              <a:avLst/>
              <a:gdLst>
                <a:gd name="T0" fmla="*/ 2147483647 w 576"/>
                <a:gd name="T1" fmla="*/ 2147483647 h 379"/>
                <a:gd name="T2" fmla="*/ 2147483647 w 576"/>
                <a:gd name="T3" fmla="*/ 2147483647 h 379"/>
                <a:gd name="T4" fmla="*/ 2147483647 w 576"/>
                <a:gd name="T5" fmla="*/ 2147483647 h 379"/>
                <a:gd name="T6" fmla="*/ 2147483647 w 576"/>
                <a:gd name="T7" fmla="*/ 2147483647 h 379"/>
                <a:gd name="T8" fmla="*/ 2147483647 w 576"/>
                <a:gd name="T9" fmla="*/ 2147483647 h 379"/>
                <a:gd name="T10" fmla="*/ 2147483647 w 576"/>
                <a:gd name="T11" fmla="*/ 2147483647 h 379"/>
                <a:gd name="T12" fmla="*/ 2147483647 w 576"/>
                <a:gd name="T13" fmla="*/ 2147483647 h 379"/>
                <a:gd name="T14" fmla="*/ 2147483647 w 576"/>
                <a:gd name="T15" fmla="*/ 2147483647 h 379"/>
                <a:gd name="T16" fmla="*/ 2147483647 w 576"/>
                <a:gd name="T17" fmla="*/ 2147483647 h 379"/>
                <a:gd name="T18" fmla="*/ 2147483647 w 576"/>
                <a:gd name="T19" fmla="*/ 2147483647 h 379"/>
                <a:gd name="T20" fmla="*/ 2147483647 w 576"/>
                <a:gd name="T21" fmla="*/ 2147483647 h 379"/>
                <a:gd name="T22" fmla="*/ 2147483647 w 576"/>
                <a:gd name="T23" fmla="*/ 2147483647 h 379"/>
                <a:gd name="T24" fmla="*/ 2147483647 w 576"/>
                <a:gd name="T25" fmla="*/ 2147483647 h 379"/>
                <a:gd name="T26" fmla="*/ 2147483647 w 576"/>
                <a:gd name="T27" fmla="*/ 2147483647 h 379"/>
                <a:gd name="T28" fmla="*/ 2147483647 w 576"/>
                <a:gd name="T29" fmla="*/ 2147483647 h 379"/>
                <a:gd name="T30" fmla="*/ 2147483647 w 576"/>
                <a:gd name="T31" fmla="*/ 2147483647 h 379"/>
                <a:gd name="T32" fmla="*/ 2147483647 w 576"/>
                <a:gd name="T33" fmla="*/ 2147483647 h 379"/>
                <a:gd name="T34" fmla="*/ 2147483647 w 576"/>
                <a:gd name="T35" fmla="*/ 2147483647 h 379"/>
                <a:gd name="T36" fmla="*/ 2147483647 w 576"/>
                <a:gd name="T37" fmla="*/ 2147483647 h 379"/>
                <a:gd name="T38" fmla="*/ 2147483647 w 576"/>
                <a:gd name="T39" fmla="*/ 2147483647 h 379"/>
                <a:gd name="T40" fmla="*/ 2147483647 w 576"/>
                <a:gd name="T41" fmla="*/ 2147483647 h 379"/>
                <a:gd name="T42" fmla="*/ 2147483647 w 576"/>
                <a:gd name="T43" fmla="*/ 2147483647 h 379"/>
                <a:gd name="T44" fmla="*/ 2147483647 w 576"/>
                <a:gd name="T45" fmla="*/ 2147483647 h 379"/>
                <a:gd name="T46" fmla="*/ 2147483647 w 576"/>
                <a:gd name="T47" fmla="*/ 2147483647 h 379"/>
                <a:gd name="T48" fmla="*/ 2147483647 w 576"/>
                <a:gd name="T49" fmla="*/ 0 h 379"/>
                <a:gd name="T50" fmla="*/ 0 w 576"/>
                <a:gd name="T51" fmla="*/ 2147483647 h 379"/>
                <a:gd name="T52" fmla="*/ 2147483647 w 576"/>
                <a:gd name="T53" fmla="*/ 2147483647 h 379"/>
                <a:gd name="T54" fmla="*/ 2147483647 w 576"/>
                <a:gd name="T55" fmla="*/ 2147483647 h 379"/>
                <a:gd name="T56" fmla="*/ 2147483647 w 576"/>
                <a:gd name="T57" fmla="*/ 2147483647 h 379"/>
                <a:gd name="T58" fmla="*/ 2147483647 w 576"/>
                <a:gd name="T59" fmla="*/ 2147483647 h 379"/>
                <a:gd name="T60" fmla="*/ 2147483647 w 576"/>
                <a:gd name="T61" fmla="*/ 2147483647 h 379"/>
                <a:gd name="T62" fmla="*/ 2147483647 w 576"/>
                <a:gd name="T63" fmla="*/ 2147483647 h 379"/>
                <a:gd name="T64" fmla="*/ 2147483647 w 576"/>
                <a:gd name="T65" fmla="*/ 2147483647 h 379"/>
                <a:gd name="T66" fmla="*/ 2147483647 w 576"/>
                <a:gd name="T67" fmla="*/ 2147483647 h 379"/>
                <a:gd name="T68" fmla="*/ 2147483647 w 576"/>
                <a:gd name="T69" fmla="*/ 2147483647 h 379"/>
                <a:gd name="T70" fmla="*/ 2147483647 w 576"/>
                <a:gd name="T71" fmla="*/ 2147483647 h 379"/>
                <a:gd name="T72" fmla="*/ 2147483647 w 576"/>
                <a:gd name="T73" fmla="*/ 2147483647 h 379"/>
                <a:gd name="T74" fmla="*/ 2147483647 w 576"/>
                <a:gd name="T75" fmla="*/ 2147483647 h 379"/>
                <a:gd name="T76" fmla="*/ 2147483647 w 576"/>
                <a:gd name="T77" fmla="*/ 2147483647 h 379"/>
                <a:gd name="T78" fmla="*/ 2147483647 w 576"/>
                <a:gd name="T79" fmla="*/ 2147483647 h 379"/>
                <a:gd name="T80" fmla="*/ 2147483647 w 576"/>
                <a:gd name="T81" fmla="*/ 2147483647 h 379"/>
                <a:gd name="T82" fmla="*/ 2147483647 w 576"/>
                <a:gd name="T83" fmla="*/ 2147483647 h 379"/>
                <a:gd name="T84" fmla="*/ 2147483647 w 576"/>
                <a:gd name="T85" fmla="*/ 2147483647 h 379"/>
                <a:gd name="T86" fmla="*/ 2147483647 w 576"/>
                <a:gd name="T87" fmla="*/ 2147483647 h 379"/>
                <a:gd name="T88" fmla="*/ 2147483647 w 576"/>
                <a:gd name="T89" fmla="*/ 2147483647 h 379"/>
                <a:gd name="T90" fmla="*/ 2147483647 w 576"/>
                <a:gd name="T91" fmla="*/ 2147483647 h 379"/>
                <a:gd name="T92" fmla="*/ 2147483647 w 576"/>
                <a:gd name="T93" fmla="*/ 2147483647 h 379"/>
                <a:gd name="T94" fmla="*/ 2147483647 w 576"/>
                <a:gd name="T95" fmla="*/ 2147483647 h 379"/>
                <a:gd name="T96" fmla="*/ 2147483647 w 576"/>
                <a:gd name="T97" fmla="*/ 2147483647 h 379"/>
                <a:gd name="T98" fmla="*/ 2147483647 w 576"/>
                <a:gd name="T99" fmla="*/ 2147483647 h 379"/>
                <a:gd name="T100" fmla="*/ 2147483647 w 576"/>
                <a:gd name="T101" fmla="*/ 2147483647 h 379"/>
                <a:gd name="T102" fmla="*/ 2147483647 w 576"/>
                <a:gd name="T103" fmla="*/ 2147483647 h 379"/>
                <a:gd name="T104" fmla="*/ 2147483647 w 576"/>
                <a:gd name="T105" fmla="*/ 2147483647 h 379"/>
                <a:gd name="T106" fmla="*/ 2147483647 w 576"/>
                <a:gd name="T107" fmla="*/ 2147483647 h 379"/>
                <a:gd name="T108" fmla="*/ 2147483647 w 576"/>
                <a:gd name="T109" fmla="*/ 2147483647 h 379"/>
                <a:gd name="T110" fmla="*/ 2147483647 w 576"/>
                <a:gd name="T111" fmla="*/ 2147483647 h 3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76" h="379">
                  <a:moveTo>
                    <a:pt x="486" y="348"/>
                  </a:moveTo>
                  <a:lnTo>
                    <a:pt x="504" y="348"/>
                  </a:lnTo>
                  <a:lnTo>
                    <a:pt x="492" y="324"/>
                  </a:lnTo>
                  <a:lnTo>
                    <a:pt x="504" y="318"/>
                  </a:lnTo>
                  <a:lnTo>
                    <a:pt x="534" y="318"/>
                  </a:lnTo>
                  <a:lnTo>
                    <a:pt x="528" y="312"/>
                  </a:lnTo>
                  <a:lnTo>
                    <a:pt x="546" y="300"/>
                  </a:lnTo>
                  <a:lnTo>
                    <a:pt x="564" y="288"/>
                  </a:lnTo>
                  <a:lnTo>
                    <a:pt x="576" y="240"/>
                  </a:lnTo>
                  <a:lnTo>
                    <a:pt x="504" y="252"/>
                  </a:lnTo>
                  <a:lnTo>
                    <a:pt x="474" y="294"/>
                  </a:lnTo>
                  <a:lnTo>
                    <a:pt x="426" y="300"/>
                  </a:lnTo>
                  <a:lnTo>
                    <a:pt x="378" y="240"/>
                  </a:lnTo>
                  <a:lnTo>
                    <a:pt x="372" y="162"/>
                  </a:lnTo>
                  <a:lnTo>
                    <a:pt x="384" y="144"/>
                  </a:lnTo>
                  <a:lnTo>
                    <a:pt x="354" y="138"/>
                  </a:lnTo>
                  <a:lnTo>
                    <a:pt x="330" y="114"/>
                  </a:lnTo>
                  <a:lnTo>
                    <a:pt x="312" y="84"/>
                  </a:lnTo>
                  <a:lnTo>
                    <a:pt x="288" y="66"/>
                  </a:lnTo>
                  <a:lnTo>
                    <a:pt x="252" y="78"/>
                  </a:lnTo>
                  <a:lnTo>
                    <a:pt x="204" y="24"/>
                  </a:lnTo>
                  <a:lnTo>
                    <a:pt x="174" y="18"/>
                  </a:lnTo>
                  <a:lnTo>
                    <a:pt x="156" y="30"/>
                  </a:lnTo>
                  <a:lnTo>
                    <a:pt x="108" y="30"/>
                  </a:lnTo>
                  <a:lnTo>
                    <a:pt x="48" y="0"/>
                  </a:lnTo>
                  <a:lnTo>
                    <a:pt x="0" y="6"/>
                  </a:lnTo>
                  <a:lnTo>
                    <a:pt x="36" y="72"/>
                  </a:lnTo>
                  <a:lnTo>
                    <a:pt x="60" y="108"/>
                  </a:lnTo>
                  <a:lnTo>
                    <a:pt x="54" y="120"/>
                  </a:lnTo>
                  <a:lnTo>
                    <a:pt x="96" y="150"/>
                  </a:lnTo>
                  <a:lnTo>
                    <a:pt x="102" y="180"/>
                  </a:lnTo>
                  <a:lnTo>
                    <a:pt x="120" y="192"/>
                  </a:lnTo>
                  <a:lnTo>
                    <a:pt x="144" y="216"/>
                  </a:lnTo>
                  <a:lnTo>
                    <a:pt x="150" y="198"/>
                  </a:lnTo>
                  <a:lnTo>
                    <a:pt x="126" y="180"/>
                  </a:lnTo>
                  <a:lnTo>
                    <a:pt x="102" y="126"/>
                  </a:lnTo>
                  <a:lnTo>
                    <a:pt x="60" y="66"/>
                  </a:lnTo>
                  <a:lnTo>
                    <a:pt x="48" y="30"/>
                  </a:lnTo>
                  <a:lnTo>
                    <a:pt x="78" y="42"/>
                  </a:lnTo>
                  <a:lnTo>
                    <a:pt x="108" y="102"/>
                  </a:lnTo>
                  <a:lnTo>
                    <a:pt x="120" y="120"/>
                  </a:lnTo>
                  <a:lnTo>
                    <a:pt x="150" y="138"/>
                  </a:lnTo>
                  <a:lnTo>
                    <a:pt x="150" y="156"/>
                  </a:lnTo>
                  <a:lnTo>
                    <a:pt x="174" y="168"/>
                  </a:lnTo>
                  <a:lnTo>
                    <a:pt x="186" y="186"/>
                  </a:lnTo>
                  <a:lnTo>
                    <a:pt x="216" y="216"/>
                  </a:lnTo>
                  <a:lnTo>
                    <a:pt x="222" y="258"/>
                  </a:lnTo>
                  <a:lnTo>
                    <a:pt x="222" y="276"/>
                  </a:lnTo>
                  <a:lnTo>
                    <a:pt x="300" y="324"/>
                  </a:lnTo>
                  <a:lnTo>
                    <a:pt x="336" y="342"/>
                  </a:lnTo>
                  <a:lnTo>
                    <a:pt x="402" y="360"/>
                  </a:lnTo>
                  <a:lnTo>
                    <a:pt x="420" y="354"/>
                  </a:lnTo>
                  <a:lnTo>
                    <a:pt x="438" y="354"/>
                  </a:lnTo>
                  <a:lnTo>
                    <a:pt x="468" y="379"/>
                  </a:lnTo>
                  <a:lnTo>
                    <a:pt x="474" y="366"/>
                  </a:lnTo>
                  <a:lnTo>
                    <a:pt x="486" y="34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1888" name="Freeform 425"/>
            <p:cNvSpPr>
              <a:spLocks/>
            </p:cNvSpPr>
            <p:nvPr/>
          </p:nvSpPr>
          <p:spPr bwMode="auto">
            <a:xfrm rot="-852288">
              <a:off x="2717800" y="1831975"/>
              <a:ext cx="812800" cy="896938"/>
            </a:xfrm>
            <a:custGeom>
              <a:avLst/>
              <a:gdLst>
                <a:gd name="T0" fmla="*/ 2147483647 w 1125"/>
                <a:gd name="T1" fmla="*/ 2147483647 h 2047"/>
                <a:gd name="T2" fmla="*/ 2147483647 w 1125"/>
                <a:gd name="T3" fmla="*/ 2147483647 h 2047"/>
                <a:gd name="T4" fmla="*/ 2147483647 w 1125"/>
                <a:gd name="T5" fmla="*/ 2147483647 h 2047"/>
                <a:gd name="T6" fmla="*/ 2147483647 w 1125"/>
                <a:gd name="T7" fmla="*/ 2147483647 h 2047"/>
                <a:gd name="T8" fmla="*/ 2147483647 w 1125"/>
                <a:gd name="T9" fmla="*/ 2147483647 h 2047"/>
                <a:gd name="T10" fmla="*/ 2147483647 w 1125"/>
                <a:gd name="T11" fmla="*/ 2147483647 h 2047"/>
                <a:gd name="T12" fmla="*/ 2147483647 w 1125"/>
                <a:gd name="T13" fmla="*/ 2147483647 h 2047"/>
                <a:gd name="T14" fmla="*/ 2147483647 w 1125"/>
                <a:gd name="T15" fmla="*/ 2147483647 h 2047"/>
                <a:gd name="T16" fmla="*/ 2147483647 w 1125"/>
                <a:gd name="T17" fmla="*/ 2147483647 h 2047"/>
                <a:gd name="T18" fmla="*/ 2147483647 w 1125"/>
                <a:gd name="T19" fmla="*/ 2147483647 h 2047"/>
                <a:gd name="T20" fmla="*/ 2147483647 w 1125"/>
                <a:gd name="T21" fmla="*/ 2147483647 h 2047"/>
                <a:gd name="T22" fmla="*/ 2147483647 w 1125"/>
                <a:gd name="T23" fmla="*/ 2147483647 h 2047"/>
                <a:gd name="T24" fmla="*/ 2147483647 w 1125"/>
                <a:gd name="T25" fmla="*/ 2147483647 h 2047"/>
                <a:gd name="T26" fmla="*/ 2147483647 w 1125"/>
                <a:gd name="T27" fmla="*/ 2147483647 h 2047"/>
                <a:gd name="T28" fmla="*/ 2147483647 w 1125"/>
                <a:gd name="T29" fmla="*/ 2147483647 h 2047"/>
                <a:gd name="T30" fmla="*/ 2147483647 w 1125"/>
                <a:gd name="T31" fmla="*/ 2147483647 h 2047"/>
                <a:gd name="T32" fmla="*/ 2147483647 w 1125"/>
                <a:gd name="T33" fmla="*/ 2147483647 h 2047"/>
                <a:gd name="T34" fmla="*/ 2147483647 w 1125"/>
                <a:gd name="T35" fmla="*/ 2147483647 h 2047"/>
                <a:gd name="T36" fmla="*/ 2147483647 w 1125"/>
                <a:gd name="T37" fmla="*/ 2147483647 h 2047"/>
                <a:gd name="T38" fmla="*/ 2147483647 w 1125"/>
                <a:gd name="T39" fmla="*/ 2147483647 h 2047"/>
                <a:gd name="T40" fmla="*/ 2147483647 w 1125"/>
                <a:gd name="T41" fmla="*/ 2147483647 h 2047"/>
                <a:gd name="T42" fmla="*/ 2147483647 w 1125"/>
                <a:gd name="T43" fmla="*/ 2147483647 h 2047"/>
                <a:gd name="T44" fmla="*/ 2147483647 w 1125"/>
                <a:gd name="T45" fmla="*/ 2147483647 h 2047"/>
                <a:gd name="T46" fmla="*/ 2147483647 w 1125"/>
                <a:gd name="T47" fmla="*/ 2147483647 h 2047"/>
                <a:gd name="T48" fmla="*/ 2147483647 w 1125"/>
                <a:gd name="T49" fmla="*/ 2147483647 h 2047"/>
                <a:gd name="T50" fmla="*/ 2147483647 w 1125"/>
                <a:gd name="T51" fmla="*/ 2147483647 h 2047"/>
                <a:gd name="T52" fmla="*/ 2147483647 w 1125"/>
                <a:gd name="T53" fmla="*/ 2147483647 h 2047"/>
                <a:gd name="T54" fmla="*/ 2147483647 w 1125"/>
                <a:gd name="T55" fmla="*/ 2147483647 h 2047"/>
                <a:gd name="T56" fmla="*/ 2147483647 w 1125"/>
                <a:gd name="T57" fmla="*/ 2147483647 h 2047"/>
                <a:gd name="T58" fmla="*/ 2147483647 w 1125"/>
                <a:gd name="T59" fmla="*/ 2147483647 h 2047"/>
                <a:gd name="T60" fmla="*/ 2147483647 w 1125"/>
                <a:gd name="T61" fmla="*/ 2147483647 h 2047"/>
                <a:gd name="T62" fmla="*/ 2147483647 w 1125"/>
                <a:gd name="T63" fmla="*/ 2147483647 h 2047"/>
                <a:gd name="T64" fmla="*/ 2147483647 w 1125"/>
                <a:gd name="T65" fmla="*/ 2147483647 h 2047"/>
                <a:gd name="T66" fmla="*/ 2147483647 w 1125"/>
                <a:gd name="T67" fmla="*/ 2147483647 h 2047"/>
                <a:gd name="T68" fmla="*/ 2147483647 w 1125"/>
                <a:gd name="T69" fmla="*/ 2147483647 h 2047"/>
                <a:gd name="T70" fmla="*/ 2147483647 w 1125"/>
                <a:gd name="T71" fmla="*/ 2147483647 h 2047"/>
                <a:gd name="T72" fmla="*/ 2147483647 w 1125"/>
                <a:gd name="T73" fmla="*/ 2147483647 h 2047"/>
                <a:gd name="T74" fmla="*/ 2147483647 w 1125"/>
                <a:gd name="T75" fmla="*/ 2147483647 h 2047"/>
                <a:gd name="T76" fmla="*/ 2147483647 w 1125"/>
                <a:gd name="T77" fmla="*/ 2147483647 h 2047"/>
                <a:gd name="T78" fmla="*/ 2147483647 w 1125"/>
                <a:gd name="T79" fmla="*/ 2147483647 h 2047"/>
                <a:gd name="T80" fmla="*/ 2147483647 w 1125"/>
                <a:gd name="T81" fmla="*/ 2147483647 h 2047"/>
                <a:gd name="T82" fmla="*/ 2147483647 w 1125"/>
                <a:gd name="T83" fmla="*/ 2147483647 h 2047"/>
                <a:gd name="T84" fmla="*/ 2147483647 w 1125"/>
                <a:gd name="T85" fmla="*/ 2147483647 h 2047"/>
                <a:gd name="T86" fmla="*/ 2147483647 w 1125"/>
                <a:gd name="T87" fmla="*/ 2147483647 h 2047"/>
                <a:gd name="T88" fmla="*/ 2147483647 w 1125"/>
                <a:gd name="T89" fmla="*/ 2147483647 h 2047"/>
                <a:gd name="T90" fmla="*/ 2147483647 w 1125"/>
                <a:gd name="T91" fmla="*/ 2147483647 h 2047"/>
                <a:gd name="T92" fmla="*/ 2147483647 w 1125"/>
                <a:gd name="T93" fmla="*/ 2147483647 h 2047"/>
                <a:gd name="T94" fmla="*/ 2147483647 w 1125"/>
                <a:gd name="T95" fmla="*/ 2147483647 h 2047"/>
                <a:gd name="T96" fmla="*/ 2147483647 w 1125"/>
                <a:gd name="T97" fmla="*/ 2147483647 h 2047"/>
                <a:gd name="T98" fmla="*/ 2147483647 w 1125"/>
                <a:gd name="T99" fmla="*/ 2147483647 h 2047"/>
                <a:gd name="T100" fmla="*/ 2147483647 w 1125"/>
                <a:gd name="T101" fmla="*/ 2147483647 h 2047"/>
                <a:gd name="T102" fmla="*/ 2147483647 w 1125"/>
                <a:gd name="T103" fmla="*/ 2147483647 h 2047"/>
                <a:gd name="T104" fmla="*/ 2147483647 w 1125"/>
                <a:gd name="T105" fmla="*/ 2147483647 h 2047"/>
                <a:gd name="T106" fmla="*/ 2147483647 w 1125"/>
                <a:gd name="T107" fmla="*/ 2147483647 h 2047"/>
                <a:gd name="T108" fmla="*/ 2147483647 w 1125"/>
                <a:gd name="T109" fmla="*/ 2147483647 h 2047"/>
                <a:gd name="T110" fmla="*/ 2147483647 w 1125"/>
                <a:gd name="T111" fmla="*/ 2147483647 h 2047"/>
                <a:gd name="T112" fmla="*/ 2147483647 w 1125"/>
                <a:gd name="T113" fmla="*/ 2147483647 h 2047"/>
                <a:gd name="T114" fmla="*/ 2147483647 w 1125"/>
                <a:gd name="T115" fmla="*/ 2147483647 h 2047"/>
                <a:gd name="T116" fmla="*/ 2147483647 w 1125"/>
                <a:gd name="T117" fmla="*/ 2147483647 h 2047"/>
                <a:gd name="T118" fmla="*/ 2147483647 w 1125"/>
                <a:gd name="T119" fmla="*/ 2147483647 h 2047"/>
                <a:gd name="T120" fmla="*/ 2147483647 w 1125"/>
                <a:gd name="T121" fmla="*/ 2147483647 h 2047"/>
                <a:gd name="T122" fmla="*/ 2147483647 w 1125"/>
                <a:gd name="T123" fmla="*/ 2147483647 h 2047"/>
                <a:gd name="T124" fmla="*/ 2147483647 w 1125"/>
                <a:gd name="T125" fmla="*/ 2147483647 h 20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25" h="2047">
                  <a:moveTo>
                    <a:pt x="718" y="105"/>
                  </a:moveTo>
                  <a:lnTo>
                    <a:pt x="722" y="102"/>
                  </a:lnTo>
                  <a:lnTo>
                    <a:pt x="730" y="95"/>
                  </a:lnTo>
                  <a:lnTo>
                    <a:pt x="740" y="83"/>
                  </a:lnTo>
                  <a:lnTo>
                    <a:pt x="751" y="70"/>
                  </a:lnTo>
                  <a:lnTo>
                    <a:pt x="760" y="58"/>
                  </a:lnTo>
                  <a:lnTo>
                    <a:pt x="764" y="46"/>
                  </a:lnTo>
                  <a:lnTo>
                    <a:pt x="761" y="37"/>
                  </a:lnTo>
                  <a:lnTo>
                    <a:pt x="748" y="32"/>
                  </a:lnTo>
                  <a:lnTo>
                    <a:pt x="735" y="30"/>
                  </a:lnTo>
                  <a:lnTo>
                    <a:pt x="725" y="27"/>
                  </a:lnTo>
                  <a:lnTo>
                    <a:pt x="716" y="22"/>
                  </a:lnTo>
                  <a:lnTo>
                    <a:pt x="708" y="17"/>
                  </a:lnTo>
                  <a:lnTo>
                    <a:pt x="700" y="13"/>
                  </a:lnTo>
                  <a:lnTo>
                    <a:pt x="693" y="8"/>
                  </a:lnTo>
                  <a:lnTo>
                    <a:pt x="686" y="4"/>
                  </a:lnTo>
                  <a:lnTo>
                    <a:pt x="678" y="1"/>
                  </a:lnTo>
                  <a:lnTo>
                    <a:pt x="672" y="0"/>
                  </a:lnTo>
                  <a:lnTo>
                    <a:pt x="665" y="0"/>
                  </a:lnTo>
                  <a:lnTo>
                    <a:pt x="658" y="0"/>
                  </a:lnTo>
                  <a:lnTo>
                    <a:pt x="651" y="2"/>
                  </a:lnTo>
                  <a:lnTo>
                    <a:pt x="633" y="7"/>
                  </a:lnTo>
                  <a:lnTo>
                    <a:pt x="610" y="13"/>
                  </a:lnTo>
                  <a:lnTo>
                    <a:pt x="583" y="19"/>
                  </a:lnTo>
                  <a:lnTo>
                    <a:pt x="558" y="25"/>
                  </a:lnTo>
                  <a:lnTo>
                    <a:pt x="534" y="34"/>
                  </a:lnTo>
                  <a:lnTo>
                    <a:pt x="512" y="42"/>
                  </a:lnTo>
                  <a:lnTo>
                    <a:pt x="496" y="52"/>
                  </a:lnTo>
                  <a:lnTo>
                    <a:pt x="487" y="62"/>
                  </a:lnTo>
                  <a:lnTo>
                    <a:pt x="483" y="74"/>
                  </a:lnTo>
                  <a:lnTo>
                    <a:pt x="478" y="84"/>
                  </a:lnTo>
                  <a:lnTo>
                    <a:pt x="474" y="93"/>
                  </a:lnTo>
                  <a:lnTo>
                    <a:pt x="468" y="102"/>
                  </a:lnTo>
                  <a:lnTo>
                    <a:pt x="461" y="107"/>
                  </a:lnTo>
                  <a:lnTo>
                    <a:pt x="452" y="110"/>
                  </a:lnTo>
                  <a:lnTo>
                    <a:pt x="440" y="110"/>
                  </a:lnTo>
                  <a:lnTo>
                    <a:pt x="426" y="105"/>
                  </a:lnTo>
                  <a:lnTo>
                    <a:pt x="409" y="100"/>
                  </a:lnTo>
                  <a:lnTo>
                    <a:pt x="391" y="98"/>
                  </a:lnTo>
                  <a:lnTo>
                    <a:pt x="371" y="100"/>
                  </a:lnTo>
                  <a:lnTo>
                    <a:pt x="351" y="105"/>
                  </a:lnTo>
                  <a:lnTo>
                    <a:pt x="334" y="112"/>
                  </a:lnTo>
                  <a:lnTo>
                    <a:pt x="319" y="120"/>
                  </a:lnTo>
                  <a:lnTo>
                    <a:pt x="306" y="130"/>
                  </a:lnTo>
                  <a:lnTo>
                    <a:pt x="300" y="141"/>
                  </a:lnTo>
                  <a:lnTo>
                    <a:pt x="291" y="151"/>
                  </a:lnTo>
                  <a:lnTo>
                    <a:pt x="278" y="161"/>
                  </a:lnTo>
                  <a:lnTo>
                    <a:pt x="260" y="172"/>
                  </a:lnTo>
                  <a:lnTo>
                    <a:pt x="241" y="182"/>
                  </a:lnTo>
                  <a:lnTo>
                    <a:pt x="221" y="194"/>
                  </a:lnTo>
                  <a:lnTo>
                    <a:pt x="204" y="208"/>
                  </a:lnTo>
                  <a:lnTo>
                    <a:pt x="191" y="224"/>
                  </a:lnTo>
                  <a:lnTo>
                    <a:pt x="184" y="242"/>
                  </a:lnTo>
                  <a:lnTo>
                    <a:pt x="180" y="261"/>
                  </a:lnTo>
                  <a:lnTo>
                    <a:pt x="172" y="277"/>
                  </a:lnTo>
                  <a:lnTo>
                    <a:pt x="160" y="289"/>
                  </a:lnTo>
                  <a:lnTo>
                    <a:pt x="146" y="299"/>
                  </a:lnTo>
                  <a:lnTo>
                    <a:pt x="130" y="305"/>
                  </a:lnTo>
                  <a:lnTo>
                    <a:pt x="113" y="311"/>
                  </a:lnTo>
                  <a:lnTo>
                    <a:pt x="94" y="314"/>
                  </a:lnTo>
                  <a:lnTo>
                    <a:pt x="76" y="315"/>
                  </a:lnTo>
                  <a:lnTo>
                    <a:pt x="59" y="316"/>
                  </a:lnTo>
                  <a:lnTo>
                    <a:pt x="44" y="319"/>
                  </a:lnTo>
                  <a:lnTo>
                    <a:pt x="31" y="325"/>
                  </a:lnTo>
                  <a:lnTo>
                    <a:pt x="22" y="332"/>
                  </a:lnTo>
                  <a:lnTo>
                    <a:pt x="16" y="342"/>
                  </a:lnTo>
                  <a:lnTo>
                    <a:pt x="13" y="355"/>
                  </a:lnTo>
                  <a:lnTo>
                    <a:pt x="11" y="369"/>
                  </a:lnTo>
                  <a:lnTo>
                    <a:pt x="15" y="386"/>
                  </a:lnTo>
                  <a:lnTo>
                    <a:pt x="17" y="402"/>
                  </a:lnTo>
                  <a:lnTo>
                    <a:pt x="16" y="415"/>
                  </a:lnTo>
                  <a:lnTo>
                    <a:pt x="13" y="425"/>
                  </a:lnTo>
                  <a:lnTo>
                    <a:pt x="9" y="434"/>
                  </a:lnTo>
                  <a:lnTo>
                    <a:pt x="4" y="444"/>
                  </a:lnTo>
                  <a:lnTo>
                    <a:pt x="1" y="454"/>
                  </a:lnTo>
                  <a:lnTo>
                    <a:pt x="0" y="466"/>
                  </a:lnTo>
                  <a:lnTo>
                    <a:pt x="2" y="482"/>
                  </a:lnTo>
                  <a:lnTo>
                    <a:pt x="7" y="499"/>
                  </a:lnTo>
                  <a:lnTo>
                    <a:pt x="13" y="515"/>
                  </a:lnTo>
                  <a:lnTo>
                    <a:pt x="18" y="530"/>
                  </a:lnTo>
                  <a:lnTo>
                    <a:pt x="25" y="543"/>
                  </a:lnTo>
                  <a:lnTo>
                    <a:pt x="34" y="553"/>
                  </a:lnTo>
                  <a:lnTo>
                    <a:pt x="45" y="562"/>
                  </a:lnTo>
                  <a:lnTo>
                    <a:pt x="59" y="568"/>
                  </a:lnTo>
                  <a:lnTo>
                    <a:pt x="76" y="572"/>
                  </a:lnTo>
                  <a:lnTo>
                    <a:pt x="94" y="575"/>
                  </a:lnTo>
                  <a:lnTo>
                    <a:pt x="113" y="579"/>
                  </a:lnTo>
                  <a:lnTo>
                    <a:pt x="130" y="584"/>
                  </a:lnTo>
                  <a:lnTo>
                    <a:pt x="145" y="593"/>
                  </a:lnTo>
                  <a:lnTo>
                    <a:pt x="159" y="605"/>
                  </a:lnTo>
                  <a:lnTo>
                    <a:pt x="169" y="621"/>
                  </a:lnTo>
                  <a:lnTo>
                    <a:pt x="176" y="642"/>
                  </a:lnTo>
                  <a:lnTo>
                    <a:pt x="179" y="668"/>
                  </a:lnTo>
                  <a:lnTo>
                    <a:pt x="181" y="695"/>
                  </a:lnTo>
                  <a:lnTo>
                    <a:pt x="185" y="718"/>
                  </a:lnTo>
                  <a:lnTo>
                    <a:pt x="191" y="740"/>
                  </a:lnTo>
                  <a:lnTo>
                    <a:pt x="198" y="762"/>
                  </a:lnTo>
                  <a:lnTo>
                    <a:pt x="203" y="785"/>
                  </a:lnTo>
                  <a:lnTo>
                    <a:pt x="206" y="810"/>
                  </a:lnTo>
                  <a:lnTo>
                    <a:pt x="207" y="841"/>
                  </a:lnTo>
                  <a:lnTo>
                    <a:pt x="203" y="878"/>
                  </a:lnTo>
                  <a:lnTo>
                    <a:pt x="196" y="915"/>
                  </a:lnTo>
                  <a:lnTo>
                    <a:pt x="190" y="945"/>
                  </a:lnTo>
                  <a:lnTo>
                    <a:pt x="184" y="968"/>
                  </a:lnTo>
                  <a:lnTo>
                    <a:pt x="181" y="986"/>
                  </a:lnTo>
                  <a:lnTo>
                    <a:pt x="180" y="999"/>
                  </a:lnTo>
                  <a:lnTo>
                    <a:pt x="180" y="1009"/>
                  </a:lnTo>
                  <a:lnTo>
                    <a:pt x="184" y="1016"/>
                  </a:lnTo>
                  <a:lnTo>
                    <a:pt x="191" y="1022"/>
                  </a:lnTo>
                  <a:lnTo>
                    <a:pt x="200" y="1028"/>
                  </a:lnTo>
                  <a:lnTo>
                    <a:pt x="210" y="1034"/>
                  </a:lnTo>
                  <a:lnTo>
                    <a:pt x="218" y="1042"/>
                  </a:lnTo>
                  <a:lnTo>
                    <a:pt x="225" y="1050"/>
                  </a:lnTo>
                  <a:lnTo>
                    <a:pt x="227" y="1057"/>
                  </a:lnTo>
                  <a:lnTo>
                    <a:pt x="225" y="1062"/>
                  </a:lnTo>
                  <a:lnTo>
                    <a:pt x="217" y="1067"/>
                  </a:lnTo>
                  <a:lnTo>
                    <a:pt x="203" y="1068"/>
                  </a:lnTo>
                  <a:lnTo>
                    <a:pt x="189" y="1070"/>
                  </a:lnTo>
                  <a:lnTo>
                    <a:pt x="183" y="1075"/>
                  </a:lnTo>
                  <a:lnTo>
                    <a:pt x="183" y="1082"/>
                  </a:lnTo>
                  <a:lnTo>
                    <a:pt x="188" y="1089"/>
                  </a:lnTo>
                  <a:lnTo>
                    <a:pt x="194" y="1097"/>
                  </a:lnTo>
                  <a:lnTo>
                    <a:pt x="200" y="1104"/>
                  </a:lnTo>
                  <a:lnTo>
                    <a:pt x="206" y="1108"/>
                  </a:lnTo>
                  <a:lnTo>
                    <a:pt x="208" y="1111"/>
                  </a:lnTo>
                  <a:lnTo>
                    <a:pt x="206" y="1111"/>
                  </a:lnTo>
                  <a:lnTo>
                    <a:pt x="200" y="1110"/>
                  </a:lnTo>
                  <a:lnTo>
                    <a:pt x="191" y="1108"/>
                  </a:lnTo>
                  <a:lnTo>
                    <a:pt x="182" y="1108"/>
                  </a:lnTo>
                  <a:lnTo>
                    <a:pt x="172" y="1111"/>
                  </a:lnTo>
                  <a:lnTo>
                    <a:pt x="162" y="1115"/>
                  </a:lnTo>
                  <a:lnTo>
                    <a:pt x="157" y="1123"/>
                  </a:lnTo>
                  <a:lnTo>
                    <a:pt x="154" y="1135"/>
                  </a:lnTo>
                  <a:lnTo>
                    <a:pt x="157" y="1149"/>
                  </a:lnTo>
                  <a:lnTo>
                    <a:pt x="164" y="1163"/>
                  </a:lnTo>
                  <a:lnTo>
                    <a:pt x="173" y="1176"/>
                  </a:lnTo>
                  <a:lnTo>
                    <a:pt x="184" y="1187"/>
                  </a:lnTo>
                  <a:lnTo>
                    <a:pt x="196" y="1196"/>
                  </a:lnTo>
                  <a:lnTo>
                    <a:pt x="207" y="1201"/>
                  </a:lnTo>
                  <a:lnTo>
                    <a:pt x="219" y="1201"/>
                  </a:lnTo>
                  <a:lnTo>
                    <a:pt x="227" y="1195"/>
                  </a:lnTo>
                  <a:lnTo>
                    <a:pt x="234" y="1186"/>
                  </a:lnTo>
                  <a:lnTo>
                    <a:pt x="238" y="1178"/>
                  </a:lnTo>
                  <a:lnTo>
                    <a:pt x="244" y="1171"/>
                  </a:lnTo>
                  <a:lnTo>
                    <a:pt x="249" y="1165"/>
                  </a:lnTo>
                  <a:lnTo>
                    <a:pt x="252" y="1161"/>
                  </a:lnTo>
                  <a:lnTo>
                    <a:pt x="258" y="1158"/>
                  </a:lnTo>
                  <a:lnTo>
                    <a:pt x="263" y="1158"/>
                  </a:lnTo>
                  <a:lnTo>
                    <a:pt x="270" y="1159"/>
                  </a:lnTo>
                  <a:lnTo>
                    <a:pt x="278" y="1174"/>
                  </a:lnTo>
                  <a:lnTo>
                    <a:pt x="275" y="1202"/>
                  </a:lnTo>
                  <a:lnTo>
                    <a:pt x="267" y="1233"/>
                  </a:lnTo>
                  <a:lnTo>
                    <a:pt x="258" y="1255"/>
                  </a:lnTo>
                  <a:lnTo>
                    <a:pt x="252" y="1261"/>
                  </a:lnTo>
                  <a:lnTo>
                    <a:pt x="244" y="1265"/>
                  </a:lnTo>
                  <a:lnTo>
                    <a:pt x="234" y="1270"/>
                  </a:lnTo>
                  <a:lnTo>
                    <a:pt x="223" y="1273"/>
                  </a:lnTo>
                  <a:lnTo>
                    <a:pt x="212" y="1279"/>
                  </a:lnTo>
                  <a:lnTo>
                    <a:pt x="202" y="1285"/>
                  </a:lnTo>
                  <a:lnTo>
                    <a:pt x="192" y="1292"/>
                  </a:lnTo>
                  <a:lnTo>
                    <a:pt x="184" y="1302"/>
                  </a:lnTo>
                  <a:lnTo>
                    <a:pt x="177" y="1318"/>
                  </a:lnTo>
                  <a:lnTo>
                    <a:pt x="169" y="1340"/>
                  </a:lnTo>
                  <a:lnTo>
                    <a:pt x="161" y="1369"/>
                  </a:lnTo>
                  <a:lnTo>
                    <a:pt x="154" y="1399"/>
                  </a:lnTo>
                  <a:lnTo>
                    <a:pt x="149" y="1430"/>
                  </a:lnTo>
                  <a:lnTo>
                    <a:pt x="144" y="1459"/>
                  </a:lnTo>
                  <a:lnTo>
                    <a:pt x="142" y="1483"/>
                  </a:lnTo>
                  <a:lnTo>
                    <a:pt x="143" y="1500"/>
                  </a:lnTo>
                  <a:lnTo>
                    <a:pt x="146" y="1514"/>
                  </a:lnTo>
                  <a:lnTo>
                    <a:pt x="153" y="1530"/>
                  </a:lnTo>
                  <a:lnTo>
                    <a:pt x="160" y="1547"/>
                  </a:lnTo>
                  <a:lnTo>
                    <a:pt x="168" y="1566"/>
                  </a:lnTo>
                  <a:lnTo>
                    <a:pt x="174" y="1585"/>
                  </a:lnTo>
                  <a:lnTo>
                    <a:pt x="180" y="1606"/>
                  </a:lnTo>
                  <a:lnTo>
                    <a:pt x="181" y="1628"/>
                  </a:lnTo>
                  <a:lnTo>
                    <a:pt x="179" y="1650"/>
                  </a:lnTo>
                  <a:lnTo>
                    <a:pt x="176" y="1672"/>
                  </a:lnTo>
                  <a:lnTo>
                    <a:pt x="179" y="1694"/>
                  </a:lnTo>
                  <a:lnTo>
                    <a:pt x="184" y="1714"/>
                  </a:lnTo>
                  <a:lnTo>
                    <a:pt x="191" y="1735"/>
                  </a:lnTo>
                  <a:lnTo>
                    <a:pt x="200" y="1754"/>
                  </a:lnTo>
                  <a:lnTo>
                    <a:pt x="210" y="1772"/>
                  </a:lnTo>
                  <a:lnTo>
                    <a:pt x="219" y="1791"/>
                  </a:lnTo>
                  <a:lnTo>
                    <a:pt x="227" y="1807"/>
                  </a:lnTo>
                  <a:lnTo>
                    <a:pt x="235" y="1825"/>
                  </a:lnTo>
                  <a:lnTo>
                    <a:pt x="245" y="1847"/>
                  </a:lnTo>
                  <a:lnTo>
                    <a:pt x="257" y="1872"/>
                  </a:lnTo>
                  <a:lnTo>
                    <a:pt x="270" y="1897"/>
                  </a:lnTo>
                  <a:lnTo>
                    <a:pt x="283" y="1918"/>
                  </a:lnTo>
                  <a:lnTo>
                    <a:pt x="300" y="1937"/>
                  </a:lnTo>
                  <a:lnTo>
                    <a:pt x="315" y="1948"/>
                  </a:lnTo>
                  <a:lnTo>
                    <a:pt x="331" y="1951"/>
                  </a:lnTo>
                  <a:lnTo>
                    <a:pt x="346" y="1950"/>
                  </a:lnTo>
                  <a:lnTo>
                    <a:pt x="358" y="1953"/>
                  </a:lnTo>
                  <a:lnTo>
                    <a:pt x="370" y="1959"/>
                  </a:lnTo>
                  <a:lnTo>
                    <a:pt x="379" y="1967"/>
                  </a:lnTo>
                  <a:lnTo>
                    <a:pt x="386" y="1977"/>
                  </a:lnTo>
                  <a:lnTo>
                    <a:pt x="392" y="1988"/>
                  </a:lnTo>
                  <a:lnTo>
                    <a:pt x="395" y="1999"/>
                  </a:lnTo>
                  <a:lnTo>
                    <a:pt x="396" y="2011"/>
                  </a:lnTo>
                  <a:lnTo>
                    <a:pt x="398" y="2016"/>
                  </a:lnTo>
                  <a:lnTo>
                    <a:pt x="401" y="2022"/>
                  </a:lnTo>
                  <a:lnTo>
                    <a:pt x="406" y="2028"/>
                  </a:lnTo>
                  <a:lnTo>
                    <a:pt x="413" y="2032"/>
                  </a:lnTo>
                  <a:lnTo>
                    <a:pt x="421" y="2037"/>
                  </a:lnTo>
                  <a:lnTo>
                    <a:pt x="430" y="2042"/>
                  </a:lnTo>
                  <a:lnTo>
                    <a:pt x="439" y="2044"/>
                  </a:lnTo>
                  <a:lnTo>
                    <a:pt x="449" y="2046"/>
                  </a:lnTo>
                  <a:lnTo>
                    <a:pt x="460" y="2047"/>
                  </a:lnTo>
                  <a:lnTo>
                    <a:pt x="470" y="2046"/>
                  </a:lnTo>
                  <a:lnTo>
                    <a:pt x="479" y="2044"/>
                  </a:lnTo>
                  <a:lnTo>
                    <a:pt x="489" y="2039"/>
                  </a:lnTo>
                  <a:lnTo>
                    <a:pt x="497" y="2034"/>
                  </a:lnTo>
                  <a:lnTo>
                    <a:pt x="504" y="2024"/>
                  </a:lnTo>
                  <a:lnTo>
                    <a:pt x="508" y="2013"/>
                  </a:lnTo>
                  <a:lnTo>
                    <a:pt x="512" y="1998"/>
                  </a:lnTo>
                  <a:lnTo>
                    <a:pt x="515" y="1969"/>
                  </a:lnTo>
                  <a:lnTo>
                    <a:pt x="519" y="1947"/>
                  </a:lnTo>
                  <a:lnTo>
                    <a:pt x="522" y="1930"/>
                  </a:lnTo>
                  <a:lnTo>
                    <a:pt x="524" y="1916"/>
                  </a:lnTo>
                  <a:lnTo>
                    <a:pt x="529" y="1906"/>
                  </a:lnTo>
                  <a:lnTo>
                    <a:pt x="534" y="1898"/>
                  </a:lnTo>
                  <a:lnTo>
                    <a:pt x="539" y="1891"/>
                  </a:lnTo>
                  <a:lnTo>
                    <a:pt x="547" y="1884"/>
                  </a:lnTo>
                  <a:lnTo>
                    <a:pt x="557" y="1865"/>
                  </a:lnTo>
                  <a:lnTo>
                    <a:pt x="555" y="1840"/>
                  </a:lnTo>
                  <a:lnTo>
                    <a:pt x="551" y="1816"/>
                  </a:lnTo>
                  <a:lnTo>
                    <a:pt x="554" y="1800"/>
                  </a:lnTo>
                  <a:lnTo>
                    <a:pt x="561" y="1792"/>
                  </a:lnTo>
                  <a:lnTo>
                    <a:pt x="570" y="1779"/>
                  </a:lnTo>
                  <a:lnTo>
                    <a:pt x="582" y="1762"/>
                  </a:lnTo>
                  <a:lnTo>
                    <a:pt x="595" y="1741"/>
                  </a:lnTo>
                  <a:lnTo>
                    <a:pt x="605" y="1718"/>
                  </a:lnTo>
                  <a:lnTo>
                    <a:pt x="614" y="1695"/>
                  </a:lnTo>
                  <a:lnTo>
                    <a:pt x="620" y="1672"/>
                  </a:lnTo>
                  <a:lnTo>
                    <a:pt x="621" y="1650"/>
                  </a:lnTo>
                  <a:lnTo>
                    <a:pt x="622" y="1629"/>
                  </a:lnTo>
                  <a:lnTo>
                    <a:pt x="630" y="1607"/>
                  </a:lnTo>
                  <a:lnTo>
                    <a:pt x="642" y="1587"/>
                  </a:lnTo>
                  <a:lnTo>
                    <a:pt x="658" y="1567"/>
                  </a:lnTo>
                  <a:lnTo>
                    <a:pt x="675" y="1550"/>
                  </a:lnTo>
                  <a:lnTo>
                    <a:pt x="692" y="1536"/>
                  </a:lnTo>
                  <a:lnTo>
                    <a:pt x="707" y="1528"/>
                  </a:lnTo>
                  <a:lnTo>
                    <a:pt x="718" y="1524"/>
                  </a:lnTo>
                  <a:lnTo>
                    <a:pt x="728" y="1523"/>
                  </a:lnTo>
                  <a:lnTo>
                    <a:pt x="743" y="1519"/>
                  </a:lnTo>
                  <a:lnTo>
                    <a:pt x="760" y="1511"/>
                  </a:lnTo>
                  <a:lnTo>
                    <a:pt x="777" y="1498"/>
                  </a:lnTo>
                  <a:lnTo>
                    <a:pt x="795" y="1482"/>
                  </a:lnTo>
                  <a:lnTo>
                    <a:pt x="814" y="1461"/>
                  </a:lnTo>
                  <a:lnTo>
                    <a:pt x="831" y="1436"/>
                  </a:lnTo>
                  <a:lnTo>
                    <a:pt x="846" y="1405"/>
                  </a:lnTo>
                  <a:lnTo>
                    <a:pt x="858" y="1375"/>
                  </a:lnTo>
                  <a:lnTo>
                    <a:pt x="867" y="1354"/>
                  </a:lnTo>
                  <a:lnTo>
                    <a:pt x="875" y="1338"/>
                  </a:lnTo>
                  <a:lnTo>
                    <a:pt x="881" y="1327"/>
                  </a:lnTo>
                  <a:lnTo>
                    <a:pt x="888" y="1320"/>
                  </a:lnTo>
                  <a:lnTo>
                    <a:pt x="893" y="1316"/>
                  </a:lnTo>
                  <a:lnTo>
                    <a:pt x="901" y="1312"/>
                  </a:lnTo>
                  <a:lnTo>
                    <a:pt x="912" y="1309"/>
                  </a:lnTo>
                  <a:lnTo>
                    <a:pt x="919" y="1305"/>
                  </a:lnTo>
                  <a:lnTo>
                    <a:pt x="929" y="1299"/>
                  </a:lnTo>
                  <a:lnTo>
                    <a:pt x="943" y="1289"/>
                  </a:lnTo>
                  <a:lnTo>
                    <a:pt x="958" y="1279"/>
                  </a:lnTo>
                  <a:lnTo>
                    <a:pt x="974" y="1265"/>
                  </a:lnTo>
                  <a:lnTo>
                    <a:pt x="991" y="1251"/>
                  </a:lnTo>
                  <a:lnTo>
                    <a:pt x="1009" y="1236"/>
                  </a:lnTo>
                  <a:lnTo>
                    <a:pt x="1027" y="1220"/>
                  </a:lnTo>
                  <a:lnTo>
                    <a:pt x="1045" y="1204"/>
                  </a:lnTo>
                  <a:lnTo>
                    <a:pt x="1062" y="1188"/>
                  </a:lnTo>
                  <a:lnTo>
                    <a:pt x="1078" y="1173"/>
                  </a:lnTo>
                  <a:lnTo>
                    <a:pt x="1092" y="1158"/>
                  </a:lnTo>
                  <a:lnTo>
                    <a:pt x="1103" y="1143"/>
                  </a:lnTo>
                  <a:lnTo>
                    <a:pt x="1111" y="1130"/>
                  </a:lnTo>
                  <a:lnTo>
                    <a:pt x="1117" y="1120"/>
                  </a:lnTo>
                  <a:lnTo>
                    <a:pt x="1119" y="1111"/>
                  </a:lnTo>
                  <a:lnTo>
                    <a:pt x="1116" y="1097"/>
                  </a:lnTo>
                  <a:lnTo>
                    <a:pt x="1104" y="1087"/>
                  </a:lnTo>
                  <a:lnTo>
                    <a:pt x="1088" y="1080"/>
                  </a:lnTo>
                  <a:lnTo>
                    <a:pt x="1070" y="1077"/>
                  </a:lnTo>
                  <a:lnTo>
                    <a:pt x="1048" y="1077"/>
                  </a:lnTo>
                  <a:lnTo>
                    <a:pt x="1027" y="1082"/>
                  </a:lnTo>
                  <a:lnTo>
                    <a:pt x="1007" y="1088"/>
                  </a:lnTo>
                  <a:lnTo>
                    <a:pt x="991" y="1098"/>
                  </a:lnTo>
                  <a:lnTo>
                    <a:pt x="983" y="1105"/>
                  </a:lnTo>
                  <a:lnTo>
                    <a:pt x="983" y="1102"/>
                  </a:lnTo>
                  <a:lnTo>
                    <a:pt x="988" y="1093"/>
                  </a:lnTo>
                  <a:lnTo>
                    <a:pt x="995" y="1081"/>
                  </a:lnTo>
                  <a:lnTo>
                    <a:pt x="999" y="1066"/>
                  </a:lnTo>
                  <a:lnTo>
                    <a:pt x="998" y="1053"/>
                  </a:lnTo>
                  <a:lnTo>
                    <a:pt x="989" y="1043"/>
                  </a:lnTo>
                  <a:lnTo>
                    <a:pt x="967" y="1039"/>
                  </a:lnTo>
                  <a:lnTo>
                    <a:pt x="958" y="1038"/>
                  </a:lnTo>
                  <a:lnTo>
                    <a:pt x="961" y="1034"/>
                  </a:lnTo>
                  <a:lnTo>
                    <a:pt x="975" y="1028"/>
                  </a:lnTo>
                  <a:lnTo>
                    <a:pt x="994" y="1022"/>
                  </a:lnTo>
                  <a:lnTo>
                    <a:pt x="1015" y="1019"/>
                  </a:lnTo>
                  <a:lnTo>
                    <a:pt x="1035" y="1017"/>
                  </a:lnTo>
                  <a:lnTo>
                    <a:pt x="1051" y="1020"/>
                  </a:lnTo>
                  <a:lnTo>
                    <a:pt x="1058" y="1028"/>
                  </a:lnTo>
                  <a:lnTo>
                    <a:pt x="1063" y="1037"/>
                  </a:lnTo>
                  <a:lnTo>
                    <a:pt x="1071" y="1043"/>
                  </a:lnTo>
                  <a:lnTo>
                    <a:pt x="1082" y="1045"/>
                  </a:lnTo>
                  <a:lnTo>
                    <a:pt x="1094" y="1043"/>
                  </a:lnTo>
                  <a:lnTo>
                    <a:pt x="1105" y="1038"/>
                  </a:lnTo>
                  <a:lnTo>
                    <a:pt x="1116" y="1030"/>
                  </a:lnTo>
                  <a:lnTo>
                    <a:pt x="1123" y="1019"/>
                  </a:lnTo>
                  <a:lnTo>
                    <a:pt x="1125" y="1004"/>
                  </a:lnTo>
                  <a:lnTo>
                    <a:pt x="1124" y="989"/>
                  </a:lnTo>
                  <a:lnTo>
                    <a:pt x="1120" y="976"/>
                  </a:lnTo>
                  <a:lnTo>
                    <a:pt x="1115" y="966"/>
                  </a:lnTo>
                  <a:lnTo>
                    <a:pt x="1107" y="955"/>
                  </a:lnTo>
                  <a:lnTo>
                    <a:pt x="1096" y="946"/>
                  </a:lnTo>
                  <a:lnTo>
                    <a:pt x="1085" y="937"/>
                  </a:lnTo>
                  <a:lnTo>
                    <a:pt x="1070" y="929"/>
                  </a:lnTo>
                  <a:lnTo>
                    <a:pt x="1052" y="920"/>
                  </a:lnTo>
                  <a:lnTo>
                    <a:pt x="1036" y="913"/>
                  </a:lnTo>
                  <a:lnTo>
                    <a:pt x="1022" y="909"/>
                  </a:lnTo>
                  <a:lnTo>
                    <a:pt x="1013" y="908"/>
                  </a:lnTo>
                  <a:lnTo>
                    <a:pt x="1007" y="908"/>
                  </a:lnTo>
                  <a:lnTo>
                    <a:pt x="1003" y="908"/>
                  </a:lnTo>
                  <a:lnTo>
                    <a:pt x="1002" y="907"/>
                  </a:lnTo>
                  <a:lnTo>
                    <a:pt x="1002" y="903"/>
                  </a:lnTo>
                  <a:lnTo>
                    <a:pt x="1003" y="896"/>
                  </a:lnTo>
                  <a:lnTo>
                    <a:pt x="1009" y="891"/>
                  </a:lnTo>
                  <a:lnTo>
                    <a:pt x="1018" y="891"/>
                  </a:lnTo>
                  <a:lnTo>
                    <a:pt x="1029" y="893"/>
                  </a:lnTo>
                  <a:lnTo>
                    <a:pt x="1042" y="896"/>
                  </a:lnTo>
                  <a:lnTo>
                    <a:pt x="1051" y="899"/>
                  </a:lnTo>
                  <a:lnTo>
                    <a:pt x="1058" y="898"/>
                  </a:lnTo>
                  <a:lnTo>
                    <a:pt x="1059" y="892"/>
                  </a:lnTo>
                  <a:lnTo>
                    <a:pt x="1052" y="878"/>
                  </a:lnTo>
                  <a:lnTo>
                    <a:pt x="1041" y="862"/>
                  </a:lnTo>
                  <a:lnTo>
                    <a:pt x="1030" y="848"/>
                  </a:lnTo>
                  <a:lnTo>
                    <a:pt x="1021" y="838"/>
                  </a:lnTo>
                  <a:lnTo>
                    <a:pt x="1014" y="830"/>
                  </a:lnTo>
                  <a:lnTo>
                    <a:pt x="1010" y="823"/>
                  </a:lnTo>
                  <a:lnTo>
                    <a:pt x="1009" y="818"/>
                  </a:lnTo>
                  <a:lnTo>
                    <a:pt x="1013" y="815"/>
                  </a:lnTo>
                  <a:lnTo>
                    <a:pt x="1021" y="812"/>
                  </a:lnTo>
                  <a:lnTo>
                    <a:pt x="1033" y="808"/>
                  </a:lnTo>
                  <a:lnTo>
                    <a:pt x="1043" y="801"/>
                  </a:lnTo>
                  <a:lnTo>
                    <a:pt x="1051" y="790"/>
                  </a:lnTo>
                  <a:lnTo>
                    <a:pt x="1059" y="780"/>
                  </a:lnTo>
                  <a:lnTo>
                    <a:pt x="1064" y="767"/>
                  </a:lnTo>
                  <a:lnTo>
                    <a:pt x="1067" y="756"/>
                  </a:lnTo>
                  <a:lnTo>
                    <a:pt x="1067" y="744"/>
                  </a:lnTo>
                  <a:lnTo>
                    <a:pt x="1064" y="734"/>
                  </a:lnTo>
                  <a:lnTo>
                    <a:pt x="1062" y="725"/>
                  </a:lnTo>
                  <a:lnTo>
                    <a:pt x="1063" y="716"/>
                  </a:lnTo>
                  <a:lnTo>
                    <a:pt x="1066" y="706"/>
                  </a:lnTo>
                  <a:lnTo>
                    <a:pt x="1071" y="698"/>
                  </a:lnTo>
                  <a:lnTo>
                    <a:pt x="1074" y="689"/>
                  </a:lnTo>
                  <a:lnTo>
                    <a:pt x="1075" y="680"/>
                  </a:lnTo>
                  <a:lnTo>
                    <a:pt x="1072" y="672"/>
                  </a:lnTo>
                  <a:lnTo>
                    <a:pt x="1064" y="663"/>
                  </a:lnTo>
                  <a:lnTo>
                    <a:pt x="1056" y="655"/>
                  </a:lnTo>
                  <a:lnTo>
                    <a:pt x="1051" y="646"/>
                  </a:lnTo>
                  <a:lnTo>
                    <a:pt x="1051" y="640"/>
                  </a:lnTo>
                  <a:lnTo>
                    <a:pt x="1052" y="632"/>
                  </a:lnTo>
                  <a:lnTo>
                    <a:pt x="1054" y="625"/>
                  </a:lnTo>
                  <a:lnTo>
                    <a:pt x="1055" y="618"/>
                  </a:lnTo>
                  <a:lnTo>
                    <a:pt x="1052" y="610"/>
                  </a:lnTo>
                  <a:lnTo>
                    <a:pt x="1045" y="602"/>
                  </a:lnTo>
                  <a:lnTo>
                    <a:pt x="1034" y="592"/>
                  </a:lnTo>
                  <a:lnTo>
                    <a:pt x="1020" y="582"/>
                  </a:lnTo>
                  <a:lnTo>
                    <a:pt x="1005" y="570"/>
                  </a:lnTo>
                  <a:lnTo>
                    <a:pt x="990" y="559"/>
                  </a:lnTo>
                  <a:lnTo>
                    <a:pt x="980" y="547"/>
                  </a:lnTo>
                  <a:lnTo>
                    <a:pt x="974" y="535"/>
                  </a:lnTo>
                  <a:lnTo>
                    <a:pt x="975" y="523"/>
                  </a:lnTo>
                  <a:lnTo>
                    <a:pt x="986" y="512"/>
                  </a:lnTo>
                  <a:lnTo>
                    <a:pt x="998" y="501"/>
                  </a:lnTo>
                  <a:lnTo>
                    <a:pt x="1006" y="491"/>
                  </a:lnTo>
                  <a:lnTo>
                    <a:pt x="1010" y="482"/>
                  </a:lnTo>
                  <a:lnTo>
                    <a:pt x="1010" y="474"/>
                  </a:lnTo>
                  <a:lnTo>
                    <a:pt x="1006" y="468"/>
                  </a:lnTo>
                  <a:lnTo>
                    <a:pt x="999" y="463"/>
                  </a:lnTo>
                  <a:lnTo>
                    <a:pt x="990" y="460"/>
                  </a:lnTo>
                  <a:lnTo>
                    <a:pt x="979" y="459"/>
                  </a:lnTo>
                  <a:lnTo>
                    <a:pt x="969" y="456"/>
                  </a:lnTo>
                  <a:lnTo>
                    <a:pt x="964" y="452"/>
                  </a:lnTo>
                  <a:lnTo>
                    <a:pt x="960" y="444"/>
                  </a:lnTo>
                  <a:lnTo>
                    <a:pt x="958" y="436"/>
                  </a:lnTo>
                  <a:lnTo>
                    <a:pt x="956" y="428"/>
                  </a:lnTo>
                  <a:lnTo>
                    <a:pt x="952" y="421"/>
                  </a:lnTo>
                  <a:lnTo>
                    <a:pt x="946" y="416"/>
                  </a:lnTo>
                  <a:lnTo>
                    <a:pt x="937" y="416"/>
                  </a:lnTo>
                  <a:lnTo>
                    <a:pt x="920" y="405"/>
                  </a:lnTo>
                  <a:lnTo>
                    <a:pt x="913" y="371"/>
                  </a:lnTo>
                  <a:lnTo>
                    <a:pt x="912" y="328"/>
                  </a:lnTo>
                  <a:lnTo>
                    <a:pt x="912" y="290"/>
                  </a:lnTo>
                  <a:lnTo>
                    <a:pt x="914" y="263"/>
                  </a:lnTo>
                  <a:lnTo>
                    <a:pt x="920" y="240"/>
                  </a:lnTo>
                  <a:lnTo>
                    <a:pt x="922" y="219"/>
                  </a:lnTo>
                  <a:lnTo>
                    <a:pt x="919" y="195"/>
                  </a:lnTo>
                  <a:lnTo>
                    <a:pt x="917" y="173"/>
                  </a:lnTo>
                  <a:lnTo>
                    <a:pt x="924" y="146"/>
                  </a:lnTo>
                  <a:lnTo>
                    <a:pt x="934" y="120"/>
                  </a:lnTo>
                  <a:lnTo>
                    <a:pt x="939" y="95"/>
                  </a:lnTo>
                  <a:lnTo>
                    <a:pt x="939" y="84"/>
                  </a:lnTo>
                  <a:lnTo>
                    <a:pt x="937" y="75"/>
                  </a:lnTo>
                  <a:lnTo>
                    <a:pt x="932" y="68"/>
                  </a:lnTo>
                  <a:lnTo>
                    <a:pt x="924" y="62"/>
                  </a:lnTo>
                  <a:lnTo>
                    <a:pt x="917" y="60"/>
                  </a:lnTo>
                  <a:lnTo>
                    <a:pt x="911" y="59"/>
                  </a:lnTo>
                  <a:lnTo>
                    <a:pt x="904" y="59"/>
                  </a:lnTo>
                  <a:lnTo>
                    <a:pt x="898" y="59"/>
                  </a:lnTo>
                  <a:lnTo>
                    <a:pt x="889" y="62"/>
                  </a:lnTo>
                  <a:lnTo>
                    <a:pt x="879" y="68"/>
                  </a:lnTo>
                  <a:lnTo>
                    <a:pt x="871" y="76"/>
                  </a:lnTo>
                  <a:lnTo>
                    <a:pt x="863" y="84"/>
                  </a:lnTo>
                  <a:lnTo>
                    <a:pt x="856" y="93"/>
                  </a:lnTo>
                  <a:lnTo>
                    <a:pt x="851" y="104"/>
                  </a:lnTo>
                  <a:lnTo>
                    <a:pt x="845" y="113"/>
                  </a:lnTo>
                  <a:lnTo>
                    <a:pt x="839" y="122"/>
                  </a:lnTo>
                  <a:lnTo>
                    <a:pt x="832" y="133"/>
                  </a:lnTo>
                  <a:lnTo>
                    <a:pt x="826" y="140"/>
                  </a:lnTo>
                  <a:lnTo>
                    <a:pt x="821" y="143"/>
                  </a:lnTo>
                  <a:lnTo>
                    <a:pt x="816" y="144"/>
                  </a:lnTo>
                  <a:lnTo>
                    <a:pt x="813" y="143"/>
                  </a:lnTo>
                  <a:lnTo>
                    <a:pt x="809" y="140"/>
                  </a:lnTo>
                  <a:lnTo>
                    <a:pt x="806" y="133"/>
                  </a:lnTo>
                  <a:lnTo>
                    <a:pt x="803" y="122"/>
                  </a:lnTo>
                  <a:lnTo>
                    <a:pt x="800" y="114"/>
                  </a:lnTo>
                  <a:lnTo>
                    <a:pt x="795" y="110"/>
                  </a:lnTo>
                  <a:lnTo>
                    <a:pt x="790" y="111"/>
                  </a:lnTo>
                  <a:lnTo>
                    <a:pt x="783" y="114"/>
                  </a:lnTo>
                  <a:lnTo>
                    <a:pt x="776" y="120"/>
                  </a:lnTo>
                  <a:lnTo>
                    <a:pt x="769" y="128"/>
                  </a:lnTo>
                  <a:lnTo>
                    <a:pt x="761" y="137"/>
                  </a:lnTo>
                  <a:lnTo>
                    <a:pt x="754" y="146"/>
                  </a:lnTo>
                  <a:lnTo>
                    <a:pt x="750" y="151"/>
                  </a:lnTo>
                  <a:lnTo>
                    <a:pt x="750" y="149"/>
                  </a:lnTo>
                  <a:lnTo>
                    <a:pt x="753" y="142"/>
                  </a:lnTo>
                  <a:lnTo>
                    <a:pt x="755" y="133"/>
                  </a:lnTo>
                  <a:lnTo>
                    <a:pt x="754" y="121"/>
                  </a:lnTo>
                  <a:lnTo>
                    <a:pt x="749" y="112"/>
                  </a:lnTo>
                  <a:lnTo>
                    <a:pt x="738" y="106"/>
                  </a:lnTo>
                  <a:lnTo>
                    <a:pt x="718" y="10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89" name="Freeform 426"/>
            <p:cNvSpPr>
              <a:spLocks/>
            </p:cNvSpPr>
            <p:nvPr/>
          </p:nvSpPr>
          <p:spPr bwMode="auto">
            <a:xfrm>
              <a:off x="1751013" y="2073275"/>
              <a:ext cx="41275" cy="36513"/>
            </a:xfrm>
            <a:custGeom>
              <a:avLst/>
              <a:gdLst>
                <a:gd name="T0" fmla="*/ 2147483647 w 40"/>
                <a:gd name="T1" fmla="*/ 2147483647 h 36"/>
                <a:gd name="T2" fmla="*/ 2147483647 w 40"/>
                <a:gd name="T3" fmla="*/ 2147483647 h 36"/>
                <a:gd name="T4" fmla="*/ 2147483647 w 40"/>
                <a:gd name="T5" fmla="*/ 2147483647 h 36"/>
                <a:gd name="T6" fmla="*/ 2147483647 w 40"/>
                <a:gd name="T7" fmla="*/ 2147483647 h 36"/>
                <a:gd name="T8" fmla="*/ 2147483647 w 40"/>
                <a:gd name="T9" fmla="*/ 2147483647 h 36"/>
                <a:gd name="T10" fmla="*/ 2147483647 w 40"/>
                <a:gd name="T11" fmla="*/ 2147483647 h 36"/>
                <a:gd name="T12" fmla="*/ 2147483647 w 40"/>
                <a:gd name="T13" fmla="*/ 2147483647 h 36"/>
                <a:gd name="T14" fmla="*/ 2147483647 w 40"/>
                <a:gd name="T15" fmla="*/ 2147483647 h 36"/>
                <a:gd name="T16" fmla="*/ 2147483647 w 40"/>
                <a:gd name="T17" fmla="*/ 2147483647 h 36"/>
                <a:gd name="T18" fmla="*/ 2147483647 w 40"/>
                <a:gd name="T19" fmla="*/ 2147483647 h 36"/>
                <a:gd name="T20" fmla="*/ 2147483647 w 40"/>
                <a:gd name="T21" fmla="*/ 2147483647 h 36"/>
                <a:gd name="T22" fmla="*/ 2147483647 w 40"/>
                <a:gd name="T23" fmla="*/ 2147483647 h 36"/>
                <a:gd name="T24" fmla="*/ 2147483647 w 40"/>
                <a:gd name="T25" fmla="*/ 2147483647 h 36"/>
                <a:gd name="T26" fmla="*/ 2147483647 w 40"/>
                <a:gd name="T27" fmla="*/ 2147483647 h 36"/>
                <a:gd name="T28" fmla="*/ 0 w 40"/>
                <a:gd name="T29" fmla="*/ 2147483647 h 36"/>
                <a:gd name="T30" fmla="*/ 2147483647 w 40"/>
                <a:gd name="T31" fmla="*/ 2147483647 h 36"/>
                <a:gd name="T32" fmla="*/ 2147483647 w 40"/>
                <a:gd name="T33" fmla="*/ 2147483647 h 36"/>
                <a:gd name="T34" fmla="*/ 2147483647 w 40"/>
                <a:gd name="T35" fmla="*/ 2147483647 h 36"/>
                <a:gd name="T36" fmla="*/ 2147483647 w 40"/>
                <a:gd name="T37" fmla="*/ 2147483647 h 36"/>
                <a:gd name="T38" fmla="*/ 2147483647 w 40"/>
                <a:gd name="T39" fmla="*/ 0 h 36"/>
                <a:gd name="T40" fmla="*/ 2147483647 w 40"/>
                <a:gd name="T41" fmla="*/ 2147483647 h 36"/>
                <a:gd name="T42" fmla="*/ 2147483647 w 40"/>
                <a:gd name="T43" fmla="*/ 2147483647 h 36"/>
                <a:gd name="T44" fmla="*/ 2147483647 w 40"/>
                <a:gd name="T45" fmla="*/ 2147483647 h 36"/>
                <a:gd name="T46" fmla="*/ 2147483647 w 40"/>
                <a:gd name="T47" fmla="*/ 2147483647 h 36"/>
                <a:gd name="T48" fmla="*/ 2147483647 w 40"/>
                <a:gd name="T49" fmla="*/ 214748364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" h="36">
                  <a:moveTo>
                    <a:pt x="39" y="19"/>
                  </a:moveTo>
                  <a:lnTo>
                    <a:pt x="38" y="21"/>
                  </a:lnTo>
                  <a:lnTo>
                    <a:pt x="35" y="25"/>
                  </a:lnTo>
                  <a:lnTo>
                    <a:pt x="31" y="29"/>
                  </a:lnTo>
                  <a:lnTo>
                    <a:pt x="27" y="33"/>
                  </a:lnTo>
                  <a:lnTo>
                    <a:pt x="23" y="35"/>
                  </a:lnTo>
                  <a:lnTo>
                    <a:pt x="18" y="36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1" y="35"/>
                  </a:lnTo>
                  <a:lnTo>
                    <a:pt x="10" y="33"/>
                  </a:lnTo>
                  <a:lnTo>
                    <a:pt x="8" y="31"/>
                  </a:lnTo>
                  <a:lnTo>
                    <a:pt x="4" y="27"/>
                  </a:lnTo>
                  <a:lnTo>
                    <a:pt x="1" y="24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7" y="11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1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90" name="Freeform 427"/>
            <p:cNvSpPr>
              <a:spLocks/>
            </p:cNvSpPr>
            <p:nvPr/>
          </p:nvSpPr>
          <p:spPr bwMode="auto">
            <a:xfrm>
              <a:off x="2103438" y="2368550"/>
              <a:ext cx="0" cy="4763"/>
            </a:xfrm>
            <a:custGeom>
              <a:avLst/>
              <a:gdLst>
                <a:gd name="T0" fmla="*/ 1 w 1"/>
                <a:gd name="T1" fmla="*/ 2147483647 h 4"/>
                <a:gd name="T2" fmla="*/ 1 w 1"/>
                <a:gd name="T3" fmla="*/ 2147483647 h 4"/>
                <a:gd name="T4" fmla="*/ 1 w 1"/>
                <a:gd name="T5" fmla="*/ 2147483647 h 4"/>
                <a:gd name="T6" fmla="*/ 0 w 1"/>
                <a:gd name="T7" fmla="*/ 0 h 4"/>
                <a:gd name="T8" fmla="*/ 0 w 1"/>
                <a:gd name="T9" fmla="*/ 0 h 4"/>
                <a:gd name="T10" fmla="*/ 1 w 1"/>
                <a:gd name="T11" fmla="*/ 2147483647 h 4"/>
                <a:gd name="T12" fmla="*/ 1 w 1"/>
                <a:gd name="T13" fmla="*/ 2147483647 h 4"/>
                <a:gd name="T14" fmla="*/ 1 w 1"/>
                <a:gd name="T15" fmla="*/ 2147483647 h 4"/>
                <a:gd name="T16" fmla="*/ 1 w 1"/>
                <a:gd name="T17" fmla="*/ 2147483647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" h="4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91" name="Freeform 428"/>
            <p:cNvSpPr>
              <a:spLocks/>
            </p:cNvSpPr>
            <p:nvPr/>
          </p:nvSpPr>
          <p:spPr bwMode="auto">
            <a:xfrm>
              <a:off x="2460625" y="2401888"/>
              <a:ext cx="3175" cy="6350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2147483647 h 8"/>
                <a:gd name="T4" fmla="*/ 2147483647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0 h 8"/>
                <a:gd name="T10" fmla="*/ 0 w 5"/>
                <a:gd name="T11" fmla="*/ 0 h 8"/>
                <a:gd name="T12" fmla="*/ 0 w 5"/>
                <a:gd name="T13" fmla="*/ 2147483647 h 8"/>
                <a:gd name="T14" fmla="*/ 2147483647 w 5"/>
                <a:gd name="T15" fmla="*/ 2147483647 h 8"/>
                <a:gd name="T16" fmla="*/ 2147483647 w 5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lnTo>
                    <a:pt x="5" y="6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92" name="Freeform 429"/>
            <p:cNvSpPr>
              <a:spLocks/>
            </p:cNvSpPr>
            <p:nvPr/>
          </p:nvSpPr>
          <p:spPr bwMode="auto">
            <a:xfrm>
              <a:off x="2109788" y="1984375"/>
              <a:ext cx="14287" cy="14288"/>
            </a:xfrm>
            <a:custGeom>
              <a:avLst/>
              <a:gdLst>
                <a:gd name="T0" fmla="*/ 2147483647 w 14"/>
                <a:gd name="T1" fmla="*/ 2147483647 h 15"/>
                <a:gd name="T2" fmla="*/ 2147483647 w 14"/>
                <a:gd name="T3" fmla="*/ 2147483647 h 15"/>
                <a:gd name="T4" fmla="*/ 2147483647 w 14"/>
                <a:gd name="T5" fmla="*/ 2147483647 h 15"/>
                <a:gd name="T6" fmla="*/ 2147483647 w 14"/>
                <a:gd name="T7" fmla="*/ 2147483647 h 15"/>
                <a:gd name="T8" fmla="*/ 2147483647 w 14"/>
                <a:gd name="T9" fmla="*/ 2147483647 h 15"/>
                <a:gd name="T10" fmla="*/ 2147483647 w 14"/>
                <a:gd name="T11" fmla="*/ 2147483647 h 15"/>
                <a:gd name="T12" fmla="*/ 2147483647 w 14"/>
                <a:gd name="T13" fmla="*/ 2147483647 h 15"/>
                <a:gd name="T14" fmla="*/ 2147483647 w 14"/>
                <a:gd name="T15" fmla="*/ 2147483647 h 15"/>
                <a:gd name="T16" fmla="*/ 2147483647 w 14"/>
                <a:gd name="T17" fmla="*/ 0 h 15"/>
                <a:gd name="T18" fmla="*/ 2147483647 w 14"/>
                <a:gd name="T19" fmla="*/ 2147483647 h 15"/>
                <a:gd name="T20" fmla="*/ 2147483647 w 14"/>
                <a:gd name="T21" fmla="*/ 2147483647 h 15"/>
                <a:gd name="T22" fmla="*/ 2147483647 w 14"/>
                <a:gd name="T23" fmla="*/ 2147483647 h 15"/>
                <a:gd name="T24" fmla="*/ 0 w 14"/>
                <a:gd name="T25" fmla="*/ 2147483647 h 15"/>
                <a:gd name="T26" fmla="*/ 2147483647 w 14"/>
                <a:gd name="T27" fmla="*/ 2147483647 h 15"/>
                <a:gd name="T28" fmla="*/ 2147483647 w 14"/>
                <a:gd name="T29" fmla="*/ 2147483647 h 15"/>
                <a:gd name="T30" fmla="*/ 2147483647 w 14"/>
                <a:gd name="T31" fmla="*/ 2147483647 h 15"/>
                <a:gd name="T32" fmla="*/ 2147483647 w 14"/>
                <a:gd name="T33" fmla="*/ 2147483647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5">
                  <a:moveTo>
                    <a:pt x="2" y="7"/>
                  </a:moveTo>
                  <a:lnTo>
                    <a:pt x="9" y="13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93" name="Freeform 430"/>
            <p:cNvSpPr>
              <a:spLocks/>
            </p:cNvSpPr>
            <p:nvPr/>
          </p:nvSpPr>
          <p:spPr bwMode="auto">
            <a:xfrm>
              <a:off x="2297113" y="2452688"/>
              <a:ext cx="144462" cy="120650"/>
            </a:xfrm>
            <a:custGeom>
              <a:avLst/>
              <a:gdLst>
                <a:gd name="T0" fmla="*/ 2147483647 w 135"/>
                <a:gd name="T1" fmla="*/ 2147483647 h 119"/>
                <a:gd name="T2" fmla="*/ 2147483647 w 135"/>
                <a:gd name="T3" fmla="*/ 2147483647 h 119"/>
                <a:gd name="T4" fmla="*/ 2147483647 w 135"/>
                <a:gd name="T5" fmla="*/ 2147483647 h 119"/>
                <a:gd name="T6" fmla="*/ 2147483647 w 135"/>
                <a:gd name="T7" fmla="*/ 2147483647 h 119"/>
                <a:gd name="T8" fmla="*/ 2147483647 w 135"/>
                <a:gd name="T9" fmla="*/ 2147483647 h 119"/>
                <a:gd name="T10" fmla="*/ 2147483647 w 135"/>
                <a:gd name="T11" fmla="*/ 2147483647 h 119"/>
                <a:gd name="T12" fmla="*/ 2147483647 w 135"/>
                <a:gd name="T13" fmla="*/ 2147483647 h 119"/>
                <a:gd name="T14" fmla="*/ 2147483647 w 135"/>
                <a:gd name="T15" fmla="*/ 2147483647 h 119"/>
                <a:gd name="T16" fmla="*/ 2147483647 w 135"/>
                <a:gd name="T17" fmla="*/ 2147483647 h 119"/>
                <a:gd name="T18" fmla="*/ 2147483647 w 135"/>
                <a:gd name="T19" fmla="*/ 2147483647 h 119"/>
                <a:gd name="T20" fmla="*/ 2147483647 w 135"/>
                <a:gd name="T21" fmla="*/ 2147483647 h 119"/>
                <a:gd name="T22" fmla="*/ 2147483647 w 135"/>
                <a:gd name="T23" fmla="*/ 2147483647 h 119"/>
                <a:gd name="T24" fmla="*/ 2147483647 w 135"/>
                <a:gd name="T25" fmla="*/ 2147483647 h 119"/>
                <a:gd name="T26" fmla="*/ 2147483647 w 135"/>
                <a:gd name="T27" fmla="*/ 2147483647 h 119"/>
                <a:gd name="T28" fmla="*/ 2147483647 w 135"/>
                <a:gd name="T29" fmla="*/ 2147483647 h 119"/>
                <a:gd name="T30" fmla="*/ 2147483647 w 135"/>
                <a:gd name="T31" fmla="*/ 2147483647 h 119"/>
                <a:gd name="T32" fmla="*/ 2147483647 w 135"/>
                <a:gd name="T33" fmla="*/ 2147483647 h 119"/>
                <a:gd name="T34" fmla="*/ 2147483647 w 135"/>
                <a:gd name="T35" fmla="*/ 2147483647 h 119"/>
                <a:gd name="T36" fmla="*/ 2147483647 w 135"/>
                <a:gd name="T37" fmla="*/ 2147483647 h 119"/>
                <a:gd name="T38" fmla="*/ 2147483647 w 135"/>
                <a:gd name="T39" fmla="*/ 2147483647 h 119"/>
                <a:gd name="T40" fmla="*/ 2147483647 w 135"/>
                <a:gd name="T41" fmla="*/ 2147483647 h 119"/>
                <a:gd name="T42" fmla="*/ 2147483647 w 135"/>
                <a:gd name="T43" fmla="*/ 2147483647 h 119"/>
                <a:gd name="T44" fmla="*/ 2147483647 w 135"/>
                <a:gd name="T45" fmla="*/ 2147483647 h 119"/>
                <a:gd name="T46" fmla="*/ 2147483647 w 135"/>
                <a:gd name="T47" fmla="*/ 2147483647 h 119"/>
                <a:gd name="T48" fmla="*/ 2147483647 w 135"/>
                <a:gd name="T49" fmla="*/ 2147483647 h 119"/>
                <a:gd name="T50" fmla="*/ 2147483647 w 135"/>
                <a:gd name="T51" fmla="*/ 2147483647 h 119"/>
                <a:gd name="T52" fmla="*/ 2147483647 w 135"/>
                <a:gd name="T53" fmla="*/ 2147483647 h 119"/>
                <a:gd name="T54" fmla="*/ 2147483647 w 135"/>
                <a:gd name="T55" fmla="*/ 2147483647 h 119"/>
                <a:gd name="T56" fmla="*/ 2147483647 w 135"/>
                <a:gd name="T57" fmla="*/ 2147483647 h 119"/>
                <a:gd name="T58" fmla="*/ 2147483647 w 135"/>
                <a:gd name="T59" fmla="*/ 2147483647 h 119"/>
                <a:gd name="T60" fmla="*/ 2147483647 w 135"/>
                <a:gd name="T61" fmla="*/ 2147483647 h 119"/>
                <a:gd name="T62" fmla="*/ 2147483647 w 135"/>
                <a:gd name="T63" fmla="*/ 2147483647 h 119"/>
                <a:gd name="T64" fmla="*/ 2147483647 w 135"/>
                <a:gd name="T65" fmla="*/ 2147483647 h 119"/>
                <a:gd name="T66" fmla="*/ 2147483647 w 135"/>
                <a:gd name="T67" fmla="*/ 2147483647 h 119"/>
                <a:gd name="T68" fmla="*/ 2147483647 w 135"/>
                <a:gd name="T69" fmla="*/ 2147483647 h 119"/>
                <a:gd name="T70" fmla="*/ 2147483647 w 135"/>
                <a:gd name="T71" fmla="*/ 2147483647 h 119"/>
                <a:gd name="T72" fmla="*/ 2147483647 w 135"/>
                <a:gd name="T73" fmla="*/ 2147483647 h 119"/>
                <a:gd name="T74" fmla="*/ 2147483647 w 135"/>
                <a:gd name="T75" fmla="*/ 2147483647 h 119"/>
                <a:gd name="T76" fmla="*/ 2147483647 w 135"/>
                <a:gd name="T77" fmla="*/ 2147483647 h 119"/>
                <a:gd name="T78" fmla="*/ 2147483647 w 135"/>
                <a:gd name="T79" fmla="*/ 2147483647 h 119"/>
                <a:gd name="T80" fmla="*/ 2147483647 w 135"/>
                <a:gd name="T81" fmla="*/ 2147483647 h 1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5" h="119">
                  <a:moveTo>
                    <a:pt x="122" y="59"/>
                  </a:moveTo>
                  <a:lnTo>
                    <a:pt x="124" y="60"/>
                  </a:lnTo>
                  <a:lnTo>
                    <a:pt x="130" y="62"/>
                  </a:lnTo>
                  <a:lnTo>
                    <a:pt x="135" y="67"/>
                  </a:lnTo>
                  <a:lnTo>
                    <a:pt x="133" y="71"/>
                  </a:lnTo>
                  <a:lnTo>
                    <a:pt x="129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1" y="83"/>
                  </a:lnTo>
                  <a:lnTo>
                    <a:pt x="118" y="83"/>
                  </a:lnTo>
                  <a:lnTo>
                    <a:pt x="116" y="83"/>
                  </a:lnTo>
                  <a:lnTo>
                    <a:pt x="114" y="82"/>
                  </a:lnTo>
                  <a:lnTo>
                    <a:pt x="108" y="79"/>
                  </a:lnTo>
                  <a:lnTo>
                    <a:pt x="101" y="77"/>
                  </a:lnTo>
                  <a:lnTo>
                    <a:pt x="95" y="75"/>
                  </a:lnTo>
                  <a:lnTo>
                    <a:pt x="91" y="74"/>
                  </a:lnTo>
                  <a:lnTo>
                    <a:pt x="86" y="71"/>
                  </a:lnTo>
                  <a:lnTo>
                    <a:pt x="82" y="68"/>
                  </a:lnTo>
                  <a:lnTo>
                    <a:pt x="77" y="66"/>
                  </a:lnTo>
                  <a:lnTo>
                    <a:pt x="72" y="66"/>
                  </a:lnTo>
                  <a:lnTo>
                    <a:pt x="70" y="70"/>
                  </a:lnTo>
                  <a:lnTo>
                    <a:pt x="71" y="78"/>
                  </a:lnTo>
                  <a:lnTo>
                    <a:pt x="72" y="85"/>
                  </a:lnTo>
                  <a:lnTo>
                    <a:pt x="72" y="92"/>
                  </a:lnTo>
                  <a:lnTo>
                    <a:pt x="68" y="96"/>
                  </a:lnTo>
                  <a:lnTo>
                    <a:pt x="61" y="99"/>
                  </a:lnTo>
                  <a:lnTo>
                    <a:pt x="58" y="102"/>
                  </a:lnTo>
                  <a:lnTo>
                    <a:pt x="57" y="107"/>
                  </a:lnTo>
                  <a:lnTo>
                    <a:pt x="56" y="111"/>
                  </a:lnTo>
                  <a:lnTo>
                    <a:pt x="53" y="114"/>
                  </a:lnTo>
                  <a:lnTo>
                    <a:pt x="48" y="117"/>
                  </a:lnTo>
                  <a:lnTo>
                    <a:pt x="44" y="119"/>
                  </a:lnTo>
                  <a:lnTo>
                    <a:pt x="40" y="116"/>
                  </a:lnTo>
                  <a:lnTo>
                    <a:pt x="39" y="111"/>
                  </a:lnTo>
                  <a:lnTo>
                    <a:pt x="38" y="105"/>
                  </a:lnTo>
                  <a:lnTo>
                    <a:pt x="34" y="100"/>
                  </a:lnTo>
                  <a:lnTo>
                    <a:pt x="29" y="99"/>
                  </a:lnTo>
                  <a:lnTo>
                    <a:pt x="23" y="99"/>
                  </a:lnTo>
                  <a:lnTo>
                    <a:pt x="20" y="100"/>
                  </a:lnTo>
                  <a:lnTo>
                    <a:pt x="17" y="101"/>
                  </a:lnTo>
                  <a:lnTo>
                    <a:pt x="10" y="104"/>
                  </a:lnTo>
                  <a:lnTo>
                    <a:pt x="3" y="105"/>
                  </a:lnTo>
                  <a:lnTo>
                    <a:pt x="0" y="101"/>
                  </a:lnTo>
                  <a:lnTo>
                    <a:pt x="1" y="97"/>
                  </a:lnTo>
                  <a:lnTo>
                    <a:pt x="4" y="90"/>
                  </a:lnTo>
                  <a:lnTo>
                    <a:pt x="9" y="84"/>
                  </a:lnTo>
                  <a:lnTo>
                    <a:pt x="12" y="82"/>
                  </a:lnTo>
                  <a:lnTo>
                    <a:pt x="16" y="79"/>
                  </a:lnTo>
                  <a:lnTo>
                    <a:pt x="16" y="75"/>
                  </a:lnTo>
                  <a:lnTo>
                    <a:pt x="14" y="68"/>
                  </a:lnTo>
                  <a:lnTo>
                    <a:pt x="12" y="61"/>
                  </a:lnTo>
                  <a:lnTo>
                    <a:pt x="11" y="55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0" y="39"/>
                  </a:lnTo>
                  <a:lnTo>
                    <a:pt x="8" y="35"/>
                  </a:lnTo>
                  <a:lnTo>
                    <a:pt x="8" y="2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8" y="1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30" y="18"/>
                  </a:lnTo>
                  <a:lnTo>
                    <a:pt x="32" y="26"/>
                  </a:lnTo>
                  <a:lnTo>
                    <a:pt x="33" y="30"/>
                  </a:lnTo>
                  <a:lnTo>
                    <a:pt x="37" y="30"/>
                  </a:lnTo>
                  <a:lnTo>
                    <a:pt x="40" y="28"/>
                  </a:lnTo>
                  <a:lnTo>
                    <a:pt x="44" y="25"/>
                  </a:lnTo>
                  <a:lnTo>
                    <a:pt x="48" y="23"/>
                  </a:lnTo>
                  <a:lnTo>
                    <a:pt x="54" y="23"/>
                  </a:lnTo>
                  <a:lnTo>
                    <a:pt x="61" y="24"/>
                  </a:lnTo>
                  <a:lnTo>
                    <a:pt x="70" y="26"/>
                  </a:lnTo>
                  <a:lnTo>
                    <a:pt x="78" y="30"/>
                  </a:lnTo>
                  <a:lnTo>
                    <a:pt x="85" y="33"/>
                  </a:lnTo>
                  <a:lnTo>
                    <a:pt x="90" y="40"/>
                  </a:lnTo>
                  <a:lnTo>
                    <a:pt x="93" y="48"/>
                  </a:lnTo>
                  <a:lnTo>
                    <a:pt x="98" y="54"/>
                  </a:lnTo>
                  <a:lnTo>
                    <a:pt x="100" y="58"/>
                  </a:lnTo>
                  <a:lnTo>
                    <a:pt x="101" y="59"/>
                  </a:lnTo>
                  <a:lnTo>
                    <a:pt x="122" y="59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94" name="Freeform 431"/>
            <p:cNvSpPr>
              <a:spLocks/>
            </p:cNvSpPr>
            <p:nvPr/>
          </p:nvSpPr>
          <p:spPr bwMode="auto">
            <a:xfrm>
              <a:off x="2181225" y="2090738"/>
              <a:ext cx="598488" cy="400050"/>
            </a:xfrm>
            <a:custGeom>
              <a:avLst/>
              <a:gdLst>
                <a:gd name="T0" fmla="*/ 2147483647 w 556"/>
                <a:gd name="T1" fmla="*/ 2147483647 h 395"/>
                <a:gd name="T2" fmla="*/ 2147483647 w 556"/>
                <a:gd name="T3" fmla="*/ 2147483647 h 395"/>
                <a:gd name="T4" fmla="*/ 2147483647 w 556"/>
                <a:gd name="T5" fmla="*/ 2147483647 h 395"/>
                <a:gd name="T6" fmla="*/ 2147483647 w 556"/>
                <a:gd name="T7" fmla="*/ 2147483647 h 395"/>
                <a:gd name="T8" fmla="*/ 2147483647 w 556"/>
                <a:gd name="T9" fmla="*/ 2147483647 h 395"/>
                <a:gd name="T10" fmla="*/ 2147483647 w 556"/>
                <a:gd name="T11" fmla="*/ 2147483647 h 395"/>
                <a:gd name="T12" fmla="*/ 2147483647 w 556"/>
                <a:gd name="T13" fmla="*/ 2147483647 h 395"/>
                <a:gd name="T14" fmla="*/ 2147483647 w 556"/>
                <a:gd name="T15" fmla="*/ 2147483647 h 395"/>
                <a:gd name="T16" fmla="*/ 2147483647 w 556"/>
                <a:gd name="T17" fmla="*/ 2147483647 h 395"/>
                <a:gd name="T18" fmla="*/ 2147483647 w 556"/>
                <a:gd name="T19" fmla="*/ 2147483647 h 395"/>
                <a:gd name="T20" fmla="*/ 2147483647 w 556"/>
                <a:gd name="T21" fmla="*/ 2147483647 h 395"/>
                <a:gd name="T22" fmla="*/ 2147483647 w 556"/>
                <a:gd name="T23" fmla="*/ 2147483647 h 395"/>
                <a:gd name="T24" fmla="*/ 2147483647 w 556"/>
                <a:gd name="T25" fmla="*/ 2147483647 h 395"/>
                <a:gd name="T26" fmla="*/ 2147483647 w 556"/>
                <a:gd name="T27" fmla="*/ 2147483647 h 395"/>
                <a:gd name="T28" fmla="*/ 2147483647 w 556"/>
                <a:gd name="T29" fmla="*/ 2147483647 h 395"/>
                <a:gd name="T30" fmla="*/ 2147483647 w 556"/>
                <a:gd name="T31" fmla="*/ 2147483647 h 395"/>
                <a:gd name="T32" fmla="*/ 2147483647 w 556"/>
                <a:gd name="T33" fmla="*/ 2147483647 h 395"/>
                <a:gd name="T34" fmla="*/ 2147483647 w 556"/>
                <a:gd name="T35" fmla="*/ 2147483647 h 395"/>
                <a:gd name="T36" fmla="*/ 2147483647 w 556"/>
                <a:gd name="T37" fmla="*/ 2147483647 h 395"/>
                <a:gd name="T38" fmla="*/ 2147483647 w 556"/>
                <a:gd name="T39" fmla="*/ 2147483647 h 395"/>
                <a:gd name="T40" fmla="*/ 2147483647 w 556"/>
                <a:gd name="T41" fmla="*/ 2147483647 h 395"/>
                <a:gd name="T42" fmla="*/ 2147483647 w 556"/>
                <a:gd name="T43" fmla="*/ 2147483647 h 395"/>
                <a:gd name="T44" fmla="*/ 2147483647 w 556"/>
                <a:gd name="T45" fmla="*/ 2147483647 h 395"/>
                <a:gd name="T46" fmla="*/ 2147483647 w 556"/>
                <a:gd name="T47" fmla="*/ 2147483647 h 395"/>
                <a:gd name="T48" fmla="*/ 2147483647 w 556"/>
                <a:gd name="T49" fmla="*/ 2147483647 h 395"/>
                <a:gd name="T50" fmla="*/ 0 w 556"/>
                <a:gd name="T51" fmla="*/ 2147483647 h 395"/>
                <a:gd name="T52" fmla="*/ 2147483647 w 556"/>
                <a:gd name="T53" fmla="*/ 2147483647 h 395"/>
                <a:gd name="T54" fmla="*/ 2147483647 w 556"/>
                <a:gd name="T55" fmla="*/ 2147483647 h 395"/>
                <a:gd name="T56" fmla="*/ 2147483647 w 556"/>
                <a:gd name="T57" fmla="*/ 2147483647 h 395"/>
                <a:gd name="T58" fmla="*/ 2147483647 w 556"/>
                <a:gd name="T59" fmla="*/ 2147483647 h 395"/>
                <a:gd name="T60" fmla="*/ 2147483647 w 556"/>
                <a:gd name="T61" fmla="*/ 2147483647 h 395"/>
                <a:gd name="T62" fmla="*/ 2147483647 w 556"/>
                <a:gd name="T63" fmla="*/ 2147483647 h 395"/>
                <a:gd name="T64" fmla="*/ 2147483647 w 556"/>
                <a:gd name="T65" fmla="*/ 2147483647 h 395"/>
                <a:gd name="T66" fmla="*/ 2147483647 w 556"/>
                <a:gd name="T67" fmla="*/ 2147483647 h 395"/>
                <a:gd name="T68" fmla="*/ 2147483647 w 556"/>
                <a:gd name="T69" fmla="*/ 2147483647 h 395"/>
                <a:gd name="T70" fmla="*/ 2147483647 w 556"/>
                <a:gd name="T71" fmla="*/ 2147483647 h 395"/>
                <a:gd name="T72" fmla="*/ 2147483647 w 556"/>
                <a:gd name="T73" fmla="*/ 2147483647 h 395"/>
                <a:gd name="T74" fmla="*/ 2147483647 w 556"/>
                <a:gd name="T75" fmla="*/ 2147483647 h 395"/>
                <a:gd name="T76" fmla="*/ 2147483647 w 556"/>
                <a:gd name="T77" fmla="*/ 2147483647 h 395"/>
                <a:gd name="T78" fmla="*/ 2147483647 w 556"/>
                <a:gd name="T79" fmla="*/ 2147483647 h 395"/>
                <a:gd name="T80" fmla="*/ 2147483647 w 556"/>
                <a:gd name="T81" fmla="*/ 2147483647 h 395"/>
                <a:gd name="T82" fmla="*/ 2147483647 w 556"/>
                <a:gd name="T83" fmla="*/ 2147483647 h 395"/>
                <a:gd name="T84" fmla="*/ 2147483647 w 556"/>
                <a:gd name="T85" fmla="*/ 2147483647 h 395"/>
                <a:gd name="T86" fmla="*/ 2147483647 w 556"/>
                <a:gd name="T87" fmla="*/ 2147483647 h 395"/>
                <a:gd name="T88" fmla="*/ 2147483647 w 556"/>
                <a:gd name="T89" fmla="*/ 2147483647 h 395"/>
                <a:gd name="T90" fmla="*/ 2147483647 w 556"/>
                <a:gd name="T91" fmla="*/ 2147483647 h 395"/>
                <a:gd name="T92" fmla="*/ 2147483647 w 556"/>
                <a:gd name="T93" fmla="*/ 2147483647 h 395"/>
                <a:gd name="T94" fmla="*/ 2147483647 w 556"/>
                <a:gd name="T95" fmla="*/ 2147483647 h 395"/>
                <a:gd name="T96" fmla="*/ 2147483647 w 556"/>
                <a:gd name="T97" fmla="*/ 2147483647 h 395"/>
                <a:gd name="T98" fmla="*/ 2147483647 w 556"/>
                <a:gd name="T99" fmla="*/ 2147483647 h 395"/>
                <a:gd name="T100" fmla="*/ 2147483647 w 556"/>
                <a:gd name="T101" fmla="*/ 2147483647 h 395"/>
                <a:gd name="T102" fmla="*/ 2147483647 w 556"/>
                <a:gd name="T103" fmla="*/ 2147483647 h 395"/>
                <a:gd name="T104" fmla="*/ 2147483647 w 556"/>
                <a:gd name="T105" fmla="*/ 2147483647 h 395"/>
                <a:gd name="T106" fmla="*/ 2147483647 w 556"/>
                <a:gd name="T107" fmla="*/ 2147483647 h 395"/>
                <a:gd name="T108" fmla="*/ 2147483647 w 556"/>
                <a:gd name="T109" fmla="*/ 2147483647 h 395"/>
                <a:gd name="T110" fmla="*/ 2147483647 w 556"/>
                <a:gd name="T111" fmla="*/ 2147483647 h 395"/>
                <a:gd name="T112" fmla="*/ 2147483647 w 556"/>
                <a:gd name="T113" fmla="*/ 2147483647 h 395"/>
                <a:gd name="T114" fmla="*/ 2147483647 w 556"/>
                <a:gd name="T115" fmla="*/ 2147483647 h 395"/>
                <a:gd name="T116" fmla="*/ 2147483647 w 556"/>
                <a:gd name="T117" fmla="*/ 2147483647 h 395"/>
                <a:gd name="T118" fmla="*/ 2147483647 w 556"/>
                <a:gd name="T119" fmla="*/ 2147483647 h 395"/>
                <a:gd name="T120" fmla="*/ 2147483647 w 556"/>
                <a:gd name="T121" fmla="*/ 2147483647 h 395"/>
                <a:gd name="T122" fmla="*/ 2147483647 w 556"/>
                <a:gd name="T123" fmla="*/ 2147483647 h 395"/>
                <a:gd name="T124" fmla="*/ 2147483647 w 556"/>
                <a:gd name="T125" fmla="*/ 2147483647 h 3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56" h="395">
                  <a:moveTo>
                    <a:pt x="539" y="379"/>
                  </a:moveTo>
                  <a:lnTo>
                    <a:pt x="540" y="380"/>
                  </a:lnTo>
                  <a:lnTo>
                    <a:pt x="542" y="383"/>
                  </a:lnTo>
                  <a:lnTo>
                    <a:pt x="541" y="387"/>
                  </a:lnTo>
                  <a:lnTo>
                    <a:pt x="533" y="388"/>
                  </a:lnTo>
                  <a:lnTo>
                    <a:pt x="527" y="388"/>
                  </a:lnTo>
                  <a:lnTo>
                    <a:pt x="523" y="387"/>
                  </a:lnTo>
                  <a:lnTo>
                    <a:pt x="518" y="387"/>
                  </a:lnTo>
                  <a:lnTo>
                    <a:pt x="514" y="388"/>
                  </a:lnTo>
                  <a:lnTo>
                    <a:pt x="510" y="388"/>
                  </a:lnTo>
                  <a:lnTo>
                    <a:pt x="506" y="389"/>
                  </a:lnTo>
                  <a:lnTo>
                    <a:pt x="501" y="390"/>
                  </a:lnTo>
                  <a:lnTo>
                    <a:pt x="495" y="392"/>
                  </a:lnTo>
                  <a:lnTo>
                    <a:pt x="488" y="393"/>
                  </a:lnTo>
                  <a:lnTo>
                    <a:pt x="482" y="394"/>
                  </a:lnTo>
                  <a:lnTo>
                    <a:pt x="478" y="395"/>
                  </a:lnTo>
                  <a:lnTo>
                    <a:pt x="473" y="395"/>
                  </a:lnTo>
                  <a:lnTo>
                    <a:pt x="468" y="395"/>
                  </a:lnTo>
                  <a:lnTo>
                    <a:pt x="464" y="394"/>
                  </a:lnTo>
                  <a:lnTo>
                    <a:pt x="459" y="394"/>
                  </a:lnTo>
                  <a:lnTo>
                    <a:pt x="453" y="393"/>
                  </a:lnTo>
                  <a:lnTo>
                    <a:pt x="449" y="393"/>
                  </a:lnTo>
                  <a:lnTo>
                    <a:pt x="444" y="393"/>
                  </a:lnTo>
                  <a:lnTo>
                    <a:pt x="440" y="394"/>
                  </a:lnTo>
                  <a:lnTo>
                    <a:pt x="435" y="395"/>
                  </a:lnTo>
                  <a:lnTo>
                    <a:pt x="430" y="395"/>
                  </a:lnTo>
                  <a:lnTo>
                    <a:pt x="427" y="395"/>
                  </a:lnTo>
                  <a:lnTo>
                    <a:pt x="422" y="394"/>
                  </a:lnTo>
                  <a:lnTo>
                    <a:pt x="419" y="392"/>
                  </a:lnTo>
                  <a:lnTo>
                    <a:pt x="414" y="386"/>
                  </a:lnTo>
                  <a:lnTo>
                    <a:pt x="413" y="380"/>
                  </a:lnTo>
                  <a:lnTo>
                    <a:pt x="409" y="375"/>
                  </a:lnTo>
                  <a:lnTo>
                    <a:pt x="397" y="372"/>
                  </a:lnTo>
                  <a:lnTo>
                    <a:pt x="389" y="371"/>
                  </a:lnTo>
                  <a:lnTo>
                    <a:pt x="382" y="368"/>
                  </a:lnTo>
                  <a:lnTo>
                    <a:pt x="376" y="366"/>
                  </a:lnTo>
                  <a:lnTo>
                    <a:pt x="372" y="364"/>
                  </a:lnTo>
                  <a:lnTo>
                    <a:pt x="368" y="362"/>
                  </a:lnTo>
                  <a:lnTo>
                    <a:pt x="365" y="359"/>
                  </a:lnTo>
                  <a:lnTo>
                    <a:pt x="362" y="358"/>
                  </a:lnTo>
                  <a:lnTo>
                    <a:pt x="359" y="356"/>
                  </a:lnTo>
                  <a:lnTo>
                    <a:pt x="354" y="352"/>
                  </a:lnTo>
                  <a:lnTo>
                    <a:pt x="350" y="351"/>
                  </a:lnTo>
                  <a:lnTo>
                    <a:pt x="344" y="352"/>
                  </a:lnTo>
                  <a:lnTo>
                    <a:pt x="335" y="357"/>
                  </a:lnTo>
                  <a:lnTo>
                    <a:pt x="324" y="362"/>
                  </a:lnTo>
                  <a:lnTo>
                    <a:pt x="316" y="363"/>
                  </a:lnTo>
                  <a:lnTo>
                    <a:pt x="309" y="365"/>
                  </a:lnTo>
                  <a:lnTo>
                    <a:pt x="304" y="370"/>
                  </a:lnTo>
                  <a:lnTo>
                    <a:pt x="297" y="377"/>
                  </a:lnTo>
                  <a:lnTo>
                    <a:pt x="290" y="381"/>
                  </a:lnTo>
                  <a:lnTo>
                    <a:pt x="283" y="381"/>
                  </a:lnTo>
                  <a:lnTo>
                    <a:pt x="276" y="377"/>
                  </a:lnTo>
                  <a:lnTo>
                    <a:pt x="271" y="373"/>
                  </a:lnTo>
                  <a:lnTo>
                    <a:pt x="267" y="370"/>
                  </a:lnTo>
                  <a:lnTo>
                    <a:pt x="262" y="366"/>
                  </a:lnTo>
                  <a:lnTo>
                    <a:pt x="259" y="363"/>
                  </a:lnTo>
                  <a:lnTo>
                    <a:pt x="256" y="358"/>
                  </a:lnTo>
                  <a:lnTo>
                    <a:pt x="256" y="355"/>
                  </a:lnTo>
                  <a:lnTo>
                    <a:pt x="260" y="350"/>
                  </a:lnTo>
                  <a:lnTo>
                    <a:pt x="268" y="344"/>
                  </a:lnTo>
                  <a:lnTo>
                    <a:pt x="277" y="340"/>
                  </a:lnTo>
                  <a:lnTo>
                    <a:pt x="283" y="337"/>
                  </a:lnTo>
                  <a:lnTo>
                    <a:pt x="288" y="337"/>
                  </a:lnTo>
                  <a:lnTo>
                    <a:pt x="291" y="337"/>
                  </a:lnTo>
                  <a:lnTo>
                    <a:pt x="293" y="337"/>
                  </a:lnTo>
                  <a:lnTo>
                    <a:pt x="296" y="336"/>
                  </a:lnTo>
                  <a:lnTo>
                    <a:pt x="300" y="334"/>
                  </a:lnTo>
                  <a:lnTo>
                    <a:pt x="305" y="329"/>
                  </a:lnTo>
                  <a:lnTo>
                    <a:pt x="316" y="320"/>
                  </a:lnTo>
                  <a:lnTo>
                    <a:pt x="326" y="313"/>
                  </a:lnTo>
                  <a:lnTo>
                    <a:pt x="330" y="307"/>
                  </a:lnTo>
                  <a:lnTo>
                    <a:pt x="327" y="301"/>
                  </a:lnTo>
                  <a:lnTo>
                    <a:pt x="318" y="295"/>
                  </a:lnTo>
                  <a:lnTo>
                    <a:pt x="308" y="292"/>
                  </a:lnTo>
                  <a:lnTo>
                    <a:pt x="305" y="287"/>
                  </a:lnTo>
                  <a:lnTo>
                    <a:pt x="309" y="273"/>
                  </a:lnTo>
                  <a:lnTo>
                    <a:pt x="320" y="258"/>
                  </a:lnTo>
                  <a:lnTo>
                    <a:pt x="328" y="246"/>
                  </a:lnTo>
                  <a:lnTo>
                    <a:pt x="327" y="235"/>
                  </a:lnTo>
                  <a:lnTo>
                    <a:pt x="315" y="218"/>
                  </a:lnTo>
                  <a:lnTo>
                    <a:pt x="306" y="208"/>
                  </a:lnTo>
                  <a:lnTo>
                    <a:pt x="297" y="200"/>
                  </a:lnTo>
                  <a:lnTo>
                    <a:pt x="289" y="193"/>
                  </a:lnTo>
                  <a:lnTo>
                    <a:pt x="282" y="188"/>
                  </a:lnTo>
                  <a:lnTo>
                    <a:pt x="274" y="183"/>
                  </a:lnTo>
                  <a:lnTo>
                    <a:pt x="267" y="180"/>
                  </a:lnTo>
                  <a:lnTo>
                    <a:pt x="260" y="176"/>
                  </a:lnTo>
                  <a:lnTo>
                    <a:pt x="252" y="173"/>
                  </a:lnTo>
                  <a:lnTo>
                    <a:pt x="244" y="169"/>
                  </a:lnTo>
                  <a:lnTo>
                    <a:pt x="236" y="166"/>
                  </a:lnTo>
                  <a:lnTo>
                    <a:pt x="228" y="161"/>
                  </a:lnTo>
                  <a:lnTo>
                    <a:pt x="221" y="156"/>
                  </a:lnTo>
                  <a:lnTo>
                    <a:pt x="214" y="152"/>
                  </a:lnTo>
                  <a:lnTo>
                    <a:pt x="208" y="148"/>
                  </a:lnTo>
                  <a:lnTo>
                    <a:pt x="202" y="145"/>
                  </a:lnTo>
                  <a:lnTo>
                    <a:pt x="199" y="142"/>
                  </a:lnTo>
                  <a:lnTo>
                    <a:pt x="191" y="137"/>
                  </a:lnTo>
                  <a:lnTo>
                    <a:pt x="183" y="132"/>
                  </a:lnTo>
                  <a:lnTo>
                    <a:pt x="178" y="131"/>
                  </a:lnTo>
                  <a:lnTo>
                    <a:pt x="179" y="137"/>
                  </a:lnTo>
                  <a:lnTo>
                    <a:pt x="185" y="146"/>
                  </a:lnTo>
                  <a:lnTo>
                    <a:pt x="186" y="152"/>
                  </a:lnTo>
                  <a:lnTo>
                    <a:pt x="183" y="155"/>
                  </a:lnTo>
                  <a:lnTo>
                    <a:pt x="171" y="155"/>
                  </a:lnTo>
                  <a:lnTo>
                    <a:pt x="163" y="155"/>
                  </a:lnTo>
                  <a:lnTo>
                    <a:pt x="159" y="155"/>
                  </a:lnTo>
                  <a:lnTo>
                    <a:pt x="154" y="156"/>
                  </a:lnTo>
                  <a:lnTo>
                    <a:pt x="151" y="159"/>
                  </a:lnTo>
                  <a:lnTo>
                    <a:pt x="147" y="161"/>
                  </a:lnTo>
                  <a:lnTo>
                    <a:pt x="142" y="162"/>
                  </a:lnTo>
                  <a:lnTo>
                    <a:pt x="138" y="163"/>
                  </a:lnTo>
                  <a:lnTo>
                    <a:pt x="131" y="165"/>
                  </a:lnTo>
                  <a:lnTo>
                    <a:pt x="124" y="166"/>
                  </a:lnTo>
                  <a:lnTo>
                    <a:pt x="118" y="167"/>
                  </a:lnTo>
                  <a:lnTo>
                    <a:pt x="114" y="168"/>
                  </a:lnTo>
                  <a:lnTo>
                    <a:pt x="110" y="169"/>
                  </a:lnTo>
                  <a:lnTo>
                    <a:pt x="106" y="170"/>
                  </a:lnTo>
                  <a:lnTo>
                    <a:pt x="101" y="170"/>
                  </a:lnTo>
                  <a:lnTo>
                    <a:pt x="95" y="170"/>
                  </a:lnTo>
                  <a:lnTo>
                    <a:pt x="87" y="169"/>
                  </a:lnTo>
                  <a:lnTo>
                    <a:pt x="74" y="166"/>
                  </a:lnTo>
                  <a:lnTo>
                    <a:pt x="70" y="162"/>
                  </a:lnTo>
                  <a:lnTo>
                    <a:pt x="66" y="160"/>
                  </a:lnTo>
                  <a:lnTo>
                    <a:pt x="60" y="161"/>
                  </a:lnTo>
                  <a:lnTo>
                    <a:pt x="51" y="166"/>
                  </a:lnTo>
                  <a:lnTo>
                    <a:pt x="47" y="168"/>
                  </a:lnTo>
                  <a:lnTo>
                    <a:pt x="43" y="168"/>
                  </a:lnTo>
                  <a:lnTo>
                    <a:pt x="35" y="163"/>
                  </a:lnTo>
                  <a:lnTo>
                    <a:pt x="30" y="160"/>
                  </a:lnTo>
                  <a:lnTo>
                    <a:pt x="24" y="156"/>
                  </a:lnTo>
                  <a:lnTo>
                    <a:pt x="18" y="153"/>
                  </a:lnTo>
                  <a:lnTo>
                    <a:pt x="13" y="151"/>
                  </a:lnTo>
                  <a:lnTo>
                    <a:pt x="10" y="148"/>
                  </a:lnTo>
                  <a:lnTo>
                    <a:pt x="9" y="145"/>
                  </a:lnTo>
                  <a:lnTo>
                    <a:pt x="11" y="143"/>
                  </a:lnTo>
                  <a:lnTo>
                    <a:pt x="16" y="140"/>
                  </a:lnTo>
                  <a:lnTo>
                    <a:pt x="23" y="138"/>
                  </a:lnTo>
                  <a:lnTo>
                    <a:pt x="30" y="137"/>
                  </a:lnTo>
                  <a:lnTo>
                    <a:pt x="36" y="136"/>
                  </a:lnTo>
                  <a:lnTo>
                    <a:pt x="41" y="135"/>
                  </a:lnTo>
                  <a:lnTo>
                    <a:pt x="45" y="133"/>
                  </a:lnTo>
                  <a:lnTo>
                    <a:pt x="45" y="132"/>
                  </a:lnTo>
                  <a:lnTo>
                    <a:pt x="42" y="130"/>
                  </a:lnTo>
                  <a:lnTo>
                    <a:pt x="35" y="128"/>
                  </a:lnTo>
                  <a:lnTo>
                    <a:pt x="27" y="125"/>
                  </a:lnTo>
                  <a:lnTo>
                    <a:pt x="19" y="123"/>
                  </a:lnTo>
                  <a:lnTo>
                    <a:pt x="13" y="122"/>
                  </a:lnTo>
                  <a:lnTo>
                    <a:pt x="9" y="121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2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0" y="76"/>
                  </a:lnTo>
                  <a:lnTo>
                    <a:pt x="1" y="60"/>
                  </a:lnTo>
                  <a:lnTo>
                    <a:pt x="5" y="39"/>
                  </a:lnTo>
                  <a:lnTo>
                    <a:pt x="12" y="21"/>
                  </a:lnTo>
                  <a:lnTo>
                    <a:pt x="22" y="9"/>
                  </a:lnTo>
                  <a:lnTo>
                    <a:pt x="31" y="3"/>
                  </a:lnTo>
                  <a:lnTo>
                    <a:pt x="39" y="3"/>
                  </a:lnTo>
                  <a:lnTo>
                    <a:pt x="46" y="6"/>
                  </a:lnTo>
                  <a:lnTo>
                    <a:pt x="50" y="10"/>
                  </a:lnTo>
                  <a:lnTo>
                    <a:pt x="49" y="19"/>
                  </a:lnTo>
                  <a:lnTo>
                    <a:pt x="43" y="40"/>
                  </a:lnTo>
                  <a:lnTo>
                    <a:pt x="42" y="56"/>
                  </a:lnTo>
                  <a:lnTo>
                    <a:pt x="45" y="70"/>
                  </a:lnTo>
                  <a:lnTo>
                    <a:pt x="50" y="80"/>
                  </a:lnTo>
                  <a:lnTo>
                    <a:pt x="56" y="90"/>
                  </a:lnTo>
                  <a:lnTo>
                    <a:pt x="62" y="97"/>
                  </a:lnTo>
                  <a:lnTo>
                    <a:pt x="68" y="102"/>
                  </a:lnTo>
                  <a:lnTo>
                    <a:pt x="71" y="108"/>
                  </a:lnTo>
                  <a:lnTo>
                    <a:pt x="70" y="107"/>
                  </a:lnTo>
                  <a:lnTo>
                    <a:pt x="63" y="87"/>
                  </a:lnTo>
                  <a:lnTo>
                    <a:pt x="56" y="62"/>
                  </a:lnTo>
                  <a:lnTo>
                    <a:pt x="55" y="41"/>
                  </a:lnTo>
                  <a:lnTo>
                    <a:pt x="58" y="26"/>
                  </a:lnTo>
                  <a:lnTo>
                    <a:pt x="62" y="12"/>
                  </a:lnTo>
                  <a:lnTo>
                    <a:pt x="69" y="3"/>
                  </a:lnTo>
                  <a:lnTo>
                    <a:pt x="79" y="0"/>
                  </a:lnTo>
                  <a:lnTo>
                    <a:pt x="91" y="2"/>
                  </a:lnTo>
                  <a:lnTo>
                    <a:pt x="100" y="7"/>
                  </a:lnTo>
                  <a:lnTo>
                    <a:pt x="106" y="14"/>
                  </a:lnTo>
                  <a:lnTo>
                    <a:pt x="109" y="21"/>
                  </a:lnTo>
                  <a:lnTo>
                    <a:pt x="111" y="26"/>
                  </a:lnTo>
                  <a:lnTo>
                    <a:pt x="114" y="32"/>
                  </a:lnTo>
                  <a:lnTo>
                    <a:pt x="115" y="39"/>
                  </a:lnTo>
                  <a:lnTo>
                    <a:pt x="116" y="47"/>
                  </a:lnTo>
                  <a:lnTo>
                    <a:pt x="118" y="53"/>
                  </a:lnTo>
                  <a:lnTo>
                    <a:pt x="124" y="54"/>
                  </a:lnTo>
                  <a:lnTo>
                    <a:pt x="132" y="52"/>
                  </a:lnTo>
                  <a:lnTo>
                    <a:pt x="140" y="47"/>
                  </a:lnTo>
                  <a:lnTo>
                    <a:pt x="146" y="41"/>
                  </a:lnTo>
                  <a:lnTo>
                    <a:pt x="147" y="36"/>
                  </a:lnTo>
                  <a:lnTo>
                    <a:pt x="149" y="31"/>
                  </a:lnTo>
                  <a:lnTo>
                    <a:pt x="156" y="27"/>
                  </a:lnTo>
                  <a:lnTo>
                    <a:pt x="164" y="23"/>
                  </a:lnTo>
                  <a:lnTo>
                    <a:pt x="169" y="19"/>
                  </a:lnTo>
                  <a:lnTo>
                    <a:pt x="175" y="19"/>
                  </a:lnTo>
                  <a:lnTo>
                    <a:pt x="185" y="24"/>
                  </a:lnTo>
                  <a:lnTo>
                    <a:pt x="197" y="32"/>
                  </a:lnTo>
                  <a:lnTo>
                    <a:pt x="202" y="38"/>
                  </a:lnTo>
                  <a:lnTo>
                    <a:pt x="206" y="44"/>
                  </a:lnTo>
                  <a:lnTo>
                    <a:pt x="209" y="49"/>
                  </a:lnTo>
                  <a:lnTo>
                    <a:pt x="214" y="55"/>
                  </a:lnTo>
                  <a:lnTo>
                    <a:pt x="221" y="60"/>
                  </a:lnTo>
                  <a:lnTo>
                    <a:pt x="227" y="61"/>
                  </a:lnTo>
                  <a:lnTo>
                    <a:pt x="231" y="56"/>
                  </a:lnTo>
                  <a:lnTo>
                    <a:pt x="237" y="49"/>
                  </a:lnTo>
                  <a:lnTo>
                    <a:pt x="246" y="46"/>
                  </a:lnTo>
                  <a:lnTo>
                    <a:pt x="256" y="46"/>
                  </a:lnTo>
                  <a:lnTo>
                    <a:pt x="263" y="49"/>
                  </a:lnTo>
                  <a:lnTo>
                    <a:pt x="266" y="54"/>
                  </a:lnTo>
                  <a:lnTo>
                    <a:pt x="268" y="56"/>
                  </a:lnTo>
                  <a:lnTo>
                    <a:pt x="271" y="59"/>
                  </a:lnTo>
                  <a:lnTo>
                    <a:pt x="281" y="61"/>
                  </a:lnTo>
                  <a:lnTo>
                    <a:pt x="288" y="62"/>
                  </a:lnTo>
                  <a:lnTo>
                    <a:pt x="296" y="62"/>
                  </a:lnTo>
                  <a:lnTo>
                    <a:pt x="304" y="63"/>
                  </a:lnTo>
                  <a:lnTo>
                    <a:pt x="311" y="63"/>
                  </a:lnTo>
                  <a:lnTo>
                    <a:pt x="318" y="63"/>
                  </a:lnTo>
                  <a:lnTo>
                    <a:pt x="321" y="64"/>
                  </a:lnTo>
                  <a:lnTo>
                    <a:pt x="323" y="67"/>
                  </a:lnTo>
                  <a:lnTo>
                    <a:pt x="321" y="69"/>
                  </a:lnTo>
                  <a:lnTo>
                    <a:pt x="319" y="72"/>
                  </a:lnTo>
                  <a:lnTo>
                    <a:pt x="322" y="72"/>
                  </a:lnTo>
                  <a:lnTo>
                    <a:pt x="329" y="72"/>
                  </a:lnTo>
                  <a:lnTo>
                    <a:pt x="335" y="74"/>
                  </a:lnTo>
                  <a:lnTo>
                    <a:pt x="339" y="78"/>
                  </a:lnTo>
                  <a:lnTo>
                    <a:pt x="345" y="83"/>
                  </a:lnTo>
                  <a:lnTo>
                    <a:pt x="349" y="86"/>
                  </a:lnTo>
                  <a:lnTo>
                    <a:pt x="351" y="87"/>
                  </a:lnTo>
                  <a:lnTo>
                    <a:pt x="350" y="87"/>
                  </a:lnTo>
                  <a:lnTo>
                    <a:pt x="345" y="89"/>
                  </a:lnTo>
                  <a:lnTo>
                    <a:pt x="342" y="91"/>
                  </a:lnTo>
                  <a:lnTo>
                    <a:pt x="339" y="93"/>
                  </a:lnTo>
                  <a:lnTo>
                    <a:pt x="343" y="97"/>
                  </a:lnTo>
                  <a:lnTo>
                    <a:pt x="352" y="100"/>
                  </a:lnTo>
                  <a:lnTo>
                    <a:pt x="361" y="102"/>
                  </a:lnTo>
                  <a:lnTo>
                    <a:pt x="361" y="105"/>
                  </a:lnTo>
                  <a:lnTo>
                    <a:pt x="357" y="107"/>
                  </a:lnTo>
                  <a:lnTo>
                    <a:pt x="353" y="108"/>
                  </a:lnTo>
                  <a:lnTo>
                    <a:pt x="351" y="110"/>
                  </a:lnTo>
                  <a:lnTo>
                    <a:pt x="351" y="115"/>
                  </a:lnTo>
                  <a:lnTo>
                    <a:pt x="350" y="118"/>
                  </a:lnTo>
                  <a:lnTo>
                    <a:pt x="349" y="123"/>
                  </a:lnTo>
                  <a:lnTo>
                    <a:pt x="349" y="127"/>
                  </a:lnTo>
                  <a:lnTo>
                    <a:pt x="353" y="132"/>
                  </a:lnTo>
                  <a:lnTo>
                    <a:pt x="361" y="135"/>
                  </a:lnTo>
                  <a:lnTo>
                    <a:pt x="371" y="133"/>
                  </a:lnTo>
                  <a:lnTo>
                    <a:pt x="377" y="133"/>
                  </a:lnTo>
                  <a:lnTo>
                    <a:pt x="384" y="136"/>
                  </a:lnTo>
                  <a:lnTo>
                    <a:pt x="392" y="143"/>
                  </a:lnTo>
                  <a:lnTo>
                    <a:pt x="400" y="150"/>
                  </a:lnTo>
                  <a:lnTo>
                    <a:pt x="407" y="152"/>
                  </a:lnTo>
                  <a:lnTo>
                    <a:pt x="409" y="150"/>
                  </a:lnTo>
                  <a:lnTo>
                    <a:pt x="406" y="144"/>
                  </a:lnTo>
                  <a:lnTo>
                    <a:pt x="403" y="139"/>
                  </a:lnTo>
                  <a:lnTo>
                    <a:pt x="403" y="137"/>
                  </a:lnTo>
                  <a:lnTo>
                    <a:pt x="409" y="139"/>
                  </a:lnTo>
                  <a:lnTo>
                    <a:pt x="414" y="140"/>
                  </a:lnTo>
                  <a:lnTo>
                    <a:pt x="421" y="142"/>
                  </a:lnTo>
                  <a:lnTo>
                    <a:pt x="429" y="143"/>
                  </a:lnTo>
                  <a:lnTo>
                    <a:pt x="436" y="143"/>
                  </a:lnTo>
                  <a:lnTo>
                    <a:pt x="442" y="144"/>
                  </a:lnTo>
                  <a:lnTo>
                    <a:pt x="447" y="145"/>
                  </a:lnTo>
                  <a:lnTo>
                    <a:pt x="450" y="146"/>
                  </a:lnTo>
                  <a:lnTo>
                    <a:pt x="451" y="148"/>
                  </a:lnTo>
                  <a:lnTo>
                    <a:pt x="450" y="152"/>
                  </a:lnTo>
                  <a:lnTo>
                    <a:pt x="451" y="154"/>
                  </a:lnTo>
                  <a:lnTo>
                    <a:pt x="453" y="155"/>
                  </a:lnTo>
                  <a:lnTo>
                    <a:pt x="457" y="155"/>
                  </a:lnTo>
                  <a:lnTo>
                    <a:pt x="461" y="155"/>
                  </a:lnTo>
                  <a:lnTo>
                    <a:pt x="466" y="153"/>
                  </a:lnTo>
                  <a:lnTo>
                    <a:pt x="472" y="152"/>
                  </a:lnTo>
                  <a:lnTo>
                    <a:pt x="480" y="152"/>
                  </a:lnTo>
                  <a:lnTo>
                    <a:pt x="490" y="153"/>
                  </a:lnTo>
                  <a:lnTo>
                    <a:pt x="501" y="154"/>
                  </a:lnTo>
                  <a:lnTo>
                    <a:pt x="509" y="158"/>
                  </a:lnTo>
                  <a:lnTo>
                    <a:pt x="511" y="163"/>
                  </a:lnTo>
                  <a:lnTo>
                    <a:pt x="508" y="169"/>
                  </a:lnTo>
                  <a:lnTo>
                    <a:pt x="501" y="173"/>
                  </a:lnTo>
                  <a:lnTo>
                    <a:pt x="496" y="176"/>
                  </a:lnTo>
                  <a:lnTo>
                    <a:pt x="496" y="180"/>
                  </a:lnTo>
                  <a:lnTo>
                    <a:pt x="501" y="183"/>
                  </a:lnTo>
                  <a:lnTo>
                    <a:pt x="505" y="186"/>
                  </a:lnTo>
                  <a:lnTo>
                    <a:pt x="510" y="191"/>
                  </a:lnTo>
                  <a:lnTo>
                    <a:pt x="511" y="196"/>
                  </a:lnTo>
                  <a:lnTo>
                    <a:pt x="511" y="200"/>
                  </a:lnTo>
                  <a:lnTo>
                    <a:pt x="509" y="204"/>
                  </a:lnTo>
                  <a:lnTo>
                    <a:pt x="505" y="207"/>
                  </a:lnTo>
                  <a:lnTo>
                    <a:pt x="501" y="209"/>
                  </a:lnTo>
                  <a:lnTo>
                    <a:pt x="497" y="212"/>
                  </a:lnTo>
                  <a:lnTo>
                    <a:pt x="497" y="214"/>
                  </a:lnTo>
                  <a:lnTo>
                    <a:pt x="499" y="219"/>
                  </a:lnTo>
                  <a:lnTo>
                    <a:pt x="505" y="223"/>
                  </a:lnTo>
                  <a:lnTo>
                    <a:pt x="511" y="228"/>
                  </a:lnTo>
                  <a:lnTo>
                    <a:pt x="514" y="234"/>
                  </a:lnTo>
                  <a:lnTo>
                    <a:pt x="514" y="239"/>
                  </a:lnTo>
                  <a:lnTo>
                    <a:pt x="511" y="244"/>
                  </a:lnTo>
                  <a:lnTo>
                    <a:pt x="506" y="248"/>
                  </a:lnTo>
                  <a:lnTo>
                    <a:pt x="503" y="249"/>
                  </a:lnTo>
                  <a:lnTo>
                    <a:pt x="501" y="249"/>
                  </a:lnTo>
                  <a:lnTo>
                    <a:pt x="495" y="245"/>
                  </a:lnTo>
                  <a:lnTo>
                    <a:pt x="487" y="242"/>
                  </a:lnTo>
                  <a:lnTo>
                    <a:pt x="480" y="238"/>
                  </a:lnTo>
                  <a:lnTo>
                    <a:pt x="474" y="235"/>
                  </a:lnTo>
                  <a:lnTo>
                    <a:pt x="468" y="231"/>
                  </a:lnTo>
                  <a:lnTo>
                    <a:pt x="465" y="229"/>
                  </a:lnTo>
                  <a:lnTo>
                    <a:pt x="460" y="228"/>
                  </a:lnTo>
                  <a:lnTo>
                    <a:pt x="456" y="226"/>
                  </a:lnTo>
                  <a:lnTo>
                    <a:pt x="449" y="223"/>
                  </a:lnTo>
                  <a:lnTo>
                    <a:pt x="440" y="220"/>
                  </a:lnTo>
                  <a:lnTo>
                    <a:pt x="432" y="219"/>
                  </a:lnTo>
                  <a:lnTo>
                    <a:pt x="425" y="220"/>
                  </a:lnTo>
                  <a:lnTo>
                    <a:pt x="421" y="224"/>
                  </a:lnTo>
                  <a:lnTo>
                    <a:pt x="421" y="230"/>
                  </a:lnTo>
                  <a:lnTo>
                    <a:pt x="423" y="236"/>
                  </a:lnTo>
                  <a:lnTo>
                    <a:pt x="428" y="243"/>
                  </a:lnTo>
                  <a:lnTo>
                    <a:pt x="435" y="251"/>
                  </a:lnTo>
                  <a:lnTo>
                    <a:pt x="440" y="254"/>
                  </a:lnTo>
                  <a:lnTo>
                    <a:pt x="443" y="259"/>
                  </a:lnTo>
                  <a:lnTo>
                    <a:pt x="449" y="262"/>
                  </a:lnTo>
                  <a:lnTo>
                    <a:pt x="453" y="265"/>
                  </a:lnTo>
                  <a:lnTo>
                    <a:pt x="459" y="268"/>
                  </a:lnTo>
                  <a:lnTo>
                    <a:pt x="465" y="271"/>
                  </a:lnTo>
                  <a:lnTo>
                    <a:pt x="471" y="272"/>
                  </a:lnTo>
                  <a:lnTo>
                    <a:pt x="476" y="273"/>
                  </a:lnTo>
                  <a:lnTo>
                    <a:pt x="487" y="275"/>
                  </a:lnTo>
                  <a:lnTo>
                    <a:pt x="495" y="277"/>
                  </a:lnTo>
                  <a:lnTo>
                    <a:pt x="501" y="281"/>
                  </a:lnTo>
                  <a:lnTo>
                    <a:pt x="505" y="286"/>
                  </a:lnTo>
                  <a:lnTo>
                    <a:pt x="512" y="289"/>
                  </a:lnTo>
                  <a:lnTo>
                    <a:pt x="520" y="291"/>
                  </a:lnTo>
                  <a:lnTo>
                    <a:pt x="528" y="294"/>
                  </a:lnTo>
                  <a:lnTo>
                    <a:pt x="533" y="301"/>
                  </a:lnTo>
                  <a:lnTo>
                    <a:pt x="534" y="307"/>
                  </a:lnTo>
                  <a:lnTo>
                    <a:pt x="533" y="311"/>
                  </a:lnTo>
                  <a:lnTo>
                    <a:pt x="533" y="315"/>
                  </a:lnTo>
                  <a:lnTo>
                    <a:pt x="536" y="324"/>
                  </a:lnTo>
                  <a:lnTo>
                    <a:pt x="541" y="332"/>
                  </a:lnTo>
                  <a:lnTo>
                    <a:pt x="543" y="337"/>
                  </a:lnTo>
                  <a:lnTo>
                    <a:pt x="544" y="342"/>
                  </a:lnTo>
                  <a:lnTo>
                    <a:pt x="548" y="345"/>
                  </a:lnTo>
                  <a:lnTo>
                    <a:pt x="552" y="350"/>
                  </a:lnTo>
                  <a:lnTo>
                    <a:pt x="556" y="354"/>
                  </a:lnTo>
                  <a:lnTo>
                    <a:pt x="555" y="357"/>
                  </a:lnTo>
                  <a:lnTo>
                    <a:pt x="549" y="356"/>
                  </a:lnTo>
                  <a:lnTo>
                    <a:pt x="544" y="352"/>
                  </a:lnTo>
                  <a:lnTo>
                    <a:pt x="541" y="349"/>
                  </a:lnTo>
                  <a:lnTo>
                    <a:pt x="535" y="345"/>
                  </a:lnTo>
                  <a:lnTo>
                    <a:pt x="525" y="345"/>
                  </a:lnTo>
                  <a:lnTo>
                    <a:pt x="513" y="348"/>
                  </a:lnTo>
                  <a:lnTo>
                    <a:pt x="505" y="349"/>
                  </a:lnTo>
                  <a:lnTo>
                    <a:pt x="499" y="349"/>
                  </a:lnTo>
                  <a:lnTo>
                    <a:pt x="493" y="345"/>
                  </a:lnTo>
                  <a:lnTo>
                    <a:pt x="488" y="343"/>
                  </a:lnTo>
                  <a:lnTo>
                    <a:pt x="483" y="342"/>
                  </a:lnTo>
                  <a:lnTo>
                    <a:pt x="478" y="340"/>
                  </a:lnTo>
                  <a:lnTo>
                    <a:pt x="472" y="339"/>
                  </a:lnTo>
                  <a:lnTo>
                    <a:pt x="466" y="337"/>
                  </a:lnTo>
                  <a:lnTo>
                    <a:pt x="461" y="337"/>
                  </a:lnTo>
                  <a:lnTo>
                    <a:pt x="457" y="337"/>
                  </a:lnTo>
                  <a:lnTo>
                    <a:pt x="453" y="337"/>
                  </a:lnTo>
                  <a:lnTo>
                    <a:pt x="451" y="340"/>
                  </a:lnTo>
                  <a:lnTo>
                    <a:pt x="455" y="343"/>
                  </a:lnTo>
                  <a:lnTo>
                    <a:pt x="463" y="347"/>
                  </a:lnTo>
                  <a:lnTo>
                    <a:pt x="476" y="352"/>
                  </a:lnTo>
                  <a:lnTo>
                    <a:pt x="485" y="355"/>
                  </a:lnTo>
                  <a:lnTo>
                    <a:pt x="490" y="357"/>
                  </a:lnTo>
                  <a:lnTo>
                    <a:pt x="496" y="358"/>
                  </a:lnTo>
                  <a:lnTo>
                    <a:pt x="499" y="358"/>
                  </a:lnTo>
                  <a:lnTo>
                    <a:pt x="503" y="359"/>
                  </a:lnTo>
                  <a:lnTo>
                    <a:pt x="506" y="360"/>
                  </a:lnTo>
                  <a:lnTo>
                    <a:pt x="509" y="362"/>
                  </a:lnTo>
                  <a:lnTo>
                    <a:pt x="511" y="364"/>
                  </a:lnTo>
                  <a:lnTo>
                    <a:pt x="517" y="367"/>
                  </a:lnTo>
                  <a:lnTo>
                    <a:pt x="525" y="371"/>
                  </a:lnTo>
                  <a:lnTo>
                    <a:pt x="533" y="374"/>
                  </a:lnTo>
                  <a:lnTo>
                    <a:pt x="539" y="379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95" name="Freeform 432"/>
            <p:cNvSpPr>
              <a:spLocks/>
            </p:cNvSpPr>
            <p:nvPr/>
          </p:nvSpPr>
          <p:spPr bwMode="auto">
            <a:xfrm>
              <a:off x="1663700" y="2024063"/>
              <a:ext cx="158750" cy="146050"/>
            </a:xfrm>
            <a:custGeom>
              <a:avLst/>
              <a:gdLst>
                <a:gd name="T0" fmla="*/ 2147483647 w 148"/>
                <a:gd name="T1" fmla="*/ 2147483647 h 146"/>
                <a:gd name="T2" fmla="*/ 2147483647 w 148"/>
                <a:gd name="T3" fmla="*/ 2147483647 h 146"/>
                <a:gd name="T4" fmla="*/ 2147483647 w 148"/>
                <a:gd name="T5" fmla="*/ 2147483647 h 146"/>
                <a:gd name="T6" fmla="*/ 2147483647 w 148"/>
                <a:gd name="T7" fmla="*/ 2147483647 h 146"/>
                <a:gd name="T8" fmla="*/ 2147483647 w 148"/>
                <a:gd name="T9" fmla="*/ 2147483647 h 146"/>
                <a:gd name="T10" fmla="*/ 2147483647 w 148"/>
                <a:gd name="T11" fmla="*/ 2147483647 h 146"/>
                <a:gd name="T12" fmla="*/ 2147483647 w 148"/>
                <a:gd name="T13" fmla="*/ 2147483647 h 146"/>
                <a:gd name="T14" fmla="*/ 2147483647 w 148"/>
                <a:gd name="T15" fmla="*/ 2147483647 h 146"/>
                <a:gd name="T16" fmla="*/ 2147483647 w 148"/>
                <a:gd name="T17" fmla="*/ 2147483647 h 146"/>
                <a:gd name="T18" fmla="*/ 2147483647 w 148"/>
                <a:gd name="T19" fmla="*/ 0 h 146"/>
                <a:gd name="T20" fmla="*/ 2147483647 w 148"/>
                <a:gd name="T21" fmla="*/ 2147483647 h 146"/>
                <a:gd name="T22" fmla="*/ 2147483647 w 148"/>
                <a:gd name="T23" fmla="*/ 2147483647 h 146"/>
                <a:gd name="T24" fmla="*/ 2147483647 w 148"/>
                <a:gd name="T25" fmla="*/ 2147483647 h 146"/>
                <a:gd name="T26" fmla="*/ 2147483647 w 148"/>
                <a:gd name="T27" fmla="*/ 2147483647 h 146"/>
                <a:gd name="T28" fmla="*/ 2147483647 w 148"/>
                <a:gd name="T29" fmla="*/ 2147483647 h 146"/>
                <a:gd name="T30" fmla="*/ 2147483647 w 148"/>
                <a:gd name="T31" fmla="*/ 2147483647 h 146"/>
                <a:gd name="T32" fmla="*/ 2147483647 w 148"/>
                <a:gd name="T33" fmla="*/ 2147483647 h 146"/>
                <a:gd name="T34" fmla="*/ 2147483647 w 148"/>
                <a:gd name="T35" fmla="*/ 2147483647 h 146"/>
                <a:gd name="T36" fmla="*/ 2147483647 w 148"/>
                <a:gd name="T37" fmla="*/ 2147483647 h 146"/>
                <a:gd name="T38" fmla="*/ 2147483647 w 148"/>
                <a:gd name="T39" fmla="*/ 2147483647 h 146"/>
                <a:gd name="T40" fmla="*/ 2147483647 w 148"/>
                <a:gd name="T41" fmla="*/ 2147483647 h 146"/>
                <a:gd name="T42" fmla="*/ 2147483647 w 148"/>
                <a:gd name="T43" fmla="*/ 2147483647 h 146"/>
                <a:gd name="T44" fmla="*/ 2147483647 w 148"/>
                <a:gd name="T45" fmla="*/ 2147483647 h 146"/>
                <a:gd name="T46" fmla="*/ 2147483647 w 148"/>
                <a:gd name="T47" fmla="*/ 2147483647 h 146"/>
                <a:gd name="T48" fmla="*/ 2147483647 w 148"/>
                <a:gd name="T49" fmla="*/ 2147483647 h 146"/>
                <a:gd name="T50" fmla="*/ 2147483647 w 148"/>
                <a:gd name="T51" fmla="*/ 2147483647 h 146"/>
                <a:gd name="T52" fmla="*/ 2147483647 w 148"/>
                <a:gd name="T53" fmla="*/ 2147483647 h 146"/>
                <a:gd name="T54" fmla="*/ 2147483647 w 148"/>
                <a:gd name="T55" fmla="*/ 2147483647 h 146"/>
                <a:gd name="T56" fmla="*/ 2147483647 w 148"/>
                <a:gd name="T57" fmla="*/ 2147483647 h 146"/>
                <a:gd name="T58" fmla="*/ 2147483647 w 148"/>
                <a:gd name="T59" fmla="*/ 2147483647 h 146"/>
                <a:gd name="T60" fmla="*/ 2147483647 w 148"/>
                <a:gd name="T61" fmla="*/ 2147483647 h 146"/>
                <a:gd name="T62" fmla="*/ 2147483647 w 148"/>
                <a:gd name="T63" fmla="*/ 2147483647 h 1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8" h="146">
                  <a:moveTo>
                    <a:pt x="148" y="71"/>
                  </a:moveTo>
                  <a:lnTo>
                    <a:pt x="146" y="67"/>
                  </a:lnTo>
                  <a:lnTo>
                    <a:pt x="145" y="56"/>
                  </a:lnTo>
                  <a:lnTo>
                    <a:pt x="141" y="44"/>
                  </a:lnTo>
                  <a:lnTo>
                    <a:pt x="135" y="36"/>
                  </a:lnTo>
                  <a:lnTo>
                    <a:pt x="129" y="33"/>
                  </a:lnTo>
                  <a:lnTo>
                    <a:pt x="125" y="33"/>
                  </a:lnTo>
                  <a:lnTo>
                    <a:pt x="120" y="35"/>
                  </a:lnTo>
                  <a:lnTo>
                    <a:pt x="115" y="32"/>
                  </a:lnTo>
                  <a:lnTo>
                    <a:pt x="111" y="26"/>
                  </a:lnTo>
                  <a:lnTo>
                    <a:pt x="108" y="20"/>
                  </a:lnTo>
                  <a:lnTo>
                    <a:pt x="104" y="14"/>
                  </a:lnTo>
                  <a:lnTo>
                    <a:pt x="95" y="12"/>
                  </a:lnTo>
                  <a:lnTo>
                    <a:pt x="88" y="10"/>
                  </a:lnTo>
                  <a:lnTo>
                    <a:pt x="82" y="9"/>
                  </a:lnTo>
                  <a:lnTo>
                    <a:pt x="77" y="7"/>
                  </a:lnTo>
                  <a:lnTo>
                    <a:pt x="73" y="3"/>
                  </a:lnTo>
                  <a:lnTo>
                    <a:pt x="68" y="1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8"/>
                  </a:lnTo>
                  <a:lnTo>
                    <a:pt x="58" y="15"/>
                  </a:lnTo>
                  <a:lnTo>
                    <a:pt x="57" y="20"/>
                  </a:lnTo>
                  <a:lnTo>
                    <a:pt x="55" y="24"/>
                  </a:lnTo>
                  <a:lnTo>
                    <a:pt x="50" y="31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7" y="55"/>
                  </a:lnTo>
                  <a:lnTo>
                    <a:pt x="20" y="62"/>
                  </a:lnTo>
                  <a:lnTo>
                    <a:pt x="11" y="71"/>
                  </a:lnTo>
                  <a:lnTo>
                    <a:pt x="3" y="82"/>
                  </a:lnTo>
                  <a:lnTo>
                    <a:pt x="0" y="90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6" y="94"/>
                  </a:lnTo>
                  <a:lnTo>
                    <a:pt x="11" y="107"/>
                  </a:lnTo>
                  <a:lnTo>
                    <a:pt x="14" y="123"/>
                  </a:lnTo>
                  <a:lnTo>
                    <a:pt x="14" y="136"/>
                  </a:lnTo>
                  <a:lnTo>
                    <a:pt x="15" y="144"/>
                  </a:lnTo>
                  <a:lnTo>
                    <a:pt x="20" y="146"/>
                  </a:lnTo>
                  <a:lnTo>
                    <a:pt x="27" y="143"/>
                  </a:lnTo>
                  <a:lnTo>
                    <a:pt x="32" y="139"/>
                  </a:lnTo>
                  <a:lnTo>
                    <a:pt x="36" y="137"/>
                  </a:lnTo>
                  <a:lnTo>
                    <a:pt x="39" y="138"/>
                  </a:lnTo>
                  <a:lnTo>
                    <a:pt x="44" y="143"/>
                  </a:lnTo>
                  <a:lnTo>
                    <a:pt x="50" y="146"/>
                  </a:lnTo>
                  <a:lnTo>
                    <a:pt x="55" y="145"/>
                  </a:lnTo>
                  <a:lnTo>
                    <a:pt x="60" y="135"/>
                  </a:lnTo>
                  <a:lnTo>
                    <a:pt x="66" y="124"/>
                  </a:lnTo>
                  <a:lnTo>
                    <a:pt x="75" y="119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87" y="104"/>
                  </a:lnTo>
                  <a:lnTo>
                    <a:pt x="87" y="99"/>
                  </a:lnTo>
                  <a:lnTo>
                    <a:pt x="91" y="96"/>
                  </a:lnTo>
                  <a:lnTo>
                    <a:pt x="104" y="92"/>
                  </a:lnTo>
                  <a:lnTo>
                    <a:pt x="112" y="90"/>
                  </a:lnTo>
                  <a:lnTo>
                    <a:pt x="120" y="89"/>
                  </a:lnTo>
                  <a:lnTo>
                    <a:pt x="128" y="86"/>
                  </a:lnTo>
                  <a:lnTo>
                    <a:pt x="135" y="84"/>
                  </a:lnTo>
                  <a:lnTo>
                    <a:pt x="140" y="82"/>
                  </a:lnTo>
                  <a:lnTo>
                    <a:pt x="144" y="78"/>
                  </a:lnTo>
                  <a:lnTo>
                    <a:pt x="146" y="75"/>
                  </a:lnTo>
                  <a:lnTo>
                    <a:pt x="148" y="71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96" name="Freeform 433"/>
            <p:cNvSpPr>
              <a:spLocks/>
            </p:cNvSpPr>
            <p:nvPr/>
          </p:nvSpPr>
          <p:spPr bwMode="auto">
            <a:xfrm>
              <a:off x="1831975" y="1970088"/>
              <a:ext cx="144463" cy="93662"/>
            </a:xfrm>
            <a:custGeom>
              <a:avLst/>
              <a:gdLst>
                <a:gd name="T0" fmla="*/ 2147483647 w 133"/>
                <a:gd name="T1" fmla="*/ 2147483647 h 91"/>
                <a:gd name="T2" fmla="*/ 2147483647 w 133"/>
                <a:gd name="T3" fmla="*/ 2147483647 h 91"/>
                <a:gd name="T4" fmla="*/ 2147483647 w 133"/>
                <a:gd name="T5" fmla="*/ 2147483647 h 91"/>
                <a:gd name="T6" fmla="*/ 2147483647 w 133"/>
                <a:gd name="T7" fmla="*/ 2147483647 h 91"/>
                <a:gd name="T8" fmla="*/ 2147483647 w 133"/>
                <a:gd name="T9" fmla="*/ 2147483647 h 91"/>
                <a:gd name="T10" fmla="*/ 2147483647 w 133"/>
                <a:gd name="T11" fmla="*/ 2147483647 h 91"/>
                <a:gd name="T12" fmla="*/ 2147483647 w 133"/>
                <a:gd name="T13" fmla="*/ 2147483647 h 91"/>
                <a:gd name="T14" fmla="*/ 2147483647 w 133"/>
                <a:gd name="T15" fmla="*/ 2147483647 h 91"/>
                <a:gd name="T16" fmla="*/ 2147483647 w 133"/>
                <a:gd name="T17" fmla="*/ 2147483647 h 91"/>
                <a:gd name="T18" fmla="*/ 2147483647 w 133"/>
                <a:gd name="T19" fmla="*/ 2147483647 h 91"/>
                <a:gd name="T20" fmla="*/ 2147483647 w 133"/>
                <a:gd name="T21" fmla="*/ 2147483647 h 91"/>
                <a:gd name="T22" fmla="*/ 2147483647 w 133"/>
                <a:gd name="T23" fmla="*/ 2147483647 h 91"/>
                <a:gd name="T24" fmla="*/ 2147483647 w 133"/>
                <a:gd name="T25" fmla="*/ 2147483647 h 91"/>
                <a:gd name="T26" fmla="*/ 2147483647 w 133"/>
                <a:gd name="T27" fmla="*/ 2147483647 h 91"/>
                <a:gd name="T28" fmla="*/ 2147483647 w 133"/>
                <a:gd name="T29" fmla="*/ 2147483647 h 91"/>
                <a:gd name="T30" fmla="*/ 2147483647 w 133"/>
                <a:gd name="T31" fmla="*/ 2147483647 h 91"/>
                <a:gd name="T32" fmla="*/ 2147483647 w 133"/>
                <a:gd name="T33" fmla="*/ 2147483647 h 91"/>
                <a:gd name="T34" fmla="*/ 2147483647 w 133"/>
                <a:gd name="T35" fmla="*/ 2147483647 h 91"/>
                <a:gd name="T36" fmla="*/ 2147483647 w 133"/>
                <a:gd name="T37" fmla="*/ 2147483647 h 91"/>
                <a:gd name="T38" fmla="*/ 2147483647 w 133"/>
                <a:gd name="T39" fmla="*/ 2147483647 h 91"/>
                <a:gd name="T40" fmla="*/ 2147483647 w 133"/>
                <a:gd name="T41" fmla="*/ 2147483647 h 91"/>
                <a:gd name="T42" fmla="*/ 2147483647 w 133"/>
                <a:gd name="T43" fmla="*/ 2147483647 h 91"/>
                <a:gd name="T44" fmla="*/ 2147483647 w 133"/>
                <a:gd name="T45" fmla="*/ 2147483647 h 91"/>
                <a:gd name="T46" fmla="*/ 2147483647 w 133"/>
                <a:gd name="T47" fmla="*/ 2147483647 h 91"/>
                <a:gd name="T48" fmla="*/ 2147483647 w 133"/>
                <a:gd name="T49" fmla="*/ 2147483647 h 91"/>
                <a:gd name="T50" fmla="*/ 2147483647 w 133"/>
                <a:gd name="T51" fmla="*/ 2147483647 h 91"/>
                <a:gd name="T52" fmla="*/ 2147483647 w 133"/>
                <a:gd name="T53" fmla="*/ 2147483647 h 91"/>
                <a:gd name="T54" fmla="*/ 2147483647 w 133"/>
                <a:gd name="T55" fmla="*/ 2147483647 h 91"/>
                <a:gd name="T56" fmla="*/ 0 w 133"/>
                <a:gd name="T57" fmla="*/ 2147483647 h 91"/>
                <a:gd name="T58" fmla="*/ 2147483647 w 133"/>
                <a:gd name="T59" fmla="*/ 2147483647 h 91"/>
                <a:gd name="T60" fmla="*/ 2147483647 w 133"/>
                <a:gd name="T61" fmla="*/ 2147483647 h 91"/>
                <a:gd name="T62" fmla="*/ 2147483647 w 133"/>
                <a:gd name="T63" fmla="*/ 2147483647 h 91"/>
                <a:gd name="T64" fmla="*/ 2147483647 w 133"/>
                <a:gd name="T65" fmla="*/ 2147483647 h 91"/>
                <a:gd name="T66" fmla="*/ 2147483647 w 133"/>
                <a:gd name="T67" fmla="*/ 2147483647 h 91"/>
                <a:gd name="T68" fmla="*/ 2147483647 w 133"/>
                <a:gd name="T69" fmla="*/ 0 h 91"/>
                <a:gd name="T70" fmla="*/ 2147483647 w 133"/>
                <a:gd name="T71" fmla="*/ 2147483647 h 91"/>
                <a:gd name="T72" fmla="*/ 2147483647 w 133"/>
                <a:gd name="T73" fmla="*/ 2147483647 h 91"/>
                <a:gd name="T74" fmla="*/ 2147483647 w 133"/>
                <a:gd name="T75" fmla="*/ 2147483647 h 91"/>
                <a:gd name="T76" fmla="*/ 2147483647 w 133"/>
                <a:gd name="T77" fmla="*/ 2147483647 h 91"/>
                <a:gd name="T78" fmla="*/ 2147483647 w 133"/>
                <a:gd name="T79" fmla="*/ 2147483647 h 91"/>
                <a:gd name="T80" fmla="*/ 2147483647 w 133"/>
                <a:gd name="T81" fmla="*/ 2147483647 h 91"/>
                <a:gd name="T82" fmla="*/ 2147483647 w 133"/>
                <a:gd name="T83" fmla="*/ 2147483647 h 91"/>
                <a:gd name="T84" fmla="*/ 2147483647 w 133"/>
                <a:gd name="T85" fmla="*/ 2147483647 h 91"/>
                <a:gd name="T86" fmla="*/ 2147483647 w 133"/>
                <a:gd name="T87" fmla="*/ 2147483647 h 91"/>
                <a:gd name="T88" fmla="*/ 2147483647 w 133"/>
                <a:gd name="T89" fmla="*/ 2147483647 h 91"/>
                <a:gd name="T90" fmla="*/ 2147483647 w 133"/>
                <a:gd name="T91" fmla="*/ 2147483647 h 91"/>
                <a:gd name="T92" fmla="*/ 2147483647 w 133"/>
                <a:gd name="T93" fmla="*/ 2147483647 h 91"/>
                <a:gd name="T94" fmla="*/ 2147483647 w 133"/>
                <a:gd name="T95" fmla="*/ 2147483647 h 91"/>
                <a:gd name="T96" fmla="*/ 2147483647 w 133"/>
                <a:gd name="T97" fmla="*/ 2147483647 h 91"/>
                <a:gd name="T98" fmla="*/ 2147483647 w 133"/>
                <a:gd name="T99" fmla="*/ 2147483647 h 91"/>
                <a:gd name="T100" fmla="*/ 2147483647 w 133"/>
                <a:gd name="T101" fmla="*/ 2147483647 h 91"/>
                <a:gd name="T102" fmla="*/ 2147483647 w 133"/>
                <a:gd name="T103" fmla="*/ 2147483647 h 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3" h="91">
                  <a:moveTo>
                    <a:pt x="104" y="0"/>
                  </a:moveTo>
                  <a:lnTo>
                    <a:pt x="104" y="4"/>
                  </a:lnTo>
                  <a:lnTo>
                    <a:pt x="103" y="13"/>
                  </a:lnTo>
                  <a:lnTo>
                    <a:pt x="103" y="23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1" y="39"/>
                  </a:lnTo>
                  <a:lnTo>
                    <a:pt x="102" y="44"/>
                  </a:lnTo>
                  <a:lnTo>
                    <a:pt x="107" y="46"/>
                  </a:lnTo>
                  <a:lnTo>
                    <a:pt x="111" y="43"/>
                  </a:lnTo>
                  <a:lnTo>
                    <a:pt x="113" y="37"/>
                  </a:lnTo>
                  <a:lnTo>
                    <a:pt x="115" y="34"/>
                  </a:lnTo>
                  <a:lnTo>
                    <a:pt x="121" y="36"/>
                  </a:lnTo>
                  <a:lnTo>
                    <a:pt x="128" y="42"/>
                  </a:lnTo>
                  <a:lnTo>
                    <a:pt x="132" y="45"/>
                  </a:lnTo>
                  <a:lnTo>
                    <a:pt x="133" y="49"/>
                  </a:lnTo>
                  <a:lnTo>
                    <a:pt x="132" y="54"/>
                  </a:lnTo>
                  <a:lnTo>
                    <a:pt x="132" y="60"/>
                  </a:lnTo>
                  <a:lnTo>
                    <a:pt x="132" y="62"/>
                  </a:lnTo>
                  <a:lnTo>
                    <a:pt x="131" y="66"/>
                  </a:lnTo>
                  <a:lnTo>
                    <a:pt x="128" y="72"/>
                  </a:lnTo>
                  <a:lnTo>
                    <a:pt x="123" y="78"/>
                  </a:lnTo>
                  <a:lnTo>
                    <a:pt x="121" y="82"/>
                  </a:lnTo>
                  <a:lnTo>
                    <a:pt x="116" y="84"/>
                  </a:lnTo>
                  <a:lnTo>
                    <a:pt x="107" y="83"/>
                  </a:lnTo>
                  <a:lnTo>
                    <a:pt x="96" y="81"/>
                  </a:lnTo>
                  <a:lnTo>
                    <a:pt x="88" y="78"/>
                  </a:lnTo>
                  <a:lnTo>
                    <a:pt x="83" y="77"/>
                  </a:lnTo>
                  <a:lnTo>
                    <a:pt x="79" y="80"/>
                  </a:lnTo>
                  <a:lnTo>
                    <a:pt x="76" y="83"/>
                  </a:lnTo>
                  <a:lnTo>
                    <a:pt x="72" y="85"/>
                  </a:lnTo>
                  <a:lnTo>
                    <a:pt x="68" y="88"/>
                  </a:lnTo>
                  <a:lnTo>
                    <a:pt x="61" y="90"/>
                  </a:lnTo>
                  <a:lnTo>
                    <a:pt x="54" y="91"/>
                  </a:lnTo>
                  <a:lnTo>
                    <a:pt x="49" y="91"/>
                  </a:lnTo>
                  <a:lnTo>
                    <a:pt x="45" y="91"/>
                  </a:lnTo>
                  <a:lnTo>
                    <a:pt x="39" y="91"/>
                  </a:lnTo>
                  <a:lnTo>
                    <a:pt x="32" y="89"/>
                  </a:lnTo>
                  <a:lnTo>
                    <a:pt x="24" y="85"/>
                  </a:lnTo>
                  <a:lnTo>
                    <a:pt x="18" y="82"/>
                  </a:lnTo>
                  <a:lnTo>
                    <a:pt x="19" y="78"/>
                  </a:lnTo>
                  <a:lnTo>
                    <a:pt x="25" y="77"/>
                  </a:lnTo>
                  <a:lnTo>
                    <a:pt x="32" y="77"/>
                  </a:lnTo>
                  <a:lnTo>
                    <a:pt x="38" y="77"/>
                  </a:lnTo>
                  <a:lnTo>
                    <a:pt x="43" y="75"/>
                  </a:lnTo>
                  <a:lnTo>
                    <a:pt x="48" y="70"/>
                  </a:lnTo>
                  <a:lnTo>
                    <a:pt x="49" y="64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35" y="65"/>
                  </a:lnTo>
                  <a:lnTo>
                    <a:pt x="32" y="67"/>
                  </a:lnTo>
                  <a:lnTo>
                    <a:pt x="27" y="67"/>
                  </a:lnTo>
                  <a:lnTo>
                    <a:pt x="20" y="62"/>
                  </a:lnTo>
                  <a:lnTo>
                    <a:pt x="14" y="57"/>
                  </a:lnTo>
                  <a:lnTo>
                    <a:pt x="8" y="53"/>
                  </a:lnTo>
                  <a:lnTo>
                    <a:pt x="4" y="51"/>
                  </a:lnTo>
                  <a:lnTo>
                    <a:pt x="2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0"/>
                  </a:lnTo>
                  <a:lnTo>
                    <a:pt x="12" y="25"/>
                  </a:lnTo>
                  <a:lnTo>
                    <a:pt x="14" y="22"/>
                  </a:lnTo>
                  <a:lnTo>
                    <a:pt x="15" y="20"/>
                  </a:lnTo>
                  <a:lnTo>
                    <a:pt x="18" y="14"/>
                  </a:lnTo>
                  <a:lnTo>
                    <a:pt x="23" y="7"/>
                  </a:lnTo>
                  <a:lnTo>
                    <a:pt x="25" y="4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2"/>
                  </a:lnTo>
                  <a:lnTo>
                    <a:pt x="46" y="5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50" y="15"/>
                  </a:lnTo>
                  <a:lnTo>
                    <a:pt x="55" y="19"/>
                  </a:lnTo>
                  <a:lnTo>
                    <a:pt x="56" y="23"/>
                  </a:lnTo>
                  <a:lnTo>
                    <a:pt x="56" y="28"/>
                  </a:lnTo>
                  <a:lnTo>
                    <a:pt x="61" y="31"/>
                  </a:lnTo>
                  <a:lnTo>
                    <a:pt x="65" y="35"/>
                  </a:lnTo>
                  <a:lnTo>
                    <a:pt x="68" y="39"/>
                  </a:lnTo>
                  <a:lnTo>
                    <a:pt x="68" y="44"/>
                  </a:lnTo>
                  <a:lnTo>
                    <a:pt x="68" y="47"/>
                  </a:lnTo>
                  <a:lnTo>
                    <a:pt x="70" y="50"/>
                  </a:lnTo>
                  <a:lnTo>
                    <a:pt x="75" y="52"/>
                  </a:lnTo>
                  <a:lnTo>
                    <a:pt x="80" y="55"/>
                  </a:lnTo>
                  <a:lnTo>
                    <a:pt x="86" y="59"/>
                  </a:lnTo>
                  <a:lnTo>
                    <a:pt x="90" y="59"/>
                  </a:lnTo>
                  <a:lnTo>
                    <a:pt x="91" y="54"/>
                  </a:lnTo>
                  <a:lnTo>
                    <a:pt x="91" y="47"/>
                  </a:lnTo>
                  <a:lnTo>
                    <a:pt x="91" y="42"/>
                  </a:lnTo>
                  <a:lnTo>
                    <a:pt x="91" y="37"/>
                  </a:lnTo>
                  <a:lnTo>
                    <a:pt x="91" y="32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5" y="29"/>
                  </a:lnTo>
                  <a:lnTo>
                    <a:pt x="84" y="24"/>
                  </a:lnTo>
                  <a:lnTo>
                    <a:pt x="84" y="19"/>
                  </a:lnTo>
                  <a:lnTo>
                    <a:pt x="84" y="14"/>
                  </a:lnTo>
                  <a:lnTo>
                    <a:pt x="85" y="11"/>
                  </a:lnTo>
                  <a:lnTo>
                    <a:pt x="88" y="8"/>
                  </a:lnTo>
                  <a:lnTo>
                    <a:pt x="94" y="6"/>
                  </a:lnTo>
                  <a:lnTo>
                    <a:pt x="99" y="4"/>
                  </a:lnTo>
                  <a:lnTo>
                    <a:pt x="103" y="1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97" name="Freeform 434"/>
            <p:cNvSpPr>
              <a:spLocks/>
            </p:cNvSpPr>
            <p:nvPr/>
          </p:nvSpPr>
          <p:spPr bwMode="auto">
            <a:xfrm>
              <a:off x="1771650" y="1920875"/>
              <a:ext cx="109538" cy="61913"/>
            </a:xfrm>
            <a:custGeom>
              <a:avLst/>
              <a:gdLst>
                <a:gd name="T0" fmla="*/ 2147483647 w 102"/>
                <a:gd name="T1" fmla="*/ 2147483647 h 60"/>
                <a:gd name="T2" fmla="*/ 2147483647 w 102"/>
                <a:gd name="T3" fmla="*/ 2147483647 h 60"/>
                <a:gd name="T4" fmla="*/ 2147483647 w 102"/>
                <a:gd name="T5" fmla="*/ 2147483647 h 60"/>
                <a:gd name="T6" fmla="*/ 2147483647 w 102"/>
                <a:gd name="T7" fmla="*/ 2147483647 h 60"/>
                <a:gd name="T8" fmla="*/ 2147483647 w 102"/>
                <a:gd name="T9" fmla="*/ 2147483647 h 60"/>
                <a:gd name="T10" fmla="*/ 2147483647 w 102"/>
                <a:gd name="T11" fmla="*/ 2147483647 h 60"/>
                <a:gd name="T12" fmla="*/ 2147483647 w 102"/>
                <a:gd name="T13" fmla="*/ 2147483647 h 60"/>
                <a:gd name="T14" fmla="*/ 2147483647 w 102"/>
                <a:gd name="T15" fmla="*/ 2147483647 h 60"/>
                <a:gd name="T16" fmla="*/ 2147483647 w 102"/>
                <a:gd name="T17" fmla="*/ 2147483647 h 60"/>
                <a:gd name="T18" fmla="*/ 2147483647 w 102"/>
                <a:gd name="T19" fmla="*/ 2147483647 h 60"/>
                <a:gd name="T20" fmla="*/ 2147483647 w 102"/>
                <a:gd name="T21" fmla="*/ 2147483647 h 60"/>
                <a:gd name="T22" fmla="*/ 2147483647 w 102"/>
                <a:gd name="T23" fmla="*/ 2147483647 h 60"/>
                <a:gd name="T24" fmla="*/ 2147483647 w 102"/>
                <a:gd name="T25" fmla="*/ 2147483647 h 60"/>
                <a:gd name="T26" fmla="*/ 2147483647 w 102"/>
                <a:gd name="T27" fmla="*/ 2147483647 h 60"/>
                <a:gd name="T28" fmla="*/ 2147483647 w 102"/>
                <a:gd name="T29" fmla="*/ 2147483647 h 60"/>
                <a:gd name="T30" fmla="*/ 2147483647 w 102"/>
                <a:gd name="T31" fmla="*/ 2147483647 h 60"/>
                <a:gd name="T32" fmla="*/ 2147483647 w 102"/>
                <a:gd name="T33" fmla="*/ 2147483647 h 60"/>
                <a:gd name="T34" fmla="*/ 2147483647 w 102"/>
                <a:gd name="T35" fmla="*/ 2147483647 h 60"/>
                <a:gd name="T36" fmla="*/ 2147483647 w 102"/>
                <a:gd name="T37" fmla="*/ 2147483647 h 60"/>
                <a:gd name="T38" fmla="*/ 2147483647 w 102"/>
                <a:gd name="T39" fmla="*/ 2147483647 h 60"/>
                <a:gd name="T40" fmla="*/ 2147483647 w 102"/>
                <a:gd name="T41" fmla="*/ 2147483647 h 60"/>
                <a:gd name="T42" fmla="*/ 2147483647 w 102"/>
                <a:gd name="T43" fmla="*/ 2147483647 h 60"/>
                <a:gd name="T44" fmla="*/ 2147483647 w 102"/>
                <a:gd name="T45" fmla="*/ 2147483647 h 60"/>
                <a:gd name="T46" fmla="*/ 0 w 102"/>
                <a:gd name="T47" fmla="*/ 2147483647 h 60"/>
                <a:gd name="T48" fmla="*/ 2147483647 w 102"/>
                <a:gd name="T49" fmla="*/ 2147483647 h 60"/>
                <a:gd name="T50" fmla="*/ 2147483647 w 102"/>
                <a:gd name="T51" fmla="*/ 2147483647 h 60"/>
                <a:gd name="T52" fmla="*/ 2147483647 w 102"/>
                <a:gd name="T53" fmla="*/ 2147483647 h 60"/>
                <a:gd name="T54" fmla="*/ 2147483647 w 102"/>
                <a:gd name="T55" fmla="*/ 2147483647 h 60"/>
                <a:gd name="T56" fmla="*/ 2147483647 w 102"/>
                <a:gd name="T57" fmla="*/ 2147483647 h 60"/>
                <a:gd name="T58" fmla="*/ 2147483647 w 102"/>
                <a:gd name="T59" fmla="*/ 2147483647 h 60"/>
                <a:gd name="T60" fmla="*/ 2147483647 w 102"/>
                <a:gd name="T61" fmla="*/ 2147483647 h 60"/>
                <a:gd name="T62" fmla="*/ 2147483647 w 102"/>
                <a:gd name="T63" fmla="*/ 2147483647 h 60"/>
                <a:gd name="T64" fmla="*/ 2147483647 w 102"/>
                <a:gd name="T65" fmla="*/ 0 h 60"/>
                <a:gd name="T66" fmla="*/ 2147483647 w 102"/>
                <a:gd name="T67" fmla="*/ 0 h 60"/>
                <a:gd name="T68" fmla="*/ 2147483647 w 102"/>
                <a:gd name="T69" fmla="*/ 0 h 60"/>
                <a:gd name="T70" fmla="*/ 2147483647 w 102"/>
                <a:gd name="T71" fmla="*/ 0 h 60"/>
                <a:gd name="T72" fmla="*/ 2147483647 w 102"/>
                <a:gd name="T73" fmla="*/ 0 h 60"/>
                <a:gd name="T74" fmla="*/ 2147483647 w 102"/>
                <a:gd name="T75" fmla="*/ 0 h 60"/>
                <a:gd name="T76" fmla="*/ 2147483647 w 102"/>
                <a:gd name="T77" fmla="*/ 2147483647 h 60"/>
                <a:gd name="T78" fmla="*/ 2147483647 w 102"/>
                <a:gd name="T79" fmla="*/ 2147483647 h 60"/>
                <a:gd name="T80" fmla="*/ 2147483647 w 102"/>
                <a:gd name="T81" fmla="*/ 2147483647 h 60"/>
                <a:gd name="T82" fmla="*/ 2147483647 w 102"/>
                <a:gd name="T83" fmla="*/ 2147483647 h 60"/>
                <a:gd name="T84" fmla="*/ 2147483647 w 102"/>
                <a:gd name="T85" fmla="*/ 2147483647 h 60"/>
                <a:gd name="T86" fmla="*/ 2147483647 w 102"/>
                <a:gd name="T87" fmla="*/ 2147483647 h 60"/>
                <a:gd name="T88" fmla="*/ 2147483647 w 102"/>
                <a:gd name="T89" fmla="*/ 2147483647 h 60"/>
                <a:gd name="T90" fmla="*/ 2147483647 w 102"/>
                <a:gd name="T91" fmla="*/ 2147483647 h 60"/>
                <a:gd name="T92" fmla="*/ 2147483647 w 102"/>
                <a:gd name="T93" fmla="*/ 2147483647 h 60"/>
                <a:gd name="T94" fmla="*/ 2147483647 w 102"/>
                <a:gd name="T95" fmla="*/ 2147483647 h 60"/>
                <a:gd name="T96" fmla="*/ 2147483647 w 102"/>
                <a:gd name="T97" fmla="*/ 2147483647 h 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2" h="60">
                  <a:moveTo>
                    <a:pt x="76" y="40"/>
                  </a:moveTo>
                  <a:lnTo>
                    <a:pt x="75" y="41"/>
                  </a:lnTo>
                  <a:lnTo>
                    <a:pt x="72" y="45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5"/>
                  </a:lnTo>
                  <a:lnTo>
                    <a:pt x="61" y="30"/>
                  </a:lnTo>
                  <a:lnTo>
                    <a:pt x="58" y="27"/>
                  </a:lnTo>
                  <a:lnTo>
                    <a:pt x="56" y="31"/>
                  </a:lnTo>
                  <a:lnTo>
                    <a:pt x="55" y="38"/>
                  </a:lnTo>
                  <a:lnTo>
                    <a:pt x="55" y="44"/>
                  </a:lnTo>
                  <a:lnTo>
                    <a:pt x="53" y="47"/>
                  </a:lnTo>
                  <a:lnTo>
                    <a:pt x="48" y="47"/>
                  </a:lnTo>
                  <a:lnTo>
                    <a:pt x="42" y="47"/>
                  </a:lnTo>
                  <a:lnTo>
                    <a:pt x="38" y="52"/>
                  </a:lnTo>
                  <a:lnTo>
                    <a:pt x="38" y="57"/>
                  </a:lnTo>
                  <a:lnTo>
                    <a:pt x="38" y="60"/>
                  </a:lnTo>
                  <a:lnTo>
                    <a:pt x="37" y="57"/>
                  </a:lnTo>
                  <a:lnTo>
                    <a:pt x="33" y="54"/>
                  </a:lnTo>
                  <a:lnTo>
                    <a:pt x="27" y="50"/>
                  </a:lnTo>
                  <a:lnTo>
                    <a:pt x="22" y="48"/>
                  </a:lnTo>
                  <a:lnTo>
                    <a:pt x="15" y="48"/>
                  </a:lnTo>
                  <a:lnTo>
                    <a:pt x="6" y="48"/>
                  </a:lnTo>
                  <a:lnTo>
                    <a:pt x="0" y="46"/>
                  </a:lnTo>
                  <a:lnTo>
                    <a:pt x="4" y="40"/>
                  </a:lnTo>
                  <a:lnTo>
                    <a:pt x="11" y="34"/>
                  </a:lnTo>
                  <a:lnTo>
                    <a:pt x="17" y="30"/>
                  </a:lnTo>
                  <a:lnTo>
                    <a:pt x="23" y="25"/>
                  </a:lnTo>
                  <a:lnTo>
                    <a:pt x="35" y="19"/>
                  </a:lnTo>
                  <a:lnTo>
                    <a:pt x="46" y="12"/>
                  </a:lnTo>
                  <a:lnTo>
                    <a:pt x="55" y="7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8" y="2"/>
                  </a:lnTo>
                  <a:lnTo>
                    <a:pt x="102" y="6"/>
                  </a:lnTo>
                  <a:lnTo>
                    <a:pt x="99" y="10"/>
                  </a:lnTo>
                  <a:lnTo>
                    <a:pt x="95" y="15"/>
                  </a:lnTo>
                  <a:lnTo>
                    <a:pt x="93" y="17"/>
                  </a:lnTo>
                  <a:lnTo>
                    <a:pt x="93" y="19"/>
                  </a:lnTo>
                  <a:lnTo>
                    <a:pt x="91" y="24"/>
                  </a:lnTo>
                  <a:lnTo>
                    <a:pt x="89" y="31"/>
                  </a:lnTo>
                  <a:lnTo>
                    <a:pt x="86" y="35"/>
                  </a:lnTo>
                  <a:lnTo>
                    <a:pt x="81" y="39"/>
                  </a:lnTo>
                  <a:lnTo>
                    <a:pt x="76" y="4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98" name="Freeform 435"/>
            <p:cNvSpPr>
              <a:spLocks/>
            </p:cNvSpPr>
            <p:nvPr/>
          </p:nvSpPr>
          <p:spPr bwMode="auto">
            <a:xfrm>
              <a:off x="1987550" y="1982788"/>
              <a:ext cx="92075" cy="80962"/>
            </a:xfrm>
            <a:custGeom>
              <a:avLst/>
              <a:gdLst>
                <a:gd name="T0" fmla="*/ 2147483647 w 86"/>
                <a:gd name="T1" fmla="*/ 2147483647 h 80"/>
                <a:gd name="T2" fmla="*/ 2147483647 w 86"/>
                <a:gd name="T3" fmla="*/ 0 h 80"/>
                <a:gd name="T4" fmla="*/ 2147483647 w 86"/>
                <a:gd name="T5" fmla="*/ 2147483647 h 80"/>
                <a:gd name="T6" fmla="*/ 2147483647 w 86"/>
                <a:gd name="T7" fmla="*/ 2147483647 h 80"/>
                <a:gd name="T8" fmla="*/ 2147483647 w 86"/>
                <a:gd name="T9" fmla="*/ 2147483647 h 80"/>
                <a:gd name="T10" fmla="*/ 2147483647 w 86"/>
                <a:gd name="T11" fmla="*/ 2147483647 h 80"/>
                <a:gd name="T12" fmla="*/ 2147483647 w 86"/>
                <a:gd name="T13" fmla="*/ 2147483647 h 80"/>
                <a:gd name="T14" fmla="*/ 2147483647 w 86"/>
                <a:gd name="T15" fmla="*/ 2147483647 h 80"/>
                <a:gd name="T16" fmla="*/ 2147483647 w 86"/>
                <a:gd name="T17" fmla="*/ 2147483647 h 80"/>
                <a:gd name="T18" fmla="*/ 2147483647 w 86"/>
                <a:gd name="T19" fmla="*/ 2147483647 h 80"/>
                <a:gd name="T20" fmla="*/ 2147483647 w 86"/>
                <a:gd name="T21" fmla="*/ 2147483647 h 80"/>
                <a:gd name="T22" fmla="*/ 2147483647 w 86"/>
                <a:gd name="T23" fmla="*/ 2147483647 h 80"/>
                <a:gd name="T24" fmla="*/ 2147483647 w 86"/>
                <a:gd name="T25" fmla="*/ 2147483647 h 80"/>
                <a:gd name="T26" fmla="*/ 2147483647 w 86"/>
                <a:gd name="T27" fmla="*/ 2147483647 h 80"/>
                <a:gd name="T28" fmla="*/ 2147483647 w 86"/>
                <a:gd name="T29" fmla="*/ 2147483647 h 80"/>
                <a:gd name="T30" fmla="*/ 2147483647 w 86"/>
                <a:gd name="T31" fmla="*/ 2147483647 h 80"/>
                <a:gd name="T32" fmla="*/ 2147483647 w 86"/>
                <a:gd name="T33" fmla="*/ 2147483647 h 80"/>
                <a:gd name="T34" fmla="*/ 2147483647 w 86"/>
                <a:gd name="T35" fmla="*/ 2147483647 h 80"/>
                <a:gd name="T36" fmla="*/ 2147483647 w 86"/>
                <a:gd name="T37" fmla="*/ 2147483647 h 80"/>
                <a:gd name="T38" fmla="*/ 2147483647 w 86"/>
                <a:gd name="T39" fmla="*/ 2147483647 h 80"/>
                <a:gd name="T40" fmla="*/ 2147483647 w 86"/>
                <a:gd name="T41" fmla="*/ 2147483647 h 80"/>
                <a:gd name="T42" fmla="*/ 2147483647 w 86"/>
                <a:gd name="T43" fmla="*/ 2147483647 h 80"/>
                <a:gd name="T44" fmla="*/ 2147483647 w 86"/>
                <a:gd name="T45" fmla="*/ 2147483647 h 80"/>
                <a:gd name="T46" fmla="*/ 2147483647 w 86"/>
                <a:gd name="T47" fmla="*/ 2147483647 h 80"/>
                <a:gd name="T48" fmla="*/ 2147483647 w 86"/>
                <a:gd name="T49" fmla="*/ 2147483647 h 80"/>
                <a:gd name="T50" fmla="*/ 2147483647 w 86"/>
                <a:gd name="T51" fmla="*/ 2147483647 h 80"/>
                <a:gd name="T52" fmla="*/ 2147483647 w 86"/>
                <a:gd name="T53" fmla="*/ 2147483647 h 80"/>
                <a:gd name="T54" fmla="*/ 2147483647 w 86"/>
                <a:gd name="T55" fmla="*/ 2147483647 h 80"/>
                <a:gd name="T56" fmla="*/ 2147483647 w 86"/>
                <a:gd name="T57" fmla="*/ 2147483647 h 80"/>
                <a:gd name="T58" fmla="*/ 2147483647 w 86"/>
                <a:gd name="T59" fmla="*/ 2147483647 h 80"/>
                <a:gd name="T60" fmla="*/ 2147483647 w 86"/>
                <a:gd name="T61" fmla="*/ 2147483647 h 80"/>
                <a:gd name="T62" fmla="*/ 2147483647 w 86"/>
                <a:gd name="T63" fmla="*/ 2147483647 h 80"/>
                <a:gd name="T64" fmla="*/ 2147483647 w 86"/>
                <a:gd name="T65" fmla="*/ 2147483647 h 80"/>
                <a:gd name="T66" fmla="*/ 2147483647 w 86"/>
                <a:gd name="T67" fmla="*/ 2147483647 h 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6" h="80">
                  <a:moveTo>
                    <a:pt x="20" y="16"/>
                  </a:moveTo>
                  <a:lnTo>
                    <a:pt x="17" y="12"/>
                  </a:lnTo>
                  <a:lnTo>
                    <a:pt x="10" y="5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9"/>
                  </a:lnTo>
                  <a:lnTo>
                    <a:pt x="2" y="15"/>
                  </a:lnTo>
                  <a:lnTo>
                    <a:pt x="3" y="22"/>
                  </a:lnTo>
                  <a:lnTo>
                    <a:pt x="4" y="27"/>
                  </a:lnTo>
                  <a:lnTo>
                    <a:pt x="5" y="33"/>
                  </a:lnTo>
                  <a:lnTo>
                    <a:pt x="8" y="38"/>
                  </a:lnTo>
                  <a:lnTo>
                    <a:pt x="11" y="41"/>
                  </a:lnTo>
                  <a:lnTo>
                    <a:pt x="15" y="42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24" y="43"/>
                  </a:lnTo>
                  <a:lnTo>
                    <a:pt x="23" y="47"/>
                  </a:lnTo>
                  <a:lnTo>
                    <a:pt x="20" y="52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31" y="54"/>
                  </a:lnTo>
                  <a:lnTo>
                    <a:pt x="38" y="53"/>
                  </a:lnTo>
                  <a:lnTo>
                    <a:pt x="41" y="53"/>
                  </a:lnTo>
                  <a:lnTo>
                    <a:pt x="42" y="54"/>
                  </a:lnTo>
                  <a:lnTo>
                    <a:pt x="42" y="58"/>
                  </a:lnTo>
                  <a:lnTo>
                    <a:pt x="40" y="65"/>
                  </a:lnTo>
                  <a:lnTo>
                    <a:pt x="38" y="73"/>
                  </a:lnTo>
                  <a:lnTo>
                    <a:pt x="38" y="79"/>
                  </a:lnTo>
                  <a:lnTo>
                    <a:pt x="43" y="80"/>
                  </a:lnTo>
                  <a:lnTo>
                    <a:pt x="54" y="77"/>
                  </a:lnTo>
                  <a:lnTo>
                    <a:pt x="64" y="72"/>
                  </a:lnTo>
                  <a:lnTo>
                    <a:pt x="72" y="66"/>
                  </a:lnTo>
                  <a:lnTo>
                    <a:pt x="76" y="64"/>
                  </a:lnTo>
                  <a:lnTo>
                    <a:pt x="75" y="62"/>
                  </a:lnTo>
                  <a:lnTo>
                    <a:pt x="72" y="57"/>
                  </a:lnTo>
                  <a:lnTo>
                    <a:pt x="72" y="54"/>
                  </a:lnTo>
                  <a:lnTo>
                    <a:pt x="75" y="54"/>
                  </a:lnTo>
                  <a:lnTo>
                    <a:pt x="79" y="56"/>
                  </a:lnTo>
                  <a:lnTo>
                    <a:pt x="84" y="58"/>
                  </a:lnTo>
                  <a:lnTo>
                    <a:pt x="86" y="57"/>
                  </a:lnTo>
                  <a:lnTo>
                    <a:pt x="83" y="50"/>
                  </a:lnTo>
                  <a:lnTo>
                    <a:pt x="77" y="42"/>
                  </a:lnTo>
                  <a:lnTo>
                    <a:pt x="72" y="39"/>
                  </a:lnTo>
                  <a:lnTo>
                    <a:pt x="71" y="37"/>
                  </a:lnTo>
                  <a:lnTo>
                    <a:pt x="72" y="31"/>
                  </a:lnTo>
                  <a:lnTo>
                    <a:pt x="76" y="22"/>
                  </a:lnTo>
                  <a:lnTo>
                    <a:pt x="77" y="15"/>
                  </a:lnTo>
                  <a:lnTo>
                    <a:pt x="76" y="9"/>
                  </a:lnTo>
                  <a:lnTo>
                    <a:pt x="71" y="7"/>
                  </a:lnTo>
                  <a:lnTo>
                    <a:pt x="65" y="8"/>
                  </a:lnTo>
                  <a:lnTo>
                    <a:pt x="64" y="10"/>
                  </a:lnTo>
                  <a:lnTo>
                    <a:pt x="63" y="12"/>
                  </a:lnTo>
                  <a:lnTo>
                    <a:pt x="60" y="11"/>
                  </a:lnTo>
                  <a:lnTo>
                    <a:pt x="55" y="8"/>
                  </a:lnTo>
                  <a:lnTo>
                    <a:pt x="50" y="3"/>
                  </a:lnTo>
                  <a:lnTo>
                    <a:pt x="47" y="2"/>
                  </a:lnTo>
                  <a:lnTo>
                    <a:pt x="45" y="3"/>
                  </a:lnTo>
                  <a:lnTo>
                    <a:pt x="45" y="7"/>
                  </a:lnTo>
                  <a:lnTo>
                    <a:pt x="47" y="11"/>
                  </a:lnTo>
                  <a:lnTo>
                    <a:pt x="48" y="13"/>
                  </a:lnTo>
                  <a:lnTo>
                    <a:pt x="47" y="16"/>
                  </a:lnTo>
                  <a:lnTo>
                    <a:pt x="43" y="15"/>
                  </a:lnTo>
                  <a:lnTo>
                    <a:pt x="39" y="11"/>
                  </a:lnTo>
                  <a:lnTo>
                    <a:pt x="35" y="9"/>
                  </a:lnTo>
                  <a:lnTo>
                    <a:pt x="32" y="11"/>
                  </a:lnTo>
                  <a:lnTo>
                    <a:pt x="28" y="15"/>
                  </a:lnTo>
                  <a:lnTo>
                    <a:pt x="25" y="16"/>
                  </a:lnTo>
                  <a:lnTo>
                    <a:pt x="22" y="16"/>
                  </a:lnTo>
                  <a:lnTo>
                    <a:pt x="20" y="1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99" name="Freeform 436"/>
            <p:cNvSpPr>
              <a:spLocks/>
            </p:cNvSpPr>
            <p:nvPr/>
          </p:nvSpPr>
          <p:spPr bwMode="auto">
            <a:xfrm>
              <a:off x="2081213" y="2032000"/>
              <a:ext cx="36512" cy="46038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2147483647 w 34"/>
                <a:gd name="T5" fmla="*/ 2147483647 h 46"/>
                <a:gd name="T6" fmla="*/ 2147483647 w 34"/>
                <a:gd name="T7" fmla="*/ 2147483647 h 46"/>
                <a:gd name="T8" fmla="*/ 2147483647 w 34"/>
                <a:gd name="T9" fmla="*/ 2147483647 h 46"/>
                <a:gd name="T10" fmla="*/ 2147483647 w 34"/>
                <a:gd name="T11" fmla="*/ 2147483647 h 46"/>
                <a:gd name="T12" fmla="*/ 2147483647 w 34"/>
                <a:gd name="T13" fmla="*/ 2147483647 h 46"/>
                <a:gd name="T14" fmla="*/ 0 w 34"/>
                <a:gd name="T15" fmla="*/ 2147483647 h 46"/>
                <a:gd name="T16" fmla="*/ 2147483647 w 34"/>
                <a:gd name="T17" fmla="*/ 2147483647 h 46"/>
                <a:gd name="T18" fmla="*/ 2147483647 w 34"/>
                <a:gd name="T19" fmla="*/ 2147483647 h 46"/>
                <a:gd name="T20" fmla="*/ 2147483647 w 34"/>
                <a:gd name="T21" fmla="*/ 2147483647 h 46"/>
                <a:gd name="T22" fmla="*/ 2147483647 w 34"/>
                <a:gd name="T23" fmla="*/ 2147483647 h 46"/>
                <a:gd name="T24" fmla="*/ 2147483647 w 34"/>
                <a:gd name="T25" fmla="*/ 2147483647 h 46"/>
                <a:gd name="T26" fmla="*/ 2147483647 w 34"/>
                <a:gd name="T27" fmla="*/ 2147483647 h 46"/>
                <a:gd name="T28" fmla="*/ 2147483647 w 34"/>
                <a:gd name="T29" fmla="*/ 2147483647 h 46"/>
                <a:gd name="T30" fmla="*/ 2147483647 w 34"/>
                <a:gd name="T31" fmla="*/ 2147483647 h 46"/>
                <a:gd name="T32" fmla="*/ 2147483647 w 34"/>
                <a:gd name="T33" fmla="*/ 2147483647 h 46"/>
                <a:gd name="T34" fmla="*/ 2147483647 w 34"/>
                <a:gd name="T35" fmla="*/ 2147483647 h 46"/>
                <a:gd name="T36" fmla="*/ 2147483647 w 34"/>
                <a:gd name="T37" fmla="*/ 2147483647 h 46"/>
                <a:gd name="T38" fmla="*/ 2147483647 w 34"/>
                <a:gd name="T39" fmla="*/ 2147483647 h 46"/>
                <a:gd name="T40" fmla="*/ 2147483647 w 34"/>
                <a:gd name="T41" fmla="*/ 2147483647 h 46"/>
                <a:gd name="T42" fmla="*/ 2147483647 w 34"/>
                <a:gd name="T43" fmla="*/ 2147483647 h 46"/>
                <a:gd name="T44" fmla="*/ 2147483647 w 34"/>
                <a:gd name="T45" fmla="*/ 2147483647 h 46"/>
                <a:gd name="T46" fmla="*/ 2147483647 w 34"/>
                <a:gd name="T47" fmla="*/ 2147483647 h 46"/>
                <a:gd name="T48" fmla="*/ 2147483647 w 34"/>
                <a:gd name="T49" fmla="*/ 0 h 46"/>
                <a:gd name="T50" fmla="*/ 2147483647 w 34"/>
                <a:gd name="T51" fmla="*/ 0 h 46"/>
                <a:gd name="T52" fmla="*/ 2147483647 w 34"/>
                <a:gd name="T53" fmla="*/ 0 h 46"/>
                <a:gd name="T54" fmla="*/ 2147483647 w 34"/>
                <a:gd name="T55" fmla="*/ 2147483647 h 46"/>
                <a:gd name="T56" fmla="*/ 2147483647 w 34"/>
                <a:gd name="T57" fmla="*/ 2147483647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" h="46">
                  <a:moveTo>
                    <a:pt x="14" y="4"/>
                  </a:moveTo>
                  <a:lnTo>
                    <a:pt x="14" y="5"/>
                  </a:lnTo>
                  <a:lnTo>
                    <a:pt x="13" y="7"/>
                  </a:lnTo>
                  <a:lnTo>
                    <a:pt x="11" y="12"/>
                  </a:lnTo>
                  <a:lnTo>
                    <a:pt x="7" y="15"/>
                  </a:lnTo>
                  <a:lnTo>
                    <a:pt x="4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7" y="35"/>
                  </a:lnTo>
                  <a:lnTo>
                    <a:pt x="12" y="37"/>
                  </a:lnTo>
                  <a:lnTo>
                    <a:pt x="16" y="40"/>
                  </a:lnTo>
                  <a:lnTo>
                    <a:pt x="19" y="44"/>
                  </a:lnTo>
                  <a:lnTo>
                    <a:pt x="22" y="46"/>
                  </a:lnTo>
                  <a:lnTo>
                    <a:pt x="27" y="44"/>
                  </a:lnTo>
                  <a:lnTo>
                    <a:pt x="31" y="40"/>
                  </a:lnTo>
                  <a:lnTo>
                    <a:pt x="34" y="35"/>
                  </a:lnTo>
                  <a:lnTo>
                    <a:pt x="34" y="29"/>
                  </a:lnTo>
                  <a:lnTo>
                    <a:pt x="33" y="24"/>
                  </a:lnTo>
                  <a:lnTo>
                    <a:pt x="30" y="20"/>
                  </a:lnTo>
                  <a:lnTo>
                    <a:pt x="30" y="15"/>
                  </a:lnTo>
                  <a:lnTo>
                    <a:pt x="29" y="9"/>
                  </a:lnTo>
                  <a:lnTo>
                    <a:pt x="27" y="5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900" name="Freeform 437"/>
            <p:cNvSpPr>
              <a:spLocks/>
            </p:cNvSpPr>
            <p:nvPr/>
          </p:nvSpPr>
          <p:spPr bwMode="auto">
            <a:xfrm>
              <a:off x="2071688" y="1968500"/>
              <a:ext cx="215900" cy="103188"/>
            </a:xfrm>
            <a:custGeom>
              <a:avLst/>
              <a:gdLst>
                <a:gd name="T0" fmla="*/ 2147483647 w 202"/>
                <a:gd name="T1" fmla="*/ 2147483647 h 100"/>
                <a:gd name="T2" fmla="*/ 2147483647 w 202"/>
                <a:gd name="T3" fmla="*/ 2147483647 h 100"/>
                <a:gd name="T4" fmla="*/ 2147483647 w 202"/>
                <a:gd name="T5" fmla="*/ 2147483647 h 100"/>
                <a:gd name="T6" fmla="*/ 2147483647 w 202"/>
                <a:gd name="T7" fmla="*/ 2147483647 h 100"/>
                <a:gd name="T8" fmla="*/ 2147483647 w 202"/>
                <a:gd name="T9" fmla="*/ 2147483647 h 100"/>
                <a:gd name="T10" fmla="*/ 2147483647 w 202"/>
                <a:gd name="T11" fmla="*/ 2147483647 h 100"/>
                <a:gd name="T12" fmla="*/ 2147483647 w 202"/>
                <a:gd name="T13" fmla="*/ 2147483647 h 100"/>
                <a:gd name="T14" fmla="*/ 2147483647 w 202"/>
                <a:gd name="T15" fmla="*/ 2147483647 h 100"/>
                <a:gd name="T16" fmla="*/ 2147483647 w 202"/>
                <a:gd name="T17" fmla="*/ 2147483647 h 100"/>
                <a:gd name="T18" fmla="*/ 2147483647 w 202"/>
                <a:gd name="T19" fmla="*/ 2147483647 h 100"/>
                <a:gd name="T20" fmla="*/ 2147483647 w 202"/>
                <a:gd name="T21" fmla="*/ 2147483647 h 100"/>
                <a:gd name="T22" fmla="*/ 2147483647 w 202"/>
                <a:gd name="T23" fmla="*/ 2147483647 h 100"/>
                <a:gd name="T24" fmla="*/ 2147483647 w 202"/>
                <a:gd name="T25" fmla="*/ 2147483647 h 100"/>
                <a:gd name="T26" fmla="*/ 2147483647 w 202"/>
                <a:gd name="T27" fmla="*/ 2147483647 h 100"/>
                <a:gd name="T28" fmla="*/ 2147483647 w 202"/>
                <a:gd name="T29" fmla="*/ 2147483647 h 100"/>
                <a:gd name="T30" fmla="*/ 2147483647 w 202"/>
                <a:gd name="T31" fmla="*/ 2147483647 h 100"/>
                <a:gd name="T32" fmla="*/ 2147483647 w 202"/>
                <a:gd name="T33" fmla="*/ 2147483647 h 100"/>
                <a:gd name="T34" fmla="*/ 2147483647 w 202"/>
                <a:gd name="T35" fmla="*/ 2147483647 h 100"/>
                <a:gd name="T36" fmla="*/ 2147483647 w 202"/>
                <a:gd name="T37" fmla="*/ 2147483647 h 100"/>
                <a:gd name="T38" fmla="*/ 2147483647 w 202"/>
                <a:gd name="T39" fmla="*/ 2147483647 h 100"/>
                <a:gd name="T40" fmla="*/ 2147483647 w 202"/>
                <a:gd name="T41" fmla="*/ 2147483647 h 100"/>
                <a:gd name="T42" fmla="*/ 2147483647 w 202"/>
                <a:gd name="T43" fmla="*/ 2147483647 h 100"/>
                <a:gd name="T44" fmla="*/ 2147483647 w 202"/>
                <a:gd name="T45" fmla="*/ 2147483647 h 100"/>
                <a:gd name="T46" fmla="*/ 2147483647 w 202"/>
                <a:gd name="T47" fmla="*/ 2147483647 h 100"/>
                <a:gd name="T48" fmla="*/ 2147483647 w 202"/>
                <a:gd name="T49" fmla="*/ 2147483647 h 100"/>
                <a:gd name="T50" fmla="*/ 2147483647 w 202"/>
                <a:gd name="T51" fmla="*/ 2147483647 h 100"/>
                <a:gd name="T52" fmla="*/ 2147483647 w 202"/>
                <a:gd name="T53" fmla="*/ 2147483647 h 100"/>
                <a:gd name="T54" fmla="*/ 0 w 202"/>
                <a:gd name="T55" fmla="*/ 2147483647 h 100"/>
                <a:gd name="T56" fmla="*/ 2147483647 w 202"/>
                <a:gd name="T57" fmla="*/ 2147483647 h 100"/>
                <a:gd name="T58" fmla="*/ 2147483647 w 202"/>
                <a:gd name="T59" fmla="*/ 0 h 100"/>
                <a:gd name="T60" fmla="*/ 2147483647 w 202"/>
                <a:gd name="T61" fmla="*/ 2147483647 h 100"/>
                <a:gd name="T62" fmla="*/ 2147483647 w 202"/>
                <a:gd name="T63" fmla="*/ 2147483647 h 100"/>
                <a:gd name="T64" fmla="*/ 2147483647 w 202"/>
                <a:gd name="T65" fmla="*/ 2147483647 h 100"/>
                <a:gd name="T66" fmla="*/ 2147483647 w 202"/>
                <a:gd name="T67" fmla="*/ 2147483647 h 100"/>
                <a:gd name="T68" fmla="*/ 2147483647 w 202"/>
                <a:gd name="T69" fmla="*/ 2147483647 h 100"/>
                <a:gd name="T70" fmla="*/ 2147483647 w 202"/>
                <a:gd name="T71" fmla="*/ 2147483647 h 100"/>
                <a:gd name="T72" fmla="*/ 2147483647 w 202"/>
                <a:gd name="T73" fmla="*/ 2147483647 h 100"/>
                <a:gd name="T74" fmla="*/ 2147483647 w 202"/>
                <a:gd name="T75" fmla="*/ 2147483647 h 100"/>
                <a:gd name="T76" fmla="*/ 2147483647 w 202"/>
                <a:gd name="T77" fmla="*/ 2147483647 h 100"/>
                <a:gd name="T78" fmla="*/ 2147483647 w 202"/>
                <a:gd name="T79" fmla="*/ 2147483647 h 100"/>
                <a:gd name="T80" fmla="*/ 2147483647 w 202"/>
                <a:gd name="T81" fmla="*/ 2147483647 h 100"/>
                <a:gd name="T82" fmla="*/ 2147483647 w 202"/>
                <a:gd name="T83" fmla="*/ 2147483647 h 100"/>
                <a:gd name="T84" fmla="*/ 2147483647 w 202"/>
                <a:gd name="T85" fmla="*/ 2147483647 h 100"/>
                <a:gd name="T86" fmla="*/ 2147483647 w 202"/>
                <a:gd name="T87" fmla="*/ 2147483647 h 1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02" h="100">
                  <a:moveTo>
                    <a:pt x="166" y="28"/>
                  </a:moveTo>
                  <a:lnTo>
                    <a:pt x="169" y="29"/>
                  </a:lnTo>
                  <a:lnTo>
                    <a:pt x="176" y="30"/>
                  </a:lnTo>
                  <a:lnTo>
                    <a:pt x="184" y="33"/>
                  </a:lnTo>
                  <a:lnTo>
                    <a:pt x="191" y="37"/>
                  </a:lnTo>
                  <a:lnTo>
                    <a:pt x="196" y="41"/>
                  </a:lnTo>
                  <a:lnTo>
                    <a:pt x="198" y="46"/>
                  </a:lnTo>
                  <a:lnTo>
                    <a:pt x="201" y="52"/>
                  </a:lnTo>
                  <a:lnTo>
                    <a:pt x="201" y="60"/>
                  </a:lnTo>
                  <a:lnTo>
                    <a:pt x="201" y="67"/>
                  </a:lnTo>
                  <a:lnTo>
                    <a:pt x="202" y="69"/>
                  </a:lnTo>
                  <a:lnTo>
                    <a:pt x="201" y="73"/>
                  </a:lnTo>
                  <a:lnTo>
                    <a:pt x="196" y="76"/>
                  </a:lnTo>
                  <a:lnTo>
                    <a:pt x="190" y="81"/>
                  </a:lnTo>
                  <a:lnTo>
                    <a:pt x="186" y="84"/>
                  </a:lnTo>
                  <a:lnTo>
                    <a:pt x="180" y="85"/>
                  </a:lnTo>
                  <a:lnTo>
                    <a:pt x="172" y="85"/>
                  </a:lnTo>
                  <a:lnTo>
                    <a:pt x="166" y="84"/>
                  </a:lnTo>
                  <a:lnTo>
                    <a:pt x="163" y="83"/>
                  </a:lnTo>
                  <a:lnTo>
                    <a:pt x="160" y="84"/>
                  </a:lnTo>
                  <a:lnTo>
                    <a:pt x="156" y="88"/>
                  </a:lnTo>
                  <a:lnTo>
                    <a:pt x="152" y="90"/>
                  </a:lnTo>
                  <a:lnTo>
                    <a:pt x="148" y="91"/>
                  </a:lnTo>
                  <a:lnTo>
                    <a:pt x="142" y="92"/>
                  </a:lnTo>
                  <a:lnTo>
                    <a:pt x="136" y="92"/>
                  </a:lnTo>
                  <a:lnTo>
                    <a:pt x="130" y="93"/>
                  </a:lnTo>
                  <a:lnTo>
                    <a:pt x="125" y="93"/>
                  </a:lnTo>
                  <a:lnTo>
                    <a:pt x="120" y="94"/>
                  </a:lnTo>
                  <a:lnTo>
                    <a:pt x="116" y="96"/>
                  </a:lnTo>
                  <a:lnTo>
                    <a:pt x="111" y="98"/>
                  </a:lnTo>
                  <a:lnTo>
                    <a:pt x="106" y="99"/>
                  </a:lnTo>
                  <a:lnTo>
                    <a:pt x="100" y="100"/>
                  </a:lnTo>
                  <a:lnTo>
                    <a:pt x="92" y="100"/>
                  </a:lnTo>
                  <a:lnTo>
                    <a:pt x="84" y="99"/>
                  </a:lnTo>
                  <a:lnTo>
                    <a:pt x="77" y="99"/>
                  </a:lnTo>
                  <a:lnTo>
                    <a:pt x="73" y="97"/>
                  </a:lnTo>
                  <a:lnTo>
                    <a:pt x="68" y="93"/>
                  </a:lnTo>
                  <a:lnTo>
                    <a:pt x="63" y="90"/>
                  </a:lnTo>
                  <a:lnTo>
                    <a:pt x="58" y="85"/>
                  </a:lnTo>
                  <a:lnTo>
                    <a:pt x="53" y="79"/>
                  </a:lnTo>
                  <a:lnTo>
                    <a:pt x="52" y="71"/>
                  </a:lnTo>
                  <a:lnTo>
                    <a:pt x="53" y="61"/>
                  </a:lnTo>
                  <a:lnTo>
                    <a:pt x="53" y="54"/>
                  </a:lnTo>
                  <a:lnTo>
                    <a:pt x="53" y="48"/>
                  </a:lnTo>
                  <a:lnTo>
                    <a:pt x="51" y="44"/>
                  </a:lnTo>
                  <a:lnTo>
                    <a:pt x="49" y="39"/>
                  </a:lnTo>
                  <a:lnTo>
                    <a:pt x="46" y="35"/>
                  </a:lnTo>
                  <a:lnTo>
                    <a:pt x="42" y="32"/>
                  </a:lnTo>
                  <a:lnTo>
                    <a:pt x="36" y="32"/>
                  </a:lnTo>
                  <a:lnTo>
                    <a:pt x="30" y="33"/>
                  </a:lnTo>
                  <a:lnTo>
                    <a:pt x="28" y="35"/>
                  </a:lnTo>
                  <a:lnTo>
                    <a:pt x="24" y="35"/>
                  </a:lnTo>
                  <a:lnTo>
                    <a:pt x="20" y="31"/>
                  </a:lnTo>
                  <a:lnTo>
                    <a:pt x="12" y="25"/>
                  </a:lnTo>
                  <a:lnTo>
                    <a:pt x="5" y="22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7" y="17"/>
                  </a:lnTo>
                  <a:lnTo>
                    <a:pt x="43" y="21"/>
                  </a:lnTo>
                  <a:lnTo>
                    <a:pt x="49" y="20"/>
                  </a:lnTo>
                  <a:lnTo>
                    <a:pt x="52" y="16"/>
                  </a:lnTo>
                  <a:lnTo>
                    <a:pt x="54" y="13"/>
                  </a:lnTo>
                  <a:lnTo>
                    <a:pt x="59" y="12"/>
                  </a:lnTo>
                  <a:lnTo>
                    <a:pt x="63" y="13"/>
                  </a:lnTo>
                  <a:lnTo>
                    <a:pt x="67" y="13"/>
                  </a:lnTo>
                  <a:lnTo>
                    <a:pt x="69" y="16"/>
                  </a:lnTo>
                  <a:lnTo>
                    <a:pt x="70" y="21"/>
                  </a:lnTo>
                  <a:lnTo>
                    <a:pt x="73" y="29"/>
                  </a:lnTo>
                  <a:lnTo>
                    <a:pt x="80" y="36"/>
                  </a:lnTo>
                  <a:lnTo>
                    <a:pt x="85" y="43"/>
                  </a:lnTo>
                  <a:lnTo>
                    <a:pt x="88" y="50"/>
                  </a:lnTo>
                  <a:lnTo>
                    <a:pt x="91" y="53"/>
                  </a:lnTo>
                  <a:lnTo>
                    <a:pt x="100" y="52"/>
                  </a:lnTo>
                  <a:lnTo>
                    <a:pt x="111" y="51"/>
                  </a:lnTo>
                  <a:lnTo>
                    <a:pt x="119" y="52"/>
                  </a:lnTo>
                  <a:lnTo>
                    <a:pt x="123" y="53"/>
                  </a:lnTo>
                  <a:lnTo>
                    <a:pt x="128" y="51"/>
                  </a:lnTo>
                  <a:lnTo>
                    <a:pt x="133" y="46"/>
                  </a:lnTo>
                  <a:lnTo>
                    <a:pt x="138" y="41"/>
                  </a:lnTo>
                  <a:lnTo>
                    <a:pt x="143" y="37"/>
                  </a:lnTo>
                  <a:lnTo>
                    <a:pt x="149" y="32"/>
                  </a:lnTo>
                  <a:lnTo>
                    <a:pt x="154" y="29"/>
                  </a:lnTo>
                  <a:lnTo>
                    <a:pt x="166" y="28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901" name="Freeform 438"/>
            <p:cNvSpPr>
              <a:spLocks/>
            </p:cNvSpPr>
            <p:nvPr/>
          </p:nvSpPr>
          <p:spPr bwMode="auto">
            <a:xfrm>
              <a:off x="1901825" y="1903413"/>
              <a:ext cx="44450" cy="38100"/>
            </a:xfrm>
            <a:custGeom>
              <a:avLst/>
              <a:gdLst>
                <a:gd name="T0" fmla="*/ 2147483647 w 40"/>
                <a:gd name="T1" fmla="*/ 2147483647 h 37"/>
                <a:gd name="T2" fmla="*/ 2147483647 w 40"/>
                <a:gd name="T3" fmla="*/ 2147483647 h 37"/>
                <a:gd name="T4" fmla="*/ 2147483647 w 40"/>
                <a:gd name="T5" fmla="*/ 2147483647 h 37"/>
                <a:gd name="T6" fmla="*/ 2147483647 w 40"/>
                <a:gd name="T7" fmla="*/ 2147483647 h 37"/>
                <a:gd name="T8" fmla="*/ 2147483647 w 40"/>
                <a:gd name="T9" fmla="*/ 2147483647 h 37"/>
                <a:gd name="T10" fmla="*/ 2147483647 w 40"/>
                <a:gd name="T11" fmla="*/ 2147483647 h 37"/>
                <a:gd name="T12" fmla="*/ 2147483647 w 40"/>
                <a:gd name="T13" fmla="*/ 2147483647 h 37"/>
                <a:gd name="T14" fmla="*/ 2147483647 w 40"/>
                <a:gd name="T15" fmla="*/ 2147483647 h 37"/>
                <a:gd name="T16" fmla="*/ 2147483647 w 40"/>
                <a:gd name="T17" fmla="*/ 2147483647 h 37"/>
                <a:gd name="T18" fmla="*/ 2147483647 w 40"/>
                <a:gd name="T19" fmla="*/ 2147483647 h 37"/>
                <a:gd name="T20" fmla="*/ 2147483647 w 40"/>
                <a:gd name="T21" fmla="*/ 2147483647 h 37"/>
                <a:gd name="T22" fmla="*/ 2147483647 w 40"/>
                <a:gd name="T23" fmla="*/ 2147483647 h 37"/>
                <a:gd name="T24" fmla="*/ 2147483647 w 40"/>
                <a:gd name="T25" fmla="*/ 2147483647 h 37"/>
                <a:gd name="T26" fmla="*/ 2147483647 w 40"/>
                <a:gd name="T27" fmla="*/ 2147483647 h 37"/>
                <a:gd name="T28" fmla="*/ 0 w 40"/>
                <a:gd name="T29" fmla="*/ 2147483647 h 37"/>
                <a:gd name="T30" fmla="*/ 2147483647 w 40"/>
                <a:gd name="T31" fmla="*/ 2147483647 h 37"/>
                <a:gd name="T32" fmla="*/ 2147483647 w 40"/>
                <a:gd name="T33" fmla="*/ 2147483647 h 37"/>
                <a:gd name="T34" fmla="*/ 2147483647 w 40"/>
                <a:gd name="T35" fmla="*/ 2147483647 h 37"/>
                <a:gd name="T36" fmla="*/ 2147483647 w 40"/>
                <a:gd name="T37" fmla="*/ 2147483647 h 37"/>
                <a:gd name="T38" fmla="*/ 2147483647 w 40"/>
                <a:gd name="T39" fmla="*/ 0 h 37"/>
                <a:gd name="T40" fmla="*/ 2147483647 w 40"/>
                <a:gd name="T41" fmla="*/ 2147483647 h 37"/>
                <a:gd name="T42" fmla="*/ 2147483647 w 40"/>
                <a:gd name="T43" fmla="*/ 2147483647 h 37"/>
                <a:gd name="T44" fmla="*/ 2147483647 w 40"/>
                <a:gd name="T45" fmla="*/ 2147483647 h 37"/>
                <a:gd name="T46" fmla="*/ 2147483647 w 40"/>
                <a:gd name="T47" fmla="*/ 2147483647 h 37"/>
                <a:gd name="T48" fmla="*/ 2147483647 w 40"/>
                <a:gd name="T49" fmla="*/ 2147483647 h 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" h="37">
                  <a:moveTo>
                    <a:pt x="38" y="20"/>
                  </a:moveTo>
                  <a:lnTo>
                    <a:pt x="37" y="21"/>
                  </a:lnTo>
                  <a:lnTo>
                    <a:pt x="35" y="26"/>
                  </a:lnTo>
                  <a:lnTo>
                    <a:pt x="32" y="30"/>
                  </a:lnTo>
                  <a:lnTo>
                    <a:pt x="28" y="34"/>
                  </a:lnTo>
                  <a:lnTo>
                    <a:pt x="24" y="36"/>
                  </a:lnTo>
                  <a:lnTo>
                    <a:pt x="19" y="37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12" y="36"/>
                  </a:lnTo>
                  <a:lnTo>
                    <a:pt x="11" y="34"/>
                  </a:lnTo>
                  <a:lnTo>
                    <a:pt x="9" y="32"/>
                  </a:lnTo>
                  <a:lnTo>
                    <a:pt x="5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6" y="12"/>
                  </a:lnTo>
                  <a:lnTo>
                    <a:pt x="12" y="7"/>
                  </a:lnTo>
                  <a:lnTo>
                    <a:pt x="17" y="3"/>
                  </a:lnTo>
                  <a:lnTo>
                    <a:pt x="20" y="0"/>
                  </a:lnTo>
                  <a:lnTo>
                    <a:pt x="25" y="2"/>
                  </a:lnTo>
                  <a:lnTo>
                    <a:pt x="32" y="4"/>
                  </a:lnTo>
                  <a:lnTo>
                    <a:pt x="37" y="7"/>
                  </a:lnTo>
                  <a:lnTo>
                    <a:pt x="40" y="12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902" name="Freeform 439"/>
            <p:cNvSpPr>
              <a:spLocks/>
            </p:cNvSpPr>
            <p:nvPr/>
          </p:nvSpPr>
          <p:spPr bwMode="auto">
            <a:xfrm flipV="1">
              <a:off x="2071688" y="1662113"/>
              <a:ext cx="215900" cy="323850"/>
            </a:xfrm>
            <a:custGeom>
              <a:avLst/>
              <a:gdLst>
                <a:gd name="T0" fmla="*/ 2147483647 w 201"/>
                <a:gd name="T1" fmla="*/ 2147483647 h 319"/>
                <a:gd name="T2" fmla="*/ 2147483647 w 201"/>
                <a:gd name="T3" fmla="*/ 2147483647 h 319"/>
                <a:gd name="T4" fmla="*/ 2147483647 w 201"/>
                <a:gd name="T5" fmla="*/ 2147483647 h 319"/>
                <a:gd name="T6" fmla="*/ 2147483647 w 201"/>
                <a:gd name="T7" fmla="*/ 2147483647 h 319"/>
                <a:gd name="T8" fmla="*/ 2147483647 w 201"/>
                <a:gd name="T9" fmla="*/ 2147483647 h 319"/>
                <a:gd name="T10" fmla="*/ 2147483647 w 201"/>
                <a:gd name="T11" fmla="*/ 2147483647 h 319"/>
                <a:gd name="T12" fmla="*/ 2147483647 w 201"/>
                <a:gd name="T13" fmla="*/ 2147483647 h 319"/>
                <a:gd name="T14" fmla="*/ 2147483647 w 201"/>
                <a:gd name="T15" fmla="*/ 2147483647 h 319"/>
                <a:gd name="T16" fmla="*/ 2147483647 w 201"/>
                <a:gd name="T17" fmla="*/ 2147483647 h 319"/>
                <a:gd name="T18" fmla="*/ 2147483647 w 201"/>
                <a:gd name="T19" fmla="*/ 2147483647 h 319"/>
                <a:gd name="T20" fmla="*/ 2147483647 w 201"/>
                <a:gd name="T21" fmla="*/ 2147483647 h 319"/>
                <a:gd name="T22" fmla="*/ 2147483647 w 201"/>
                <a:gd name="T23" fmla="*/ 2147483647 h 319"/>
                <a:gd name="T24" fmla="*/ 2147483647 w 201"/>
                <a:gd name="T25" fmla="*/ 2147483647 h 319"/>
                <a:gd name="T26" fmla="*/ 2147483647 w 201"/>
                <a:gd name="T27" fmla="*/ 2147483647 h 319"/>
                <a:gd name="T28" fmla="*/ 2147483647 w 201"/>
                <a:gd name="T29" fmla="*/ 2147483647 h 319"/>
                <a:gd name="T30" fmla="*/ 2147483647 w 201"/>
                <a:gd name="T31" fmla="*/ 2147483647 h 319"/>
                <a:gd name="T32" fmla="*/ 2147483647 w 201"/>
                <a:gd name="T33" fmla="*/ 2147483647 h 319"/>
                <a:gd name="T34" fmla="*/ 2147483647 w 201"/>
                <a:gd name="T35" fmla="*/ 2147483647 h 319"/>
                <a:gd name="T36" fmla="*/ 2147483647 w 201"/>
                <a:gd name="T37" fmla="*/ 2147483647 h 319"/>
                <a:gd name="T38" fmla="*/ 2147483647 w 201"/>
                <a:gd name="T39" fmla="*/ 2147483647 h 319"/>
                <a:gd name="T40" fmla="*/ 2147483647 w 201"/>
                <a:gd name="T41" fmla="*/ 2147483647 h 319"/>
                <a:gd name="T42" fmla="*/ 2147483647 w 201"/>
                <a:gd name="T43" fmla="*/ 2147483647 h 319"/>
                <a:gd name="T44" fmla="*/ 2147483647 w 201"/>
                <a:gd name="T45" fmla="*/ 2147483647 h 319"/>
                <a:gd name="T46" fmla="*/ 2147483647 w 201"/>
                <a:gd name="T47" fmla="*/ 2147483647 h 319"/>
                <a:gd name="T48" fmla="*/ 2147483647 w 201"/>
                <a:gd name="T49" fmla="*/ 2147483647 h 319"/>
                <a:gd name="T50" fmla="*/ 2147483647 w 201"/>
                <a:gd name="T51" fmla="*/ 0 h 319"/>
                <a:gd name="T52" fmla="*/ 2147483647 w 201"/>
                <a:gd name="T53" fmla="*/ 2147483647 h 319"/>
                <a:gd name="T54" fmla="*/ 2147483647 w 201"/>
                <a:gd name="T55" fmla="*/ 2147483647 h 319"/>
                <a:gd name="T56" fmla="*/ 2147483647 w 201"/>
                <a:gd name="T57" fmla="*/ 2147483647 h 319"/>
                <a:gd name="T58" fmla="*/ 2147483647 w 201"/>
                <a:gd name="T59" fmla="*/ 2147483647 h 319"/>
                <a:gd name="T60" fmla="*/ 2147483647 w 201"/>
                <a:gd name="T61" fmla="*/ 2147483647 h 319"/>
                <a:gd name="T62" fmla="*/ 2147483647 w 201"/>
                <a:gd name="T63" fmla="*/ 2147483647 h 319"/>
                <a:gd name="T64" fmla="*/ 2147483647 w 201"/>
                <a:gd name="T65" fmla="*/ 2147483647 h 319"/>
                <a:gd name="T66" fmla="*/ 2147483647 w 201"/>
                <a:gd name="T67" fmla="*/ 2147483647 h 319"/>
                <a:gd name="T68" fmla="*/ 2147483647 w 201"/>
                <a:gd name="T69" fmla="*/ 2147483647 h 319"/>
                <a:gd name="T70" fmla="*/ 2147483647 w 201"/>
                <a:gd name="T71" fmla="*/ 2147483647 h 319"/>
                <a:gd name="T72" fmla="*/ 2147483647 w 201"/>
                <a:gd name="T73" fmla="*/ 2147483647 h 319"/>
                <a:gd name="T74" fmla="*/ 2147483647 w 201"/>
                <a:gd name="T75" fmla="*/ 2147483647 h 319"/>
                <a:gd name="T76" fmla="*/ 2147483647 w 201"/>
                <a:gd name="T77" fmla="*/ 2147483647 h 319"/>
                <a:gd name="T78" fmla="*/ 2147483647 w 201"/>
                <a:gd name="T79" fmla="*/ 2147483647 h 319"/>
                <a:gd name="T80" fmla="*/ 2147483647 w 201"/>
                <a:gd name="T81" fmla="*/ 2147483647 h 319"/>
                <a:gd name="T82" fmla="*/ 2147483647 w 201"/>
                <a:gd name="T83" fmla="*/ 2147483647 h 319"/>
                <a:gd name="T84" fmla="*/ 2147483647 w 201"/>
                <a:gd name="T85" fmla="*/ 2147483647 h 319"/>
                <a:gd name="T86" fmla="*/ 0 w 201"/>
                <a:gd name="T87" fmla="*/ 2147483647 h 319"/>
                <a:gd name="T88" fmla="*/ 2147483647 w 201"/>
                <a:gd name="T89" fmla="*/ 2147483647 h 319"/>
                <a:gd name="T90" fmla="*/ 2147483647 w 201"/>
                <a:gd name="T91" fmla="*/ 2147483647 h 319"/>
                <a:gd name="T92" fmla="*/ 2147483647 w 201"/>
                <a:gd name="T93" fmla="*/ 2147483647 h 319"/>
                <a:gd name="T94" fmla="*/ 2147483647 w 201"/>
                <a:gd name="T95" fmla="*/ 2147483647 h 319"/>
                <a:gd name="T96" fmla="*/ 2147483647 w 201"/>
                <a:gd name="T97" fmla="*/ 2147483647 h 319"/>
                <a:gd name="T98" fmla="*/ 2147483647 w 201"/>
                <a:gd name="T99" fmla="*/ 2147483647 h 319"/>
                <a:gd name="T100" fmla="*/ 2147483647 w 201"/>
                <a:gd name="T101" fmla="*/ 2147483647 h 319"/>
                <a:gd name="T102" fmla="*/ 2147483647 w 201"/>
                <a:gd name="T103" fmla="*/ 2147483647 h 319"/>
                <a:gd name="T104" fmla="*/ 2147483647 w 201"/>
                <a:gd name="T105" fmla="*/ 2147483647 h 319"/>
                <a:gd name="T106" fmla="*/ 2147483647 w 201"/>
                <a:gd name="T107" fmla="*/ 2147483647 h 319"/>
                <a:gd name="T108" fmla="*/ 2147483647 w 201"/>
                <a:gd name="T109" fmla="*/ 2147483647 h 319"/>
                <a:gd name="T110" fmla="*/ 2147483647 w 201"/>
                <a:gd name="T111" fmla="*/ 2147483647 h 3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01" h="319">
                  <a:moveTo>
                    <a:pt x="84" y="267"/>
                  </a:moveTo>
                  <a:lnTo>
                    <a:pt x="88" y="270"/>
                  </a:lnTo>
                  <a:lnTo>
                    <a:pt x="93" y="277"/>
                  </a:lnTo>
                  <a:lnTo>
                    <a:pt x="97" y="283"/>
                  </a:lnTo>
                  <a:lnTo>
                    <a:pt x="95" y="290"/>
                  </a:lnTo>
                  <a:lnTo>
                    <a:pt x="88" y="294"/>
                  </a:lnTo>
                  <a:lnTo>
                    <a:pt x="82" y="296"/>
                  </a:lnTo>
                  <a:lnTo>
                    <a:pt x="78" y="301"/>
                  </a:lnTo>
                  <a:lnTo>
                    <a:pt x="80" y="308"/>
                  </a:lnTo>
                  <a:lnTo>
                    <a:pt x="82" y="315"/>
                  </a:lnTo>
                  <a:lnTo>
                    <a:pt x="85" y="318"/>
                  </a:lnTo>
                  <a:lnTo>
                    <a:pt x="92" y="319"/>
                  </a:lnTo>
                  <a:lnTo>
                    <a:pt x="104" y="319"/>
                  </a:lnTo>
                  <a:lnTo>
                    <a:pt x="116" y="319"/>
                  </a:lnTo>
                  <a:lnTo>
                    <a:pt x="123" y="318"/>
                  </a:lnTo>
                  <a:lnTo>
                    <a:pt x="129" y="316"/>
                  </a:lnTo>
                  <a:lnTo>
                    <a:pt x="136" y="312"/>
                  </a:lnTo>
                  <a:lnTo>
                    <a:pt x="144" y="309"/>
                  </a:lnTo>
                  <a:lnTo>
                    <a:pt x="151" y="305"/>
                  </a:lnTo>
                  <a:lnTo>
                    <a:pt x="158" y="304"/>
                  </a:lnTo>
                  <a:lnTo>
                    <a:pt x="164" y="304"/>
                  </a:lnTo>
                  <a:lnTo>
                    <a:pt x="171" y="306"/>
                  </a:lnTo>
                  <a:lnTo>
                    <a:pt x="176" y="306"/>
                  </a:lnTo>
                  <a:lnTo>
                    <a:pt x="182" y="305"/>
                  </a:lnTo>
                  <a:lnTo>
                    <a:pt x="187" y="300"/>
                  </a:lnTo>
                  <a:lnTo>
                    <a:pt x="191" y="294"/>
                  </a:lnTo>
                  <a:lnTo>
                    <a:pt x="197" y="289"/>
                  </a:lnTo>
                  <a:lnTo>
                    <a:pt x="198" y="285"/>
                  </a:lnTo>
                  <a:lnTo>
                    <a:pt x="191" y="279"/>
                  </a:lnTo>
                  <a:lnTo>
                    <a:pt x="180" y="273"/>
                  </a:lnTo>
                  <a:lnTo>
                    <a:pt x="173" y="270"/>
                  </a:lnTo>
                  <a:lnTo>
                    <a:pt x="169" y="266"/>
                  </a:lnTo>
                  <a:lnTo>
                    <a:pt x="172" y="263"/>
                  </a:lnTo>
                  <a:lnTo>
                    <a:pt x="177" y="259"/>
                  </a:lnTo>
                  <a:lnTo>
                    <a:pt x="181" y="256"/>
                  </a:lnTo>
                  <a:lnTo>
                    <a:pt x="182" y="251"/>
                  </a:lnTo>
                  <a:lnTo>
                    <a:pt x="182" y="244"/>
                  </a:lnTo>
                  <a:lnTo>
                    <a:pt x="180" y="238"/>
                  </a:lnTo>
                  <a:lnTo>
                    <a:pt x="179" y="235"/>
                  </a:lnTo>
                  <a:lnTo>
                    <a:pt x="179" y="232"/>
                  </a:lnTo>
                  <a:lnTo>
                    <a:pt x="182" y="227"/>
                  </a:lnTo>
                  <a:lnTo>
                    <a:pt x="188" y="219"/>
                  </a:lnTo>
                  <a:lnTo>
                    <a:pt x="195" y="209"/>
                  </a:lnTo>
                  <a:lnTo>
                    <a:pt x="197" y="197"/>
                  </a:lnTo>
                  <a:lnTo>
                    <a:pt x="190" y="187"/>
                  </a:lnTo>
                  <a:lnTo>
                    <a:pt x="177" y="179"/>
                  </a:lnTo>
                  <a:lnTo>
                    <a:pt x="168" y="173"/>
                  </a:lnTo>
                  <a:lnTo>
                    <a:pt x="165" y="168"/>
                  </a:lnTo>
                  <a:lnTo>
                    <a:pt x="168" y="162"/>
                  </a:lnTo>
                  <a:lnTo>
                    <a:pt x="177" y="156"/>
                  </a:lnTo>
                  <a:lnTo>
                    <a:pt x="188" y="149"/>
                  </a:lnTo>
                  <a:lnTo>
                    <a:pt x="195" y="139"/>
                  </a:lnTo>
                  <a:lnTo>
                    <a:pt x="195" y="130"/>
                  </a:lnTo>
                  <a:lnTo>
                    <a:pt x="192" y="120"/>
                  </a:lnTo>
                  <a:lnTo>
                    <a:pt x="194" y="109"/>
                  </a:lnTo>
                  <a:lnTo>
                    <a:pt x="195" y="100"/>
                  </a:lnTo>
                  <a:lnTo>
                    <a:pt x="196" y="90"/>
                  </a:lnTo>
                  <a:lnTo>
                    <a:pt x="197" y="77"/>
                  </a:lnTo>
                  <a:lnTo>
                    <a:pt x="199" y="65"/>
                  </a:lnTo>
                  <a:lnTo>
                    <a:pt x="201" y="55"/>
                  </a:lnTo>
                  <a:lnTo>
                    <a:pt x="196" y="52"/>
                  </a:lnTo>
                  <a:lnTo>
                    <a:pt x="189" y="54"/>
                  </a:lnTo>
                  <a:lnTo>
                    <a:pt x="183" y="54"/>
                  </a:lnTo>
                  <a:lnTo>
                    <a:pt x="183" y="51"/>
                  </a:lnTo>
                  <a:lnTo>
                    <a:pt x="190" y="40"/>
                  </a:lnTo>
                  <a:lnTo>
                    <a:pt x="197" y="29"/>
                  </a:lnTo>
                  <a:lnTo>
                    <a:pt x="199" y="18"/>
                  </a:lnTo>
                  <a:lnTo>
                    <a:pt x="198" y="10"/>
                  </a:lnTo>
                  <a:lnTo>
                    <a:pt x="194" y="6"/>
                  </a:lnTo>
                  <a:lnTo>
                    <a:pt x="192" y="5"/>
                  </a:lnTo>
                  <a:lnTo>
                    <a:pt x="190" y="5"/>
                  </a:lnTo>
                  <a:lnTo>
                    <a:pt x="189" y="5"/>
                  </a:lnTo>
                  <a:lnTo>
                    <a:pt x="187" y="5"/>
                  </a:lnTo>
                  <a:lnTo>
                    <a:pt x="179" y="6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4" y="0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1"/>
                  </a:lnTo>
                  <a:lnTo>
                    <a:pt x="159" y="2"/>
                  </a:lnTo>
                  <a:lnTo>
                    <a:pt x="156" y="5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39" y="7"/>
                  </a:lnTo>
                  <a:lnTo>
                    <a:pt x="135" y="8"/>
                  </a:lnTo>
                  <a:lnTo>
                    <a:pt x="129" y="9"/>
                  </a:lnTo>
                  <a:lnTo>
                    <a:pt x="126" y="10"/>
                  </a:lnTo>
                  <a:lnTo>
                    <a:pt x="123" y="14"/>
                  </a:lnTo>
                  <a:lnTo>
                    <a:pt x="121" y="17"/>
                  </a:lnTo>
                  <a:lnTo>
                    <a:pt x="119" y="18"/>
                  </a:lnTo>
                  <a:lnTo>
                    <a:pt x="115" y="18"/>
                  </a:lnTo>
                  <a:lnTo>
                    <a:pt x="108" y="20"/>
                  </a:lnTo>
                  <a:lnTo>
                    <a:pt x="100" y="23"/>
                  </a:lnTo>
                  <a:lnTo>
                    <a:pt x="93" y="26"/>
                  </a:lnTo>
                  <a:lnTo>
                    <a:pt x="87" y="31"/>
                  </a:lnTo>
                  <a:lnTo>
                    <a:pt x="82" y="39"/>
                  </a:lnTo>
                  <a:lnTo>
                    <a:pt x="80" y="47"/>
                  </a:lnTo>
                  <a:lnTo>
                    <a:pt x="81" y="54"/>
                  </a:lnTo>
                  <a:lnTo>
                    <a:pt x="81" y="59"/>
                  </a:lnTo>
                  <a:lnTo>
                    <a:pt x="80" y="60"/>
                  </a:lnTo>
                  <a:lnTo>
                    <a:pt x="74" y="61"/>
                  </a:lnTo>
                  <a:lnTo>
                    <a:pt x="67" y="62"/>
                  </a:lnTo>
                  <a:lnTo>
                    <a:pt x="60" y="66"/>
                  </a:lnTo>
                  <a:lnTo>
                    <a:pt x="59" y="70"/>
                  </a:lnTo>
                  <a:lnTo>
                    <a:pt x="57" y="74"/>
                  </a:lnTo>
                  <a:lnTo>
                    <a:pt x="52" y="77"/>
                  </a:lnTo>
                  <a:lnTo>
                    <a:pt x="46" y="81"/>
                  </a:lnTo>
                  <a:lnTo>
                    <a:pt x="43" y="84"/>
                  </a:lnTo>
                  <a:lnTo>
                    <a:pt x="40" y="89"/>
                  </a:lnTo>
                  <a:lnTo>
                    <a:pt x="37" y="93"/>
                  </a:lnTo>
                  <a:lnTo>
                    <a:pt x="35" y="99"/>
                  </a:lnTo>
                  <a:lnTo>
                    <a:pt x="38" y="107"/>
                  </a:lnTo>
                  <a:lnTo>
                    <a:pt x="44" y="115"/>
                  </a:lnTo>
                  <a:lnTo>
                    <a:pt x="47" y="122"/>
                  </a:lnTo>
                  <a:lnTo>
                    <a:pt x="49" y="128"/>
                  </a:lnTo>
                  <a:lnTo>
                    <a:pt x="47" y="132"/>
                  </a:lnTo>
                  <a:lnTo>
                    <a:pt x="45" y="138"/>
                  </a:lnTo>
                  <a:lnTo>
                    <a:pt x="44" y="143"/>
                  </a:lnTo>
                  <a:lnTo>
                    <a:pt x="43" y="143"/>
                  </a:lnTo>
                  <a:lnTo>
                    <a:pt x="38" y="136"/>
                  </a:lnTo>
                  <a:lnTo>
                    <a:pt x="34" y="126"/>
                  </a:lnTo>
                  <a:lnTo>
                    <a:pt x="31" y="118"/>
                  </a:lnTo>
                  <a:lnTo>
                    <a:pt x="28" y="113"/>
                  </a:lnTo>
                  <a:lnTo>
                    <a:pt x="24" y="114"/>
                  </a:lnTo>
                  <a:lnTo>
                    <a:pt x="21" y="118"/>
                  </a:lnTo>
                  <a:lnTo>
                    <a:pt x="16" y="123"/>
                  </a:lnTo>
                  <a:lnTo>
                    <a:pt x="12" y="128"/>
                  </a:lnTo>
                  <a:lnTo>
                    <a:pt x="9" y="132"/>
                  </a:lnTo>
                  <a:lnTo>
                    <a:pt x="7" y="141"/>
                  </a:lnTo>
                  <a:lnTo>
                    <a:pt x="4" y="153"/>
                  </a:lnTo>
                  <a:lnTo>
                    <a:pt x="0" y="166"/>
                  </a:lnTo>
                  <a:lnTo>
                    <a:pt x="0" y="176"/>
                  </a:lnTo>
                  <a:lnTo>
                    <a:pt x="1" y="184"/>
                  </a:lnTo>
                  <a:lnTo>
                    <a:pt x="2" y="190"/>
                  </a:lnTo>
                  <a:lnTo>
                    <a:pt x="6" y="195"/>
                  </a:lnTo>
                  <a:lnTo>
                    <a:pt x="12" y="198"/>
                  </a:lnTo>
                  <a:lnTo>
                    <a:pt x="19" y="199"/>
                  </a:lnTo>
                  <a:lnTo>
                    <a:pt x="23" y="200"/>
                  </a:lnTo>
                  <a:lnTo>
                    <a:pt x="27" y="200"/>
                  </a:lnTo>
                  <a:lnTo>
                    <a:pt x="30" y="199"/>
                  </a:lnTo>
                  <a:lnTo>
                    <a:pt x="31" y="200"/>
                  </a:lnTo>
                  <a:lnTo>
                    <a:pt x="30" y="205"/>
                  </a:lnTo>
                  <a:lnTo>
                    <a:pt x="28" y="211"/>
                  </a:lnTo>
                  <a:lnTo>
                    <a:pt x="24" y="215"/>
                  </a:lnTo>
                  <a:lnTo>
                    <a:pt x="23" y="219"/>
                  </a:lnTo>
                  <a:lnTo>
                    <a:pt x="24" y="224"/>
                  </a:lnTo>
                  <a:lnTo>
                    <a:pt x="28" y="229"/>
                  </a:lnTo>
                  <a:lnTo>
                    <a:pt x="31" y="234"/>
                  </a:lnTo>
                  <a:lnTo>
                    <a:pt x="36" y="238"/>
                  </a:lnTo>
                  <a:lnTo>
                    <a:pt x="44" y="245"/>
                  </a:lnTo>
                  <a:lnTo>
                    <a:pt x="54" y="248"/>
                  </a:lnTo>
                  <a:lnTo>
                    <a:pt x="63" y="244"/>
                  </a:lnTo>
                  <a:lnTo>
                    <a:pt x="70" y="237"/>
                  </a:lnTo>
                  <a:lnTo>
                    <a:pt x="75" y="232"/>
                  </a:lnTo>
                  <a:lnTo>
                    <a:pt x="77" y="229"/>
                  </a:lnTo>
                  <a:lnTo>
                    <a:pt x="82" y="230"/>
                  </a:lnTo>
                  <a:lnTo>
                    <a:pt x="88" y="234"/>
                  </a:lnTo>
                  <a:lnTo>
                    <a:pt x="96" y="240"/>
                  </a:lnTo>
                  <a:lnTo>
                    <a:pt x="104" y="247"/>
                  </a:lnTo>
                  <a:lnTo>
                    <a:pt x="111" y="256"/>
                  </a:lnTo>
                  <a:lnTo>
                    <a:pt x="113" y="263"/>
                  </a:lnTo>
                  <a:lnTo>
                    <a:pt x="113" y="264"/>
                  </a:lnTo>
                  <a:lnTo>
                    <a:pt x="110" y="262"/>
                  </a:lnTo>
                  <a:lnTo>
                    <a:pt x="103" y="256"/>
                  </a:lnTo>
                  <a:lnTo>
                    <a:pt x="93" y="252"/>
                  </a:lnTo>
                  <a:lnTo>
                    <a:pt x="85" y="252"/>
                  </a:lnTo>
                  <a:lnTo>
                    <a:pt x="82" y="258"/>
                  </a:lnTo>
                  <a:lnTo>
                    <a:pt x="84" y="267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903" name="Freeform 440"/>
            <p:cNvSpPr>
              <a:spLocks/>
            </p:cNvSpPr>
            <p:nvPr/>
          </p:nvSpPr>
          <p:spPr bwMode="auto">
            <a:xfrm>
              <a:off x="2076450" y="1930400"/>
              <a:ext cx="36513" cy="17463"/>
            </a:xfrm>
            <a:custGeom>
              <a:avLst/>
              <a:gdLst>
                <a:gd name="T0" fmla="*/ 2147483647 w 34"/>
                <a:gd name="T1" fmla="*/ 0 h 18"/>
                <a:gd name="T2" fmla="*/ 2147483647 w 34"/>
                <a:gd name="T3" fmla="*/ 2147483647 h 18"/>
                <a:gd name="T4" fmla="*/ 2147483647 w 34"/>
                <a:gd name="T5" fmla="*/ 2147483647 h 18"/>
                <a:gd name="T6" fmla="*/ 2147483647 w 34"/>
                <a:gd name="T7" fmla="*/ 2147483647 h 18"/>
                <a:gd name="T8" fmla="*/ 2147483647 w 34"/>
                <a:gd name="T9" fmla="*/ 2147483647 h 18"/>
                <a:gd name="T10" fmla="*/ 2147483647 w 34"/>
                <a:gd name="T11" fmla="*/ 2147483647 h 18"/>
                <a:gd name="T12" fmla="*/ 2147483647 w 34"/>
                <a:gd name="T13" fmla="*/ 2147483647 h 18"/>
                <a:gd name="T14" fmla="*/ 2147483647 w 34"/>
                <a:gd name="T15" fmla="*/ 2147483647 h 18"/>
                <a:gd name="T16" fmla="*/ 2147483647 w 34"/>
                <a:gd name="T17" fmla="*/ 2147483647 h 18"/>
                <a:gd name="T18" fmla="*/ 2147483647 w 34"/>
                <a:gd name="T19" fmla="*/ 2147483647 h 18"/>
                <a:gd name="T20" fmla="*/ 0 w 34"/>
                <a:gd name="T21" fmla="*/ 2147483647 h 18"/>
                <a:gd name="T22" fmla="*/ 0 w 34"/>
                <a:gd name="T23" fmla="*/ 2147483647 h 18"/>
                <a:gd name="T24" fmla="*/ 2147483647 w 34"/>
                <a:gd name="T25" fmla="*/ 2147483647 h 18"/>
                <a:gd name="T26" fmla="*/ 2147483647 w 34"/>
                <a:gd name="T27" fmla="*/ 2147483647 h 18"/>
                <a:gd name="T28" fmla="*/ 2147483647 w 34"/>
                <a:gd name="T29" fmla="*/ 2147483647 h 18"/>
                <a:gd name="T30" fmla="*/ 2147483647 w 34"/>
                <a:gd name="T31" fmla="*/ 2147483647 h 18"/>
                <a:gd name="T32" fmla="*/ 2147483647 w 34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18">
                  <a:moveTo>
                    <a:pt x="31" y="0"/>
                  </a:moveTo>
                  <a:lnTo>
                    <a:pt x="32" y="1"/>
                  </a:lnTo>
                  <a:lnTo>
                    <a:pt x="34" y="3"/>
                  </a:lnTo>
                  <a:lnTo>
                    <a:pt x="34" y="6"/>
                  </a:lnTo>
                  <a:lnTo>
                    <a:pt x="30" y="10"/>
                  </a:lnTo>
                  <a:lnTo>
                    <a:pt x="24" y="14"/>
                  </a:lnTo>
                  <a:lnTo>
                    <a:pt x="22" y="16"/>
                  </a:lnTo>
                  <a:lnTo>
                    <a:pt x="19" y="18"/>
                  </a:lnTo>
                  <a:lnTo>
                    <a:pt x="12" y="18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4" y="7"/>
                  </a:lnTo>
                  <a:lnTo>
                    <a:pt x="14" y="4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904" name="Freeform 441"/>
            <p:cNvSpPr>
              <a:spLocks/>
            </p:cNvSpPr>
            <p:nvPr/>
          </p:nvSpPr>
          <p:spPr bwMode="auto">
            <a:xfrm>
              <a:off x="2057400" y="1884363"/>
              <a:ext cx="33338" cy="47625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2147483647 w 34"/>
                <a:gd name="T5" fmla="*/ 2147483647 h 46"/>
                <a:gd name="T6" fmla="*/ 2147483647 w 34"/>
                <a:gd name="T7" fmla="*/ 0 h 46"/>
                <a:gd name="T8" fmla="*/ 2147483647 w 34"/>
                <a:gd name="T9" fmla="*/ 0 h 46"/>
                <a:gd name="T10" fmla="*/ 2147483647 w 34"/>
                <a:gd name="T11" fmla="*/ 2147483647 h 46"/>
                <a:gd name="T12" fmla="*/ 0 w 34"/>
                <a:gd name="T13" fmla="*/ 2147483647 h 46"/>
                <a:gd name="T14" fmla="*/ 2147483647 w 34"/>
                <a:gd name="T15" fmla="*/ 2147483647 h 46"/>
                <a:gd name="T16" fmla="*/ 2147483647 w 34"/>
                <a:gd name="T17" fmla="*/ 2147483647 h 46"/>
                <a:gd name="T18" fmla="*/ 2147483647 w 34"/>
                <a:gd name="T19" fmla="*/ 2147483647 h 46"/>
                <a:gd name="T20" fmla="*/ 2147483647 w 34"/>
                <a:gd name="T21" fmla="*/ 2147483647 h 46"/>
                <a:gd name="T22" fmla="*/ 2147483647 w 34"/>
                <a:gd name="T23" fmla="*/ 2147483647 h 46"/>
                <a:gd name="T24" fmla="*/ 2147483647 w 34"/>
                <a:gd name="T25" fmla="*/ 2147483647 h 46"/>
                <a:gd name="T26" fmla="*/ 2147483647 w 34"/>
                <a:gd name="T27" fmla="*/ 2147483647 h 46"/>
                <a:gd name="T28" fmla="*/ 2147483647 w 34"/>
                <a:gd name="T29" fmla="*/ 2147483647 h 46"/>
                <a:gd name="T30" fmla="*/ 2147483647 w 34"/>
                <a:gd name="T31" fmla="*/ 2147483647 h 46"/>
                <a:gd name="T32" fmla="*/ 2147483647 w 34"/>
                <a:gd name="T33" fmla="*/ 2147483647 h 46"/>
                <a:gd name="T34" fmla="*/ 2147483647 w 34"/>
                <a:gd name="T35" fmla="*/ 2147483647 h 46"/>
                <a:gd name="T36" fmla="*/ 2147483647 w 34"/>
                <a:gd name="T37" fmla="*/ 2147483647 h 46"/>
                <a:gd name="T38" fmla="*/ 2147483647 w 34"/>
                <a:gd name="T39" fmla="*/ 2147483647 h 46"/>
                <a:gd name="T40" fmla="*/ 2147483647 w 34"/>
                <a:gd name="T41" fmla="*/ 2147483647 h 46"/>
                <a:gd name="T42" fmla="*/ 2147483647 w 34"/>
                <a:gd name="T43" fmla="*/ 2147483647 h 46"/>
                <a:gd name="T44" fmla="*/ 2147483647 w 34"/>
                <a:gd name="T45" fmla="*/ 2147483647 h 46"/>
                <a:gd name="T46" fmla="*/ 2147483647 w 34"/>
                <a:gd name="T47" fmla="*/ 2147483647 h 46"/>
                <a:gd name="T48" fmla="*/ 2147483647 w 34"/>
                <a:gd name="T49" fmla="*/ 2147483647 h 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4" h="46">
                  <a:moveTo>
                    <a:pt x="22" y="14"/>
                  </a:moveTo>
                  <a:lnTo>
                    <a:pt x="20" y="10"/>
                  </a:lnTo>
                  <a:lnTo>
                    <a:pt x="14" y="5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1" y="20"/>
                  </a:lnTo>
                  <a:lnTo>
                    <a:pt x="3" y="27"/>
                  </a:lnTo>
                  <a:lnTo>
                    <a:pt x="4" y="36"/>
                  </a:lnTo>
                  <a:lnTo>
                    <a:pt x="7" y="43"/>
                  </a:lnTo>
                  <a:lnTo>
                    <a:pt x="11" y="46"/>
                  </a:lnTo>
                  <a:lnTo>
                    <a:pt x="16" y="46"/>
                  </a:lnTo>
                  <a:lnTo>
                    <a:pt x="21" y="44"/>
                  </a:lnTo>
                  <a:lnTo>
                    <a:pt x="26" y="42"/>
                  </a:lnTo>
                  <a:lnTo>
                    <a:pt x="29" y="38"/>
                  </a:lnTo>
                  <a:lnTo>
                    <a:pt x="31" y="33"/>
                  </a:lnTo>
                  <a:lnTo>
                    <a:pt x="34" y="30"/>
                  </a:lnTo>
                  <a:lnTo>
                    <a:pt x="34" y="27"/>
                  </a:lnTo>
                  <a:lnTo>
                    <a:pt x="30" y="22"/>
                  </a:lnTo>
                  <a:lnTo>
                    <a:pt x="26" y="17"/>
                  </a:lnTo>
                  <a:lnTo>
                    <a:pt x="23" y="15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905" name="Freeform 442"/>
            <p:cNvSpPr>
              <a:spLocks/>
            </p:cNvSpPr>
            <p:nvPr/>
          </p:nvSpPr>
          <p:spPr bwMode="auto">
            <a:xfrm>
              <a:off x="1990725" y="1862138"/>
              <a:ext cx="60325" cy="68262"/>
            </a:xfrm>
            <a:custGeom>
              <a:avLst/>
              <a:gdLst>
                <a:gd name="T0" fmla="*/ 2147483647 w 58"/>
                <a:gd name="T1" fmla="*/ 2147483647 h 67"/>
                <a:gd name="T2" fmla="*/ 2147483647 w 58"/>
                <a:gd name="T3" fmla="*/ 2147483647 h 67"/>
                <a:gd name="T4" fmla="*/ 2147483647 w 58"/>
                <a:gd name="T5" fmla="*/ 2147483647 h 67"/>
                <a:gd name="T6" fmla="*/ 2147483647 w 58"/>
                <a:gd name="T7" fmla="*/ 2147483647 h 67"/>
                <a:gd name="T8" fmla="*/ 2147483647 w 58"/>
                <a:gd name="T9" fmla="*/ 2147483647 h 67"/>
                <a:gd name="T10" fmla="*/ 2147483647 w 58"/>
                <a:gd name="T11" fmla="*/ 2147483647 h 67"/>
                <a:gd name="T12" fmla="*/ 2147483647 w 58"/>
                <a:gd name="T13" fmla="*/ 2147483647 h 67"/>
                <a:gd name="T14" fmla="*/ 2147483647 w 58"/>
                <a:gd name="T15" fmla="*/ 2147483647 h 67"/>
                <a:gd name="T16" fmla="*/ 2147483647 w 58"/>
                <a:gd name="T17" fmla="*/ 2147483647 h 67"/>
                <a:gd name="T18" fmla="*/ 2147483647 w 58"/>
                <a:gd name="T19" fmla="*/ 2147483647 h 67"/>
                <a:gd name="T20" fmla="*/ 2147483647 w 58"/>
                <a:gd name="T21" fmla="*/ 2147483647 h 67"/>
                <a:gd name="T22" fmla="*/ 2147483647 w 58"/>
                <a:gd name="T23" fmla="*/ 2147483647 h 67"/>
                <a:gd name="T24" fmla="*/ 2147483647 w 58"/>
                <a:gd name="T25" fmla="*/ 2147483647 h 67"/>
                <a:gd name="T26" fmla="*/ 2147483647 w 58"/>
                <a:gd name="T27" fmla="*/ 2147483647 h 67"/>
                <a:gd name="T28" fmla="*/ 2147483647 w 58"/>
                <a:gd name="T29" fmla="*/ 2147483647 h 67"/>
                <a:gd name="T30" fmla="*/ 2147483647 w 58"/>
                <a:gd name="T31" fmla="*/ 2147483647 h 67"/>
                <a:gd name="T32" fmla="*/ 2147483647 w 58"/>
                <a:gd name="T33" fmla="*/ 2147483647 h 67"/>
                <a:gd name="T34" fmla="*/ 2147483647 w 58"/>
                <a:gd name="T35" fmla="*/ 2147483647 h 67"/>
                <a:gd name="T36" fmla="*/ 2147483647 w 58"/>
                <a:gd name="T37" fmla="*/ 2147483647 h 67"/>
                <a:gd name="T38" fmla="*/ 2147483647 w 58"/>
                <a:gd name="T39" fmla="*/ 2147483647 h 67"/>
                <a:gd name="T40" fmla="*/ 2147483647 w 58"/>
                <a:gd name="T41" fmla="*/ 2147483647 h 67"/>
                <a:gd name="T42" fmla="*/ 2147483647 w 58"/>
                <a:gd name="T43" fmla="*/ 2147483647 h 67"/>
                <a:gd name="T44" fmla="*/ 2147483647 w 58"/>
                <a:gd name="T45" fmla="*/ 2147483647 h 67"/>
                <a:gd name="T46" fmla="*/ 0 w 58"/>
                <a:gd name="T47" fmla="*/ 2147483647 h 67"/>
                <a:gd name="T48" fmla="*/ 2147483647 w 58"/>
                <a:gd name="T49" fmla="*/ 0 h 67"/>
                <a:gd name="T50" fmla="*/ 2147483647 w 58"/>
                <a:gd name="T51" fmla="*/ 0 h 67"/>
                <a:gd name="T52" fmla="*/ 2147483647 w 58"/>
                <a:gd name="T53" fmla="*/ 0 h 67"/>
                <a:gd name="T54" fmla="*/ 2147483647 w 58"/>
                <a:gd name="T55" fmla="*/ 2147483647 h 67"/>
                <a:gd name="T56" fmla="*/ 2147483647 w 58"/>
                <a:gd name="T57" fmla="*/ 2147483647 h 67"/>
                <a:gd name="T58" fmla="*/ 2147483647 w 58"/>
                <a:gd name="T59" fmla="*/ 2147483647 h 67"/>
                <a:gd name="T60" fmla="*/ 2147483647 w 58"/>
                <a:gd name="T61" fmla="*/ 2147483647 h 67"/>
                <a:gd name="T62" fmla="*/ 2147483647 w 58"/>
                <a:gd name="T63" fmla="*/ 2147483647 h 67"/>
                <a:gd name="T64" fmla="*/ 2147483647 w 58"/>
                <a:gd name="T65" fmla="*/ 2147483647 h 67"/>
                <a:gd name="T66" fmla="*/ 2147483647 w 58"/>
                <a:gd name="T67" fmla="*/ 2147483647 h 67"/>
                <a:gd name="T68" fmla="*/ 2147483647 w 58"/>
                <a:gd name="T69" fmla="*/ 2147483647 h 67"/>
                <a:gd name="T70" fmla="*/ 2147483647 w 58"/>
                <a:gd name="T71" fmla="*/ 2147483647 h 67"/>
                <a:gd name="T72" fmla="*/ 2147483647 w 58"/>
                <a:gd name="T73" fmla="*/ 2147483647 h 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8" h="67">
                  <a:moveTo>
                    <a:pt x="53" y="34"/>
                  </a:moveTo>
                  <a:lnTo>
                    <a:pt x="54" y="37"/>
                  </a:lnTo>
                  <a:lnTo>
                    <a:pt x="57" y="44"/>
                  </a:lnTo>
                  <a:lnTo>
                    <a:pt x="58" y="53"/>
                  </a:lnTo>
                  <a:lnTo>
                    <a:pt x="57" y="60"/>
                  </a:lnTo>
                  <a:lnTo>
                    <a:pt x="54" y="64"/>
                  </a:lnTo>
                  <a:lnTo>
                    <a:pt x="52" y="66"/>
                  </a:lnTo>
                  <a:lnTo>
                    <a:pt x="48" y="67"/>
                  </a:lnTo>
                  <a:lnTo>
                    <a:pt x="44" y="65"/>
                  </a:lnTo>
                  <a:lnTo>
                    <a:pt x="39" y="62"/>
                  </a:lnTo>
                  <a:lnTo>
                    <a:pt x="35" y="60"/>
                  </a:lnTo>
                  <a:lnTo>
                    <a:pt x="32" y="58"/>
                  </a:lnTo>
                  <a:lnTo>
                    <a:pt x="29" y="53"/>
                  </a:lnTo>
                  <a:lnTo>
                    <a:pt x="24" y="50"/>
                  </a:lnTo>
                  <a:lnTo>
                    <a:pt x="17" y="49"/>
                  </a:lnTo>
                  <a:lnTo>
                    <a:pt x="12" y="47"/>
                  </a:lnTo>
                  <a:lnTo>
                    <a:pt x="8" y="42"/>
                  </a:lnTo>
                  <a:lnTo>
                    <a:pt x="9" y="37"/>
                  </a:lnTo>
                  <a:lnTo>
                    <a:pt x="13" y="37"/>
                  </a:lnTo>
                  <a:lnTo>
                    <a:pt x="15" y="36"/>
                  </a:lnTo>
                  <a:lnTo>
                    <a:pt x="13" y="30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3" y="8"/>
                  </a:lnTo>
                  <a:lnTo>
                    <a:pt x="28" y="13"/>
                  </a:lnTo>
                  <a:lnTo>
                    <a:pt x="34" y="15"/>
                  </a:lnTo>
                  <a:lnTo>
                    <a:pt x="38" y="16"/>
                  </a:lnTo>
                  <a:lnTo>
                    <a:pt x="40" y="19"/>
                  </a:lnTo>
                  <a:lnTo>
                    <a:pt x="43" y="24"/>
                  </a:lnTo>
                  <a:lnTo>
                    <a:pt x="47" y="29"/>
                  </a:lnTo>
                  <a:lnTo>
                    <a:pt x="51" y="32"/>
                  </a:lnTo>
                  <a:lnTo>
                    <a:pt x="53" y="34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906" name="Freeform 443"/>
            <p:cNvSpPr>
              <a:spLocks/>
            </p:cNvSpPr>
            <p:nvPr/>
          </p:nvSpPr>
          <p:spPr bwMode="auto">
            <a:xfrm>
              <a:off x="1747838" y="2109788"/>
              <a:ext cx="269875" cy="234950"/>
            </a:xfrm>
            <a:custGeom>
              <a:avLst/>
              <a:gdLst>
                <a:gd name="T0" fmla="*/ 2147483647 w 249"/>
                <a:gd name="T1" fmla="*/ 2147483647 h 231"/>
                <a:gd name="T2" fmla="*/ 2147483647 w 249"/>
                <a:gd name="T3" fmla="*/ 2147483647 h 231"/>
                <a:gd name="T4" fmla="*/ 2147483647 w 249"/>
                <a:gd name="T5" fmla="*/ 2147483647 h 231"/>
                <a:gd name="T6" fmla="*/ 2147483647 w 249"/>
                <a:gd name="T7" fmla="*/ 2147483647 h 231"/>
                <a:gd name="T8" fmla="*/ 2147483647 w 249"/>
                <a:gd name="T9" fmla="*/ 2147483647 h 231"/>
                <a:gd name="T10" fmla="*/ 2147483647 w 249"/>
                <a:gd name="T11" fmla="*/ 2147483647 h 231"/>
                <a:gd name="T12" fmla="*/ 2147483647 w 249"/>
                <a:gd name="T13" fmla="*/ 2147483647 h 231"/>
                <a:gd name="T14" fmla="*/ 2147483647 w 249"/>
                <a:gd name="T15" fmla="*/ 2147483647 h 231"/>
                <a:gd name="T16" fmla="*/ 2147483647 w 249"/>
                <a:gd name="T17" fmla="*/ 2147483647 h 231"/>
                <a:gd name="T18" fmla="*/ 2147483647 w 249"/>
                <a:gd name="T19" fmla="*/ 2147483647 h 231"/>
                <a:gd name="T20" fmla="*/ 2147483647 w 249"/>
                <a:gd name="T21" fmla="*/ 2147483647 h 231"/>
                <a:gd name="T22" fmla="*/ 2147483647 w 249"/>
                <a:gd name="T23" fmla="*/ 2147483647 h 231"/>
                <a:gd name="T24" fmla="*/ 2147483647 w 249"/>
                <a:gd name="T25" fmla="*/ 2147483647 h 231"/>
                <a:gd name="T26" fmla="*/ 2147483647 w 249"/>
                <a:gd name="T27" fmla="*/ 2147483647 h 231"/>
                <a:gd name="T28" fmla="*/ 2147483647 w 249"/>
                <a:gd name="T29" fmla="*/ 2147483647 h 231"/>
                <a:gd name="T30" fmla="*/ 2147483647 w 249"/>
                <a:gd name="T31" fmla="*/ 2147483647 h 231"/>
                <a:gd name="T32" fmla="*/ 2147483647 w 249"/>
                <a:gd name="T33" fmla="*/ 2147483647 h 231"/>
                <a:gd name="T34" fmla="*/ 2147483647 w 249"/>
                <a:gd name="T35" fmla="*/ 2147483647 h 231"/>
                <a:gd name="T36" fmla="*/ 2147483647 w 249"/>
                <a:gd name="T37" fmla="*/ 2147483647 h 231"/>
                <a:gd name="T38" fmla="*/ 2147483647 w 249"/>
                <a:gd name="T39" fmla="*/ 2147483647 h 231"/>
                <a:gd name="T40" fmla="*/ 2147483647 w 249"/>
                <a:gd name="T41" fmla="*/ 2147483647 h 231"/>
                <a:gd name="T42" fmla="*/ 2147483647 w 249"/>
                <a:gd name="T43" fmla="*/ 2147483647 h 231"/>
                <a:gd name="T44" fmla="*/ 2147483647 w 249"/>
                <a:gd name="T45" fmla="*/ 2147483647 h 231"/>
                <a:gd name="T46" fmla="*/ 2147483647 w 249"/>
                <a:gd name="T47" fmla="*/ 2147483647 h 231"/>
                <a:gd name="T48" fmla="*/ 2147483647 w 249"/>
                <a:gd name="T49" fmla="*/ 2147483647 h 231"/>
                <a:gd name="T50" fmla="*/ 2147483647 w 249"/>
                <a:gd name="T51" fmla="*/ 2147483647 h 231"/>
                <a:gd name="T52" fmla="*/ 2147483647 w 249"/>
                <a:gd name="T53" fmla="*/ 2147483647 h 231"/>
                <a:gd name="T54" fmla="*/ 2147483647 w 249"/>
                <a:gd name="T55" fmla="*/ 2147483647 h 231"/>
                <a:gd name="T56" fmla="*/ 2147483647 w 249"/>
                <a:gd name="T57" fmla="*/ 2147483647 h 231"/>
                <a:gd name="T58" fmla="*/ 2147483647 w 249"/>
                <a:gd name="T59" fmla="*/ 2147483647 h 231"/>
                <a:gd name="T60" fmla="*/ 2147483647 w 249"/>
                <a:gd name="T61" fmla="*/ 2147483647 h 231"/>
                <a:gd name="T62" fmla="*/ 2147483647 w 249"/>
                <a:gd name="T63" fmla="*/ 2147483647 h 231"/>
                <a:gd name="T64" fmla="*/ 2147483647 w 249"/>
                <a:gd name="T65" fmla="*/ 2147483647 h 231"/>
                <a:gd name="T66" fmla="*/ 2147483647 w 249"/>
                <a:gd name="T67" fmla="*/ 2147483647 h 231"/>
                <a:gd name="T68" fmla="*/ 2147483647 w 249"/>
                <a:gd name="T69" fmla="*/ 2147483647 h 231"/>
                <a:gd name="T70" fmla="*/ 2147483647 w 249"/>
                <a:gd name="T71" fmla="*/ 2147483647 h 231"/>
                <a:gd name="T72" fmla="*/ 2147483647 w 249"/>
                <a:gd name="T73" fmla="*/ 2147483647 h 231"/>
                <a:gd name="T74" fmla="*/ 2147483647 w 249"/>
                <a:gd name="T75" fmla="*/ 2147483647 h 231"/>
                <a:gd name="T76" fmla="*/ 2147483647 w 249"/>
                <a:gd name="T77" fmla="*/ 2147483647 h 231"/>
                <a:gd name="T78" fmla="*/ 2147483647 w 249"/>
                <a:gd name="T79" fmla="*/ 2147483647 h 231"/>
                <a:gd name="T80" fmla="*/ 2147483647 w 249"/>
                <a:gd name="T81" fmla="*/ 2147483647 h 231"/>
                <a:gd name="T82" fmla="*/ 2147483647 w 249"/>
                <a:gd name="T83" fmla="*/ 2147483647 h 231"/>
                <a:gd name="T84" fmla="*/ 2147483647 w 249"/>
                <a:gd name="T85" fmla="*/ 2147483647 h 231"/>
                <a:gd name="T86" fmla="*/ 2147483647 w 249"/>
                <a:gd name="T87" fmla="*/ 2147483647 h 231"/>
                <a:gd name="T88" fmla="*/ 2147483647 w 249"/>
                <a:gd name="T89" fmla="*/ 2147483647 h 231"/>
                <a:gd name="T90" fmla="*/ 2147483647 w 249"/>
                <a:gd name="T91" fmla="*/ 2147483647 h 231"/>
                <a:gd name="T92" fmla="*/ 2147483647 w 249"/>
                <a:gd name="T93" fmla="*/ 2147483647 h 231"/>
                <a:gd name="T94" fmla="*/ 2147483647 w 249"/>
                <a:gd name="T95" fmla="*/ 2147483647 h 231"/>
                <a:gd name="T96" fmla="*/ 2147483647 w 249"/>
                <a:gd name="T97" fmla="*/ 2147483647 h 2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49" h="231">
                  <a:moveTo>
                    <a:pt x="239" y="162"/>
                  </a:moveTo>
                  <a:lnTo>
                    <a:pt x="241" y="164"/>
                  </a:lnTo>
                  <a:lnTo>
                    <a:pt x="246" y="168"/>
                  </a:lnTo>
                  <a:lnTo>
                    <a:pt x="249" y="175"/>
                  </a:lnTo>
                  <a:lnTo>
                    <a:pt x="248" y="182"/>
                  </a:lnTo>
                  <a:lnTo>
                    <a:pt x="244" y="187"/>
                  </a:lnTo>
                  <a:lnTo>
                    <a:pt x="239" y="188"/>
                  </a:lnTo>
                  <a:lnTo>
                    <a:pt x="236" y="187"/>
                  </a:lnTo>
                  <a:lnTo>
                    <a:pt x="232" y="187"/>
                  </a:lnTo>
                  <a:lnTo>
                    <a:pt x="229" y="187"/>
                  </a:lnTo>
                  <a:lnTo>
                    <a:pt x="226" y="187"/>
                  </a:lnTo>
                  <a:lnTo>
                    <a:pt x="226" y="189"/>
                  </a:lnTo>
                  <a:lnTo>
                    <a:pt x="228" y="195"/>
                  </a:lnTo>
                  <a:lnTo>
                    <a:pt x="230" y="204"/>
                  </a:lnTo>
                  <a:lnTo>
                    <a:pt x="232" y="213"/>
                  </a:lnTo>
                  <a:lnTo>
                    <a:pt x="231" y="220"/>
                  </a:lnTo>
                  <a:lnTo>
                    <a:pt x="224" y="225"/>
                  </a:lnTo>
                  <a:lnTo>
                    <a:pt x="216" y="227"/>
                  </a:lnTo>
                  <a:lnTo>
                    <a:pt x="211" y="230"/>
                  </a:lnTo>
                  <a:lnTo>
                    <a:pt x="205" y="231"/>
                  </a:lnTo>
                  <a:lnTo>
                    <a:pt x="195" y="225"/>
                  </a:lnTo>
                  <a:lnTo>
                    <a:pt x="190" y="220"/>
                  </a:lnTo>
                  <a:lnTo>
                    <a:pt x="184" y="215"/>
                  </a:lnTo>
                  <a:lnTo>
                    <a:pt x="178" y="210"/>
                  </a:lnTo>
                  <a:lnTo>
                    <a:pt x="173" y="205"/>
                  </a:lnTo>
                  <a:lnTo>
                    <a:pt x="170" y="202"/>
                  </a:lnTo>
                  <a:lnTo>
                    <a:pt x="165" y="198"/>
                  </a:lnTo>
                  <a:lnTo>
                    <a:pt x="163" y="196"/>
                  </a:lnTo>
                  <a:lnTo>
                    <a:pt x="161" y="195"/>
                  </a:lnTo>
                  <a:lnTo>
                    <a:pt x="158" y="194"/>
                  </a:lnTo>
                  <a:lnTo>
                    <a:pt x="157" y="194"/>
                  </a:lnTo>
                  <a:lnTo>
                    <a:pt x="154" y="196"/>
                  </a:lnTo>
                  <a:lnTo>
                    <a:pt x="146" y="202"/>
                  </a:lnTo>
                  <a:lnTo>
                    <a:pt x="140" y="206"/>
                  </a:lnTo>
                  <a:lnTo>
                    <a:pt x="132" y="210"/>
                  </a:lnTo>
                  <a:lnTo>
                    <a:pt x="123" y="213"/>
                  </a:lnTo>
                  <a:lnTo>
                    <a:pt x="114" y="216"/>
                  </a:lnTo>
                  <a:lnTo>
                    <a:pt x="104" y="219"/>
                  </a:lnTo>
                  <a:lnTo>
                    <a:pt x="95" y="220"/>
                  </a:lnTo>
                  <a:lnTo>
                    <a:pt x="89" y="221"/>
                  </a:lnTo>
                  <a:lnTo>
                    <a:pt x="85" y="223"/>
                  </a:lnTo>
                  <a:lnTo>
                    <a:pt x="81" y="223"/>
                  </a:lnTo>
                  <a:lnTo>
                    <a:pt x="78" y="223"/>
                  </a:lnTo>
                  <a:lnTo>
                    <a:pt x="73" y="221"/>
                  </a:lnTo>
                  <a:lnTo>
                    <a:pt x="67" y="219"/>
                  </a:lnTo>
                  <a:lnTo>
                    <a:pt x="62" y="218"/>
                  </a:lnTo>
                  <a:lnTo>
                    <a:pt x="57" y="216"/>
                  </a:lnTo>
                  <a:lnTo>
                    <a:pt x="52" y="215"/>
                  </a:lnTo>
                  <a:lnTo>
                    <a:pt x="49" y="215"/>
                  </a:lnTo>
                  <a:lnTo>
                    <a:pt x="46" y="213"/>
                  </a:lnTo>
                  <a:lnTo>
                    <a:pt x="44" y="210"/>
                  </a:lnTo>
                  <a:lnTo>
                    <a:pt x="44" y="204"/>
                  </a:lnTo>
                  <a:lnTo>
                    <a:pt x="43" y="197"/>
                  </a:lnTo>
                  <a:lnTo>
                    <a:pt x="40" y="188"/>
                  </a:lnTo>
                  <a:lnTo>
                    <a:pt x="33" y="180"/>
                  </a:lnTo>
                  <a:lnTo>
                    <a:pt x="25" y="173"/>
                  </a:lnTo>
                  <a:lnTo>
                    <a:pt x="16" y="167"/>
                  </a:lnTo>
                  <a:lnTo>
                    <a:pt x="9" y="164"/>
                  </a:lnTo>
                  <a:lnTo>
                    <a:pt x="3" y="162"/>
                  </a:lnTo>
                  <a:lnTo>
                    <a:pt x="1" y="157"/>
                  </a:lnTo>
                  <a:lnTo>
                    <a:pt x="0" y="151"/>
                  </a:lnTo>
                  <a:lnTo>
                    <a:pt x="0" y="143"/>
                  </a:lnTo>
                  <a:lnTo>
                    <a:pt x="0" y="136"/>
                  </a:lnTo>
                  <a:lnTo>
                    <a:pt x="1" y="130"/>
                  </a:lnTo>
                  <a:lnTo>
                    <a:pt x="5" y="129"/>
                  </a:lnTo>
                  <a:lnTo>
                    <a:pt x="12" y="129"/>
                  </a:lnTo>
                  <a:lnTo>
                    <a:pt x="20" y="128"/>
                  </a:lnTo>
                  <a:lnTo>
                    <a:pt x="27" y="129"/>
                  </a:lnTo>
                  <a:lnTo>
                    <a:pt x="36" y="132"/>
                  </a:lnTo>
                  <a:lnTo>
                    <a:pt x="42" y="135"/>
                  </a:lnTo>
                  <a:lnTo>
                    <a:pt x="49" y="138"/>
                  </a:lnTo>
                  <a:lnTo>
                    <a:pt x="57" y="142"/>
                  </a:lnTo>
                  <a:lnTo>
                    <a:pt x="65" y="147"/>
                  </a:lnTo>
                  <a:lnTo>
                    <a:pt x="72" y="149"/>
                  </a:lnTo>
                  <a:lnTo>
                    <a:pt x="79" y="151"/>
                  </a:lnTo>
                  <a:lnTo>
                    <a:pt x="82" y="151"/>
                  </a:lnTo>
                  <a:lnTo>
                    <a:pt x="85" y="149"/>
                  </a:lnTo>
                  <a:lnTo>
                    <a:pt x="86" y="141"/>
                  </a:lnTo>
                  <a:lnTo>
                    <a:pt x="86" y="133"/>
                  </a:lnTo>
                  <a:lnTo>
                    <a:pt x="81" y="126"/>
                  </a:lnTo>
                  <a:lnTo>
                    <a:pt x="69" y="121"/>
                  </a:lnTo>
                  <a:lnTo>
                    <a:pt x="56" y="118"/>
                  </a:lnTo>
                  <a:lnTo>
                    <a:pt x="50" y="117"/>
                  </a:lnTo>
                  <a:lnTo>
                    <a:pt x="44" y="117"/>
                  </a:lnTo>
                  <a:lnTo>
                    <a:pt x="35" y="115"/>
                  </a:lnTo>
                  <a:lnTo>
                    <a:pt x="24" y="115"/>
                  </a:lnTo>
                  <a:lnTo>
                    <a:pt x="17" y="115"/>
                  </a:lnTo>
                  <a:lnTo>
                    <a:pt x="12" y="114"/>
                  </a:lnTo>
                  <a:lnTo>
                    <a:pt x="8" y="111"/>
                  </a:lnTo>
                  <a:lnTo>
                    <a:pt x="3" y="104"/>
                  </a:lnTo>
                  <a:lnTo>
                    <a:pt x="2" y="96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11" y="84"/>
                  </a:lnTo>
                  <a:lnTo>
                    <a:pt x="20" y="86"/>
                  </a:lnTo>
                  <a:lnTo>
                    <a:pt x="28" y="84"/>
                  </a:lnTo>
                  <a:lnTo>
                    <a:pt x="29" y="79"/>
                  </a:lnTo>
                  <a:lnTo>
                    <a:pt x="26" y="73"/>
                  </a:lnTo>
                  <a:lnTo>
                    <a:pt x="23" y="71"/>
                  </a:lnTo>
                  <a:lnTo>
                    <a:pt x="19" y="68"/>
                  </a:lnTo>
                  <a:lnTo>
                    <a:pt x="13" y="62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3" y="44"/>
                  </a:lnTo>
                  <a:lnTo>
                    <a:pt x="8" y="39"/>
                  </a:lnTo>
                  <a:lnTo>
                    <a:pt x="14" y="37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4" y="27"/>
                  </a:lnTo>
                  <a:lnTo>
                    <a:pt x="25" y="21"/>
                  </a:lnTo>
                  <a:lnTo>
                    <a:pt x="25" y="18"/>
                  </a:lnTo>
                  <a:lnTo>
                    <a:pt x="28" y="15"/>
                  </a:lnTo>
                  <a:lnTo>
                    <a:pt x="33" y="14"/>
                  </a:lnTo>
                  <a:lnTo>
                    <a:pt x="40" y="13"/>
                  </a:lnTo>
                  <a:lnTo>
                    <a:pt x="46" y="9"/>
                  </a:lnTo>
                  <a:lnTo>
                    <a:pt x="51" y="7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1" y="0"/>
                  </a:lnTo>
                  <a:lnTo>
                    <a:pt x="88" y="3"/>
                  </a:lnTo>
                  <a:lnTo>
                    <a:pt x="88" y="9"/>
                  </a:lnTo>
                  <a:lnTo>
                    <a:pt x="85" y="18"/>
                  </a:lnTo>
                  <a:lnTo>
                    <a:pt x="81" y="23"/>
                  </a:lnTo>
                  <a:lnTo>
                    <a:pt x="82" y="27"/>
                  </a:lnTo>
                  <a:lnTo>
                    <a:pt x="88" y="26"/>
                  </a:lnTo>
                  <a:lnTo>
                    <a:pt x="95" y="23"/>
                  </a:lnTo>
                  <a:lnTo>
                    <a:pt x="100" y="24"/>
                  </a:lnTo>
                  <a:lnTo>
                    <a:pt x="102" y="27"/>
                  </a:lnTo>
                  <a:lnTo>
                    <a:pt x="104" y="34"/>
                  </a:lnTo>
                  <a:lnTo>
                    <a:pt x="110" y="41"/>
                  </a:lnTo>
                  <a:lnTo>
                    <a:pt x="117" y="46"/>
                  </a:lnTo>
                  <a:lnTo>
                    <a:pt x="124" y="47"/>
                  </a:lnTo>
                  <a:lnTo>
                    <a:pt x="127" y="45"/>
                  </a:lnTo>
                  <a:lnTo>
                    <a:pt x="127" y="38"/>
                  </a:lnTo>
                  <a:lnTo>
                    <a:pt x="126" y="31"/>
                  </a:lnTo>
                  <a:lnTo>
                    <a:pt x="125" y="27"/>
                  </a:lnTo>
                  <a:lnTo>
                    <a:pt x="129" y="27"/>
                  </a:lnTo>
                  <a:lnTo>
                    <a:pt x="134" y="33"/>
                  </a:lnTo>
                  <a:lnTo>
                    <a:pt x="140" y="39"/>
                  </a:lnTo>
                  <a:lnTo>
                    <a:pt x="145" y="47"/>
                  </a:lnTo>
                  <a:lnTo>
                    <a:pt x="146" y="58"/>
                  </a:lnTo>
                  <a:lnTo>
                    <a:pt x="147" y="69"/>
                  </a:lnTo>
                  <a:lnTo>
                    <a:pt x="148" y="80"/>
                  </a:lnTo>
                  <a:lnTo>
                    <a:pt x="152" y="83"/>
                  </a:lnTo>
                  <a:lnTo>
                    <a:pt x="155" y="75"/>
                  </a:lnTo>
                  <a:lnTo>
                    <a:pt x="158" y="64"/>
                  </a:lnTo>
                  <a:lnTo>
                    <a:pt x="161" y="57"/>
                  </a:lnTo>
                  <a:lnTo>
                    <a:pt x="162" y="51"/>
                  </a:lnTo>
                  <a:lnTo>
                    <a:pt x="160" y="46"/>
                  </a:lnTo>
                  <a:lnTo>
                    <a:pt x="157" y="39"/>
                  </a:lnTo>
                  <a:lnTo>
                    <a:pt x="156" y="33"/>
                  </a:lnTo>
                  <a:lnTo>
                    <a:pt x="157" y="27"/>
                  </a:lnTo>
                  <a:lnTo>
                    <a:pt x="160" y="22"/>
                  </a:lnTo>
                  <a:lnTo>
                    <a:pt x="164" y="20"/>
                  </a:lnTo>
                  <a:lnTo>
                    <a:pt x="169" y="21"/>
                  </a:lnTo>
                  <a:lnTo>
                    <a:pt x="173" y="23"/>
                  </a:lnTo>
                  <a:lnTo>
                    <a:pt x="179" y="26"/>
                  </a:lnTo>
                  <a:lnTo>
                    <a:pt x="181" y="24"/>
                  </a:lnTo>
                  <a:lnTo>
                    <a:pt x="183" y="22"/>
                  </a:lnTo>
                  <a:lnTo>
                    <a:pt x="181" y="19"/>
                  </a:lnTo>
                  <a:lnTo>
                    <a:pt x="181" y="18"/>
                  </a:lnTo>
                  <a:lnTo>
                    <a:pt x="179" y="15"/>
                  </a:lnTo>
                  <a:lnTo>
                    <a:pt x="175" y="11"/>
                  </a:lnTo>
                  <a:lnTo>
                    <a:pt x="172" y="7"/>
                  </a:lnTo>
                  <a:lnTo>
                    <a:pt x="179" y="5"/>
                  </a:lnTo>
                  <a:lnTo>
                    <a:pt x="185" y="5"/>
                  </a:lnTo>
                  <a:lnTo>
                    <a:pt x="192" y="5"/>
                  </a:lnTo>
                  <a:lnTo>
                    <a:pt x="198" y="5"/>
                  </a:lnTo>
                  <a:lnTo>
                    <a:pt x="203" y="6"/>
                  </a:lnTo>
                  <a:lnTo>
                    <a:pt x="208" y="8"/>
                  </a:lnTo>
                  <a:lnTo>
                    <a:pt x="211" y="11"/>
                  </a:lnTo>
                  <a:lnTo>
                    <a:pt x="213" y="15"/>
                  </a:lnTo>
                  <a:lnTo>
                    <a:pt x="211" y="21"/>
                  </a:lnTo>
                  <a:lnTo>
                    <a:pt x="207" y="31"/>
                  </a:lnTo>
                  <a:lnTo>
                    <a:pt x="203" y="37"/>
                  </a:lnTo>
                  <a:lnTo>
                    <a:pt x="199" y="39"/>
                  </a:lnTo>
                  <a:lnTo>
                    <a:pt x="195" y="42"/>
                  </a:lnTo>
                  <a:lnTo>
                    <a:pt x="192" y="45"/>
                  </a:lnTo>
                  <a:lnTo>
                    <a:pt x="193" y="52"/>
                  </a:lnTo>
                  <a:lnTo>
                    <a:pt x="195" y="60"/>
                  </a:lnTo>
                  <a:lnTo>
                    <a:pt x="196" y="69"/>
                  </a:lnTo>
                  <a:lnTo>
                    <a:pt x="198" y="79"/>
                  </a:lnTo>
                  <a:lnTo>
                    <a:pt x="199" y="89"/>
                  </a:lnTo>
                  <a:lnTo>
                    <a:pt x="201" y="98"/>
                  </a:lnTo>
                  <a:lnTo>
                    <a:pt x="201" y="105"/>
                  </a:lnTo>
                  <a:lnTo>
                    <a:pt x="200" y="110"/>
                  </a:lnTo>
                  <a:lnTo>
                    <a:pt x="199" y="112"/>
                  </a:lnTo>
                  <a:lnTo>
                    <a:pt x="198" y="115"/>
                  </a:lnTo>
                  <a:lnTo>
                    <a:pt x="198" y="122"/>
                  </a:lnTo>
                  <a:lnTo>
                    <a:pt x="201" y="130"/>
                  </a:lnTo>
                  <a:lnTo>
                    <a:pt x="205" y="136"/>
                  </a:lnTo>
                  <a:lnTo>
                    <a:pt x="209" y="141"/>
                  </a:lnTo>
                  <a:lnTo>
                    <a:pt x="216" y="147"/>
                  </a:lnTo>
                  <a:lnTo>
                    <a:pt x="224" y="153"/>
                  </a:lnTo>
                  <a:lnTo>
                    <a:pt x="231" y="158"/>
                  </a:lnTo>
                  <a:lnTo>
                    <a:pt x="237" y="160"/>
                  </a:lnTo>
                  <a:lnTo>
                    <a:pt x="239" y="162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907" name="Freeform 445"/>
            <p:cNvSpPr>
              <a:spLocks/>
            </p:cNvSpPr>
            <p:nvPr/>
          </p:nvSpPr>
          <p:spPr bwMode="auto">
            <a:xfrm>
              <a:off x="2776538" y="4244975"/>
              <a:ext cx="36512" cy="19050"/>
            </a:xfrm>
            <a:custGeom>
              <a:avLst/>
              <a:gdLst>
                <a:gd name="T0" fmla="*/ 2147483647 w 23"/>
                <a:gd name="T1" fmla="*/ 0 h 18"/>
                <a:gd name="T2" fmla="*/ 2147483647 w 23"/>
                <a:gd name="T3" fmla="*/ 2147483647 h 18"/>
                <a:gd name="T4" fmla="*/ 2147483647 w 23"/>
                <a:gd name="T5" fmla="*/ 2147483647 h 18"/>
                <a:gd name="T6" fmla="*/ 0 w 23"/>
                <a:gd name="T7" fmla="*/ 2147483647 h 18"/>
                <a:gd name="T8" fmla="*/ 2147483647 w 23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8">
                  <a:moveTo>
                    <a:pt x="2" y="0"/>
                  </a:moveTo>
                  <a:lnTo>
                    <a:pt x="23" y="1"/>
                  </a:lnTo>
                  <a:lnTo>
                    <a:pt x="21" y="18"/>
                  </a:lnTo>
                  <a:lnTo>
                    <a:pt x="0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000"/>
            </a:solidFill>
            <a:ln w="6350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908" name="Freeform 450"/>
            <p:cNvSpPr>
              <a:spLocks/>
            </p:cNvSpPr>
            <p:nvPr/>
          </p:nvSpPr>
          <p:spPr bwMode="auto">
            <a:xfrm>
              <a:off x="3819525" y="2471738"/>
              <a:ext cx="131763" cy="50800"/>
            </a:xfrm>
            <a:custGeom>
              <a:avLst/>
              <a:gdLst>
                <a:gd name="T0" fmla="*/ 2147483647 w 114"/>
                <a:gd name="T1" fmla="*/ 0 h 54"/>
                <a:gd name="T2" fmla="*/ 2147483647 w 114"/>
                <a:gd name="T3" fmla="*/ 2147483647 h 54"/>
                <a:gd name="T4" fmla="*/ 2147483647 w 114"/>
                <a:gd name="T5" fmla="*/ 2147483647 h 54"/>
                <a:gd name="T6" fmla="*/ 2147483647 w 114"/>
                <a:gd name="T7" fmla="*/ 0 h 54"/>
                <a:gd name="T8" fmla="*/ 2147483647 w 114"/>
                <a:gd name="T9" fmla="*/ 2147483647 h 54"/>
                <a:gd name="T10" fmla="*/ 2147483647 w 114"/>
                <a:gd name="T11" fmla="*/ 2147483647 h 54"/>
                <a:gd name="T12" fmla="*/ 2147483647 w 114"/>
                <a:gd name="T13" fmla="*/ 2147483647 h 54"/>
                <a:gd name="T14" fmla="*/ 2147483647 w 114"/>
                <a:gd name="T15" fmla="*/ 2147483647 h 54"/>
                <a:gd name="T16" fmla="*/ 2147483647 w 114"/>
                <a:gd name="T17" fmla="*/ 2147483647 h 54"/>
                <a:gd name="T18" fmla="*/ 2147483647 w 114"/>
                <a:gd name="T19" fmla="*/ 2147483647 h 54"/>
                <a:gd name="T20" fmla="*/ 2147483647 w 114"/>
                <a:gd name="T21" fmla="*/ 2147483647 h 54"/>
                <a:gd name="T22" fmla="*/ 0 w 114"/>
                <a:gd name="T23" fmla="*/ 2147483647 h 54"/>
                <a:gd name="T24" fmla="*/ 2147483647 w 114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4" h="54">
                  <a:moveTo>
                    <a:pt x="14" y="0"/>
                  </a:moveTo>
                  <a:lnTo>
                    <a:pt x="26" y="14"/>
                  </a:lnTo>
                  <a:lnTo>
                    <a:pt x="54" y="4"/>
                  </a:lnTo>
                  <a:lnTo>
                    <a:pt x="88" y="0"/>
                  </a:lnTo>
                  <a:lnTo>
                    <a:pt x="114" y="18"/>
                  </a:lnTo>
                  <a:lnTo>
                    <a:pt x="96" y="38"/>
                  </a:lnTo>
                  <a:lnTo>
                    <a:pt x="68" y="54"/>
                  </a:lnTo>
                  <a:lnTo>
                    <a:pt x="30" y="42"/>
                  </a:lnTo>
                  <a:lnTo>
                    <a:pt x="10" y="44"/>
                  </a:lnTo>
                  <a:lnTo>
                    <a:pt x="26" y="36"/>
                  </a:lnTo>
                  <a:lnTo>
                    <a:pt x="16" y="22"/>
                  </a:lnTo>
                  <a:lnTo>
                    <a:pt x="0" y="1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DDDDD"/>
            </a:solidFill>
            <a:ln w="9525" cap="flat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349" name="Freeform 451"/>
            <p:cNvSpPr>
              <a:spLocks/>
            </p:cNvSpPr>
            <p:nvPr/>
          </p:nvSpPr>
          <p:spPr bwMode="auto">
            <a:xfrm>
              <a:off x="7814793" y="4605191"/>
              <a:ext cx="217536" cy="185490"/>
            </a:xfrm>
            <a:custGeom>
              <a:avLst/>
              <a:gdLst>
                <a:gd name="T0" fmla="*/ 2147483647 w 575"/>
                <a:gd name="T1" fmla="*/ 2147483647 h 488"/>
                <a:gd name="T2" fmla="*/ 2147483647 w 575"/>
                <a:gd name="T3" fmla="*/ 2147483647 h 488"/>
                <a:gd name="T4" fmla="*/ 2147483647 w 575"/>
                <a:gd name="T5" fmla="*/ 2147483647 h 488"/>
                <a:gd name="T6" fmla="*/ 2147483647 w 575"/>
                <a:gd name="T7" fmla="*/ 2147483647 h 488"/>
                <a:gd name="T8" fmla="*/ 2147483647 w 575"/>
                <a:gd name="T9" fmla="*/ 0 h 488"/>
                <a:gd name="T10" fmla="*/ 2147483647 w 575"/>
                <a:gd name="T11" fmla="*/ 2147483647 h 488"/>
                <a:gd name="T12" fmla="*/ 0 w 575"/>
                <a:gd name="T13" fmla="*/ 2147483647 h 488"/>
                <a:gd name="T14" fmla="*/ 2147483647 w 575"/>
                <a:gd name="T15" fmla="*/ 2147483647 h 488"/>
                <a:gd name="T16" fmla="*/ 2147483647 w 575"/>
                <a:gd name="T17" fmla="*/ 2147483647 h 488"/>
                <a:gd name="T18" fmla="*/ 2147483647 w 575"/>
                <a:gd name="T19" fmla="*/ 2147483647 h 488"/>
                <a:gd name="T20" fmla="*/ 2147483647 w 575"/>
                <a:gd name="T21" fmla="*/ 2147483647 h 488"/>
                <a:gd name="T22" fmla="*/ 2147483647 w 575"/>
                <a:gd name="T23" fmla="*/ 2147483647 h 488"/>
                <a:gd name="T24" fmla="*/ 2147483647 w 575"/>
                <a:gd name="T25" fmla="*/ 2147483647 h 488"/>
                <a:gd name="T26" fmla="*/ 2147483647 w 575"/>
                <a:gd name="T27" fmla="*/ 2147483647 h 488"/>
                <a:gd name="T28" fmla="*/ 2147483647 w 575"/>
                <a:gd name="T29" fmla="*/ 2147483647 h 488"/>
                <a:gd name="T30" fmla="*/ 2147483647 w 575"/>
                <a:gd name="T31" fmla="*/ 2147483647 h 488"/>
                <a:gd name="T32" fmla="*/ 2147483647 w 575"/>
                <a:gd name="T33" fmla="*/ 2147483647 h 488"/>
                <a:gd name="T34" fmla="*/ 2147483647 w 575"/>
                <a:gd name="T35" fmla="*/ 2147483647 h 488"/>
                <a:gd name="T36" fmla="*/ 2147483647 w 575"/>
                <a:gd name="T37" fmla="*/ 2147483647 h 488"/>
                <a:gd name="T38" fmla="*/ 2147483647 w 575"/>
                <a:gd name="T39" fmla="*/ 2147483647 h 488"/>
                <a:gd name="T40" fmla="*/ 2147483647 w 575"/>
                <a:gd name="T41" fmla="*/ 2147483647 h 4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5" h="488">
                  <a:moveTo>
                    <a:pt x="410" y="71"/>
                  </a:moveTo>
                  <a:lnTo>
                    <a:pt x="321" y="142"/>
                  </a:lnTo>
                  <a:lnTo>
                    <a:pt x="233" y="142"/>
                  </a:lnTo>
                  <a:lnTo>
                    <a:pt x="178" y="71"/>
                  </a:lnTo>
                  <a:lnTo>
                    <a:pt x="107" y="0"/>
                  </a:lnTo>
                  <a:lnTo>
                    <a:pt x="36" y="19"/>
                  </a:lnTo>
                  <a:lnTo>
                    <a:pt x="0" y="90"/>
                  </a:lnTo>
                  <a:lnTo>
                    <a:pt x="72" y="124"/>
                  </a:lnTo>
                  <a:lnTo>
                    <a:pt x="89" y="159"/>
                  </a:lnTo>
                  <a:lnTo>
                    <a:pt x="107" y="213"/>
                  </a:lnTo>
                  <a:lnTo>
                    <a:pt x="160" y="213"/>
                  </a:lnTo>
                  <a:lnTo>
                    <a:pt x="197" y="230"/>
                  </a:lnTo>
                  <a:lnTo>
                    <a:pt x="321" y="283"/>
                  </a:lnTo>
                  <a:lnTo>
                    <a:pt x="446" y="353"/>
                  </a:lnTo>
                  <a:lnTo>
                    <a:pt x="465" y="389"/>
                  </a:lnTo>
                  <a:lnTo>
                    <a:pt x="393" y="424"/>
                  </a:lnTo>
                  <a:lnTo>
                    <a:pt x="465" y="442"/>
                  </a:lnTo>
                  <a:lnTo>
                    <a:pt x="518" y="459"/>
                  </a:lnTo>
                  <a:lnTo>
                    <a:pt x="575" y="488"/>
                  </a:lnTo>
                  <a:lnTo>
                    <a:pt x="575" y="122"/>
                  </a:lnTo>
                  <a:lnTo>
                    <a:pt x="410" y="7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1910" name="Freeform 452"/>
            <p:cNvSpPr>
              <a:spLocks/>
            </p:cNvSpPr>
            <p:nvPr/>
          </p:nvSpPr>
          <p:spPr bwMode="auto">
            <a:xfrm>
              <a:off x="8031589" y="4649055"/>
              <a:ext cx="173234" cy="170459"/>
            </a:xfrm>
            <a:custGeom>
              <a:avLst/>
              <a:gdLst>
                <a:gd name="T0" fmla="*/ 2147483647 w 460"/>
                <a:gd name="T1" fmla="*/ 2147483647 h 443"/>
                <a:gd name="T2" fmla="*/ 2147483647 w 460"/>
                <a:gd name="T3" fmla="*/ 2147483647 h 443"/>
                <a:gd name="T4" fmla="*/ 2147483647 w 460"/>
                <a:gd name="T5" fmla="*/ 2147483647 h 443"/>
                <a:gd name="T6" fmla="*/ 2147483647 w 460"/>
                <a:gd name="T7" fmla="*/ 2147483647 h 443"/>
                <a:gd name="T8" fmla="*/ 2147483647 w 460"/>
                <a:gd name="T9" fmla="*/ 2147483647 h 443"/>
                <a:gd name="T10" fmla="*/ 2147483647 w 460"/>
                <a:gd name="T11" fmla="*/ 2147483647 h 443"/>
                <a:gd name="T12" fmla="*/ 0 w 460"/>
                <a:gd name="T13" fmla="*/ 0 h 443"/>
                <a:gd name="T14" fmla="*/ 0 w 460"/>
                <a:gd name="T15" fmla="*/ 2147483647 h 443"/>
                <a:gd name="T16" fmla="*/ 2147483647 w 460"/>
                <a:gd name="T17" fmla="*/ 2147483647 h 443"/>
                <a:gd name="T18" fmla="*/ 2147483647 w 460"/>
                <a:gd name="T19" fmla="*/ 2147483647 h 443"/>
                <a:gd name="T20" fmla="*/ 2147483647 w 460"/>
                <a:gd name="T21" fmla="*/ 2147483647 h 443"/>
                <a:gd name="T22" fmla="*/ 2147483647 w 460"/>
                <a:gd name="T23" fmla="*/ 2147483647 h 443"/>
                <a:gd name="T24" fmla="*/ 2147483647 w 460"/>
                <a:gd name="T25" fmla="*/ 2147483647 h 443"/>
                <a:gd name="T26" fmla="*/ 2147483647 w 460"/>
                <a:gd name="T27" fmla="*/ 2147483647 h 443"/>
                <a:gd name="T28" fmla="*/ 2147483647 w 460"/>
                <a:gd name="T29" fmla="*/ 2147483647 h 443"/>
                <a:gd name="T30" fmla="*/ 2147483647 w 460"/>
                <a:gd name="T31" fmla="*/ 2147483647 h 443"/>
                <a:gd name="T32" fmla="*/ 2147483647 w 460"/>
                <a:gd name="T33" fmla="*/ 2147483647 h 4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0" h="443">
                  <a:moveTo>
                    <a:pt x="353" y="302"/>
                  </a:moveTo>
                  <a:lnTo>
                    <a:pt x="336" y="249"/>
                  </a:lnTo>
                  <a:lnTo>
                    <a:pt x="372" y="214"/>
                  </a:lnTo>
                  <a:lnTo>
                    <a:pt x="283" y="161"/>
                  </a:lnTo>
                  <a:lnTo>
                    <a:pt x="247" y="108"/>
                  </a:lnTo>
                  <a:lnTo>
                    <a:pt x="122" y="37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14" y="373"/>
                  </a:lnTo>
                  <a:lnTo>
                    <a:pt x="67" y="373"/>
                  </a:lnTo>
                  <a:lnTo>
                    <a:pt x="122" y="320"/>
                  </a:lnTo>
                  <a:lnTo>
                    <a:pt x="211" y="284"/>
                  </a:lnTo>
                  <a:lnTo>
                    <a:pt x="264" y="320"/>
                  </a:lnTo>
                  <a:lnTo>
                    <a:pt x="389" y="408"/>
                  </a:lnTo>
                  <a:lnTo>
                    <a:pt x="460" y="443"/>
                  </a:lnTo>
                  <a:lnTo>
                    <a:pt x="460" y="337"/>
                  </a:lnTo>
                  <a:lnTo>
                    <a:pt x="353" y="302"/>
                  </a:lnTo>
                  <a:close/>
                </a:path>
              </a:pathLst>
            </a:custGeom>
            <a:solidFill>
              <a:srgbClr val="FFC000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51" name="Group 453"/>
            <p:cNvGrpSpPr>
              <a:grpSpLocks/>
            </p:cNvGrpSpPr>
            <p:nvPr/>
          </p:nvGrpSpPr>
          <p:grpSpPr bwMode="auto">
            <a:xfrm>
              <a:off x="4292600" y="2860675"/>
              <a:ext cx="250825" cy="368300"/>
              <a:chOff x="2201" y="1250"/>
              <a:chExt cx="133" cy="193"/>
            </a:xfrm>
            <a:solidFill>
              <a:srgbClr val="DDDDDD"/>
            </a:solidFill>
          </p:grpSpPr>
          <p:sp>
            <p:nvSpPr>
              <p:cNvPr id="392" name="Freeform 454"/>
              <p:cNvSpPr>
                <a:spLocks/>
              </p:cNvSpPr>
              <p:nvPr/>
            </p:nvSpPr>
            <p:spPr bwMode="auto">
              <a:xfrm>
                <a:off x="2234" y="1250"/>
                <a:ext cx="100" cy="193"/>
              </a:xfrm>
              <a:custGeom>
                <a:avLst/>
                <a:gdLst>
                  <a:gd name="T0" fmla="*/ 2265696 w 24"/>
                  <a:gd name="T1" fmla="*/ 11636360 h 47"/>
                  <a:gd name="T2" fmla="*/ 1548613 w 24"/>
                  <a:gd name="T3" fmla="*/ 10984915 h 47"/>
                  <a:gd name="T4" fmla="*/ 3815242 w 24"/>
                  <a:gd name="T5" fmla="*/ 9628014 h 47"/>
                  <a:gd name="T6" fmla="*/ 3443575 w 24"/>
                  <a:gd name="T7" fmla="*/ 8328599 h 47"/>
                  <a:gd name="T8" fmla="*/ 3008975 w 24"/>
                  <a:gd name="T9" fmla="*/ 7283639 h 47"/>
                  <a:gd name="T10" fmla="*/ 1177883 w 24"/>
                  <a:gd name="T11" fmla="*/ 7283639 h 47"/>
                  <a:gd name="T12" fmla="*/ 1548613 w 24"/>
                  <a:gd name="T13" fmla="*/ 5335900 h 47"/>
                  <a:gd name="T14" fmla="*/ 371667 w 24"/>
                  <a:gd name="T15" fmla="*/ 5983953 h 47"/>
                  <a:gd name="T16" fmla="*/ 0 w 24"/>
                  <a:gd name="T17" fmla="*/ 4290936 h 47"/>
                  <a:gd name="T18" fmla="*/ 0 w 24"/>
                  <a:gd name="T19" fmla="*/ 2675083 h 47"/>
                  <a:gd name="T20" fmla="*/ 371667 w 24"/>
                  <a:gd name="T21" fmla="*/ 1299416 h 47"/>
                  <a:gd name="T22" fmla="*/ 1920279 w 24"/>
                  <a:gd name="T23" fmla="*/ 0 h 47"/>
                  <a:gd name="T24" fmla="*/ 3008975 w 24"/>
                  <a:gd name="T25" fmla="*/ 316438 h 47"/>
                  <a:gd name="T26" fmla="*/ 2637292 w 24"/>
                  <a:gd name="T27" fmla="*/ 2028208 h 47"/>
                  <a:gd name="T28" fmla="*/ 4907846 w 24"/>
                  <a:gd name="T29" fmla="*/ 2028208 h 47"/>
                  <a:gd name="T30" fmla="*/ 4185992 w 24"/>
                  <a:gd name="T31" fmla="*/ 3644078 h 47"/>
                  <a:gd name="T32" fmla="*/ 3443575 w 24"/>
                  <a:gd name="T33" fmla="*/ 5019458 h 47"/>
                  <a:gd name="T34" fmla="*/ 4907846 w 24"/>
                  <a:gd name="T35" fmla="*/ 5652403 h 47"/>
                  <a:gd name="T36" fmla="*/ 6452554 w 24"/>
                  <a:gd name="T37" fmla="*/ 8012161 h 47"/>
                  <a:gd name="T38" fmla="*/ 7174704 w 24"/>
                  <a:gd name="T39" fmla="*/ 9628014 h 47"/>
                  <a:gd name="T40" fmla="*/ 7174704 w 24"/>
                  <a:gd name="T41" fmla="*/ 10591397 h 47"/>
                  <a:gd name="T42" fmla="*/ 8723388 w 24"/>
                  <a:gd name="T43" fmla="*/ 10591397 h 47"/>
                  <a:gd name="T44" fmla="*/ 8351425 w 24"/>
                  <a:gd name="T45" fmla="*/ 12936043 h 47"/>
                  <a:gd name="T46" fmla="*/ 9094983 w 24"/>
                  <a:gd name="T47" fmla="*/ 13252214 h 47"/>
                  <a:gd name="T48" fmla="*/ 6452554 w 24"/>
                  <a:gd name="T49" fmla="*/ 14312535 h 47"/>
                  <a:gd name="T50" fmla="*/ 4185992 w 24"/>
                  <a:gd name="T51" fmla="*/ 14628977 h 47"/>
                  <a:gd name="T52" fmla="*/ 3008975 w 24"/>
                  <a:gd name="T53" fmla="*/ 14963980 h 47"/>
                  <a:gd name="T54" fmla="*/ 1548613 w 24"/>
                  <a:gd name="T55" fmla="*/ 14963980 h 47"/>
                  <a:gd name="T56" fmla="*/ 371667 w 24"/>
                  <a:gd name="T57" fmla="*/ 15280422 h 47"/>
                  <a:gd name="T58" fmla="*/ 1920279 w 24"/>
                  <a:gd name="T59" fmla="*/ 13899088 h 47"/>
                  <a:gd name="T60" fmla="*/ 2265696 w 24"/>
                  <a:gd name="T61" fmla="*/ 12619535 h 47"/>
                  <a:gd name="T62" fmla="*/ 1177883 w 24"/>
                  <a:gd name="T63" fmla="*/ 12284331 h 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4" h="47">
                    <a:moveTo>
                      <a:pt x="3" y="37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0" y="17"/>
                      <a:pt x="0" y="16"/>
                    </a:cubicBezTo>
                    <a:cubicBezTo>
                      <a:pt x="0" y="15"/>
                      <a:pt x="0" y="13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0" y="43"/>
                      <a:pt x="9" y="43"/>
                    </a:cubicBezTo>
                    <a:cubicBezTo>
                      <a:pt x="9" y="43"/>
                      <a:pt x="8" y="45"/>
                      <a:pt x="8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4" y="38"/>
                      <a:pt x="4" y="38"/>
                      <a:pt x="4" y="38"/>
                    </a:cubicBezTo>
                    <a:lnTo>
                      <a:pt x="3" y="37"/>
                    </a:ln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393" name="Freeform 455"/>
              <p:cNvSpPr>
                <a:spLocks/>
              </p:cNvSpPr>
              <p:nvPr/>
            </p:nvSpPr>
            <p:spPr bwMode="auto">
              <a:xfrm>
                <a:off x="2201" y="1331"/>
                <a:ext cx="34" cy="22"/>
              </a:xfrm>
              <a:custGeom>
                <a:avLst/>
                <a:gdLst>
                  <a:gd name="T0" fmla="*/ 24 w 34"/>
                  <a:gd name="T1" fmla="*/ 22 h 22"/>
                  <a:gd name="T2" fmla="*/ 0 w 34"/>
                  <a:gd name="T3" fmla="*/ 18 h 22"/>
                  <a:gd name="T4" fmla="*/ 13 w 34"/>
                  <a:gd name="T5" fmla="*/ 0 h 22"/>
                  <a:gd name="T6" fmla="*/ 27 w 34"/>
                  <a:gd name="T7" fmla="*/ 3 h 22"/>
                  <a:gd name="T8" fmla="*/ 34 w 34"/>
                  <a:gd name="T9" fmla="*/ 15 h 22"/>
                  <a:gd name="T10" fmla="*/ 24 w 34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2">
                    <a:moveTo>
                      <a:pt x="24" y="22"/>
                    </a:moveTo>
                    <a:lnTo>
                      <a:pt x="0" y="18"/>
                    </a:lnTo>
                    <a:lnTo>
                      <a:pt x="13" y="0"/>
                    </a:lnTo>
                    <a:lnTo>
                      <a:pt x="27" y="3"/>
                    </a:lnTo>
                    <a:lnTo>
                      <a:pt x="34" y="15"/>
                    </a:lnTo>
                    <a:lnTo>
                      <a:pt x="24" y="2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</p:grpSp>
        <p:sp>
          <p:nvSpPr>
            <p:cNvPr id="31912" name="Freeform 458"/>
            <p:cNvSpPr>
              <a:spLocks/>
            </p:cNvSpPr>
            <p:nvPr/>
          </p:nvSpPr>
          <p:spPr bwMode="auto">
            <a:xfrm>
              <a:off x="5275263" y="3709988"/>
              <a:ext cx="73025" cy="44450"/>
            </a:xfrm>
            <a:custGeom>
              <a:avLst/>
              <a:gdLst>
                <a:gd name="T0" fmla="*/ 0 w 46"/>
                <a:gd name="T1" fmla="*/ 2147483647 h 28"/>
                <a:gd name="T2" fmla="*/ 2147483647 w 46"/>
                <a:gd name="T3" fmla="*/ 2147483647 h 28"/>
                <a:gd name="T4" fmla="*/ 2147483647 w 46"/>
                <a:gd name="T5" fmla="*/ 2147483647 h 28"/>
                <a:gd name="T6" fmla="*/ 2147483647 w 46"/>
                <a:gd name="T7" fmla="*/ 2147483647 h 28"/>
                <a:gd name="T8" fmla="*/ 2147483647 w 46"/>
                <a:gd name="T9" fmla="*/ 2147483647 h 28"/>
                <a:gd name="T10" fmla="*/ 2147483647 w 46"/>
                <a:gd name="T11" fmla="*/ 0 h 28"/>
                <a:gd name="T12" fmla="*/ 2147483647 w 46"/>
                <a:gd name="T13" fmla="*/ 2147483647 h 28"/>
                <a:gd name="T14" fmla="*/ 2147483647 w 46"/>
                <a:gd name="T15" fmla="*/ 2147483647 h 28"/>
                <a:gd name="T16" fmla="*/ 2147483647 w 46"/>
                <a:gd name="T17" fmla="*/ 2147483647 h 28"/>
                <a:gd name="T18" fmla="*/ 2147483647 w 46"/>
                <a:gd name="T19" fmla="*/ 2147483647 h 28"/>
                <a:gd name="T20" fmla="*/ 2147483647 w 46"/>
                <a:gd name="T21" fmla="*/ 2147483647 h 28"/>
                <a:gd name="T22" fmla="*/ 2147483647 w 46"/>
                <a:gd name="T23" fmla="*/ 2147483647 h 28"/>
                <a:gd name="T24" fmla="*/ 2147483647 w 46"/>
                <a:gd name="T25" fmla="*/ 2147483647 h 28"/>
                <a:gd name="T26" fmla="*/ 2147483647 w 46"/>
                <a:gd name="T27" fmla="*/ 2147483647 h 28"/>
                <a:gd name="T28" fmla="*/ 0 w 46"/>
                <a:gd name="T29" fmla="*/ 2147483647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DDDDD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3" name="Freeform 507"/>
            <p:cNvSpPr>
              <a:spLocks/>
            </p:cNvSpPr>
            <p:nvPr/>
          </p:nvSpPr>
          <p:spPr bwMode="auto">
            <a:xfrm>
              <a:off x="6343002" y="3094506"/>
              <a:ext cx="1507067" cy="1047918"/>
            </a:xfrm>
            <a:custGeom>
              <a:avLst/>
              <a:gdLst>
                <a:gd name="T0" fmla="*/ 2147483647 w 950"/>
                <a:gd name="T1" fmla="*/ 2147483647 h 660"/>
                <a:gd name="T2" fmla="*/ 2147483647 w 950"/>
                <a:gd name="T3" fmla="*/ 2147483647 h 660"/>
                <a:gd name="T4" fmla="*/ 2147483647 w 950"/>
                <a:gd name="T5" fmla="*/ 2147483647 h 660"/>
                <a:gd name="T6" fmla="*/ 2147483647 w 950"/>
                <a:gd name="T7" fmla="*/ 2147483647 h 660"/>
                <a:gd name="T8" fmla="*/ 2147483647 w 950"/>
                <a:gd name="T9" fmla="*/ 2147483647 h 660"/>
                <a:gd name="T10" fmla="*/ 2147483647 w 950"/>
                <a:gd name="T11" fmla="*/ 2147483647 h 660"/>
                <a:gd name="T12" fmla="*/ 2147483647 w 950"/>
                <a:gd name="T13" fmla="*/ 2147483647 h 660"/>
                <a:gd name="T14" fmla="*/ 2147483647 w 950"/>
                <a:gd name="T15" fmla="*/ 2147483647 h 660"/>
                <a:gd name="T16" fmla="*/ 2147483647 w 950"/>
                <a:gd name="T17" fmla="*/ 2147483647 h 660"/>
                <a:gd name="T18" fmla="*/ 2147483647 w 950"/>
                <a:gd name="T19" fmla="*/ 2147483647 h 660"/>
                <a:gd name="T20" fmla="*/ 2147483647 w 950"/>
                <a:gd name="T21" fmla="*/ 2147483647 h 660"/>
                <a:gd name="T22" fmla="*/ 2147483647 w 950"/>
                <a:gd name="T23" fmla="*/ 2147483647 h 660"/>
                <a:gd name="T24" fmla="*/ 2147483647 w 950"/>
                <a:gd name="T25" fmla="*/ 2147483647 h 660"/>
                <a:gd name="T26" fmla="*/ 2147483647 w 950"/>
                <a:gd name="T27" fmla="*/ 2147483647 h 660"/>
                <a:gd name="T28" fmla="*/ 2147483647 w 950"/>
                <a:gd name="T29" fmla="*/ 2147483647 h 660"/>
                <a:gd name="T30" fmla="*/ 2147483647 w 950"/>
                <a:gd name="T31" fmla="*/ 2147483647 h 660"/>
                <a:gd name="T32" fmla="*/ 2147483647 w 950"/>
                <a:gd name="T33" fmla="*/ 2147483647 h 660"/>
                <a:gd name="T34" fmla="*/ 2147483647 w 950"/>
                <a:gd name="T35" fmla="*/ 2147483647 h 660"/>
                <a:gd name="T36" fmla="*/ 2147483647 w 950"/>
                <a:gd name="T37" fmla="*/ 2147483647 h 660"/>
                <a:gd name="T38" fmla="*/ 2147483647 w 950"/>
                <a:gd name="T39" fmla="*/ 2147483647 h 660"/>
                <a:gd name="T40" fmla="*/ 2147483647 w 950"/>
                <a:gd name="T41" fmla="*/ 2147483647 h 660"/>
                <a:gd name="T42" fmla="*/ 2147483647 w 950"/>
                <a:gd name="T43" fmla="*/ 2147483647 h 660"/>
                <a:gd name="T44" fmla="*/ 2147483647 w 950"/>
                <a:gd name="T45" fmla="*/ 2147483647 h 660"/>
                <a:gd name="T46" fmla="*/ 2147483647 w 950"/>
                <a:gd name="T47" fmla="*/ 2147483647 h 660"/>
                <a:gd name="T48" fmla="*/ 2147483647 w 950"/>
                <a:gd name="T49" fmla="*/ 2147483647 h 660"/>
                <a:gd name="T50" fmla="*/ 2147483647 w 950"/>
                <a:gd name="T51" fmla="*/ 2147483647 h 660"/>
                <a:gd name="T52" fmla="*/ 2147483647 w 950"/>
                <a:gd name="T53" fmla="*/ 2147483647 h 660"/>
                <a:gd name="T54" fmla="*/ 2147483647 w 950"/>
                <a:gd name="T55" fmla="*/ 2147483647 h 660"/>
                <a:gd name="T56" fmla="*/ 2147483647 w 950"/>
                <a:gd name="T57" fmla="*/ 2147483647 h 660"/>
                <a:gd name="T58" fmla="*/ 2147483647 w 950"/>
                <a:gd name="T59" fmla="*/ 2147483647 h 660"/>
                <a:gd name="T60" fmla="*/ 2147483647 w 950"/>
                <a:gd name="T61" fmla="*/ 2147483647 h 660"/>
                <a:gd name="T62" fmla="*/ 2147483647 w 950"/>
                <a:gd name="T63" fmla="*/ 2147483647 h 660"/>
                <a:gd name="T64" fmla="*/ 2147483647 w 950"/>
                <a:gd name="T65" fmla="*/ 2147483647 h 660"/>
                <a:gd name="T66" fmla="*/ 2147483647 w 950"/>
                <a:gd name="T67" fmla="*/ 2147483647 h 660"/>
                <a:gd name="T68" fmla="*/ 2147483647 w 950"/>
                <a:gd name="T69" fmla="*/ 2147483647 h 660"/>
                <a:gd name="T70" fmla="*/ 2147483647 w 950"/>
                <a:gd name="T71" fmla="*/ 2147483647 h 660"/>
                <a:gd name="T72" fmla="*/ 2147483647 w 950"/>
                <a:gd name="T73" fmla="*/ 2147483647 h 660"/>
                <a:gd name="T74" fmla="*/ 2147483647 w 950"/>
                <a:gd name="T75" fmla="*/ 2147483647 h 660"/>
                <a:gd name="T76" fmla="*/ 2147483647 w 950"/>
                <a:gd name="T77" fmla="*/ 2147483647 h 660"/>
                <a:gd name="T78" fmla="*/ 2147483647 w 950"/>
                <a:gd name="T79" fmla="*/ 2147483647 h 660"/>
                <a:gd name="T80" fmla="*/ 2147483647 w 950"/>
                <a:gd name="T81" fmla="*/ 2147483647 h 660"/>
                <a:gd name="T82" fmla="*/ 2147483647 w 950"/>
                <a:gd name="T83" fmla="*/ 2147483647 h 660"/>
                <a:gd name="T84" fmla="*/ 2147483647 w 950"/>
                <a:gd name="T85" fmla="*/ 2147483647 h 660"/>
                <a:gd name="T86" fmla="*/ 2147483647 w 950"/>
                <a:gd name="T87" fmla="*/ 2147483647 h 660"/>
                <a:gd name="T88" fmla="*/ 2147483647 w 950"/>
                <a:gd name="T89" fmla="*/ 2147483647 h 660"/>
                <a:gd name="T90" fmla="*/ 2147483647 w 950"/>
                <a:gd name="T91" fmla="*/ 2147483647 h 660"/>
                <a:gd name="T92" fmla="*/ 2147483647 w 950"/>
                <a:gd name="T93" fmla="*/ 2147483647 h 660"/>
                <a:gd name="T94" fmla="*/ 2147483647 w 950"/>
                <a:gd name="T95" fmla="*/ 2147483647 h 660"/>
                <a:gd name="T96" fmla="*/ 2147483647 w 950"/>
                <a:gd name="T97" fmla="*/ 2147483647 h 660"/>
                <a:gd name="T98" fmla="*/ 2147483647 w 950"/>
                <a:gd name="T99" fmla="*/ 2147483647 h 660"/>
                <a:gd name="T100" fmla="*/ 2147483647 w 950"/>
                <a:gd name="T101" fmla="*/ 2147483647 h 660"/>
                <a:gd name="T102" fmla="*/ 2147483647 w 950"/>
                <a:gd name="T103" fmla="*/ 2147483647 h 660"/>
                <a:gd name="T104" fmla="*/ 2147483647 w 950"/>
                <a:gd name="T105" fmla="*/ 2147483647 h 660"/>
                <a:gd name="T106" fmla="*/ 2147483647 w 950"/>
                <a:gd name="T107" fmla="*/ 2147483647 h 660"/>
                <a:gd name="T108" fmla="*/ 2147483647 w 950"/>
                <a:gd name="T109" fmla="*/ 2147483647 h 660"/>
                <a:gd name="T110" fmla="*/ 2147483647 w 950"/>
                <a:gd name="T111" fmla="*/ 2147483647 h 660"/>
                <a:gd name="T112" fmla="*/ 2147483647 w 950"/>
                <a:gd name="T113" fmla="*/ 2147483647 h 660"/>
                <a:gd name="T114" fmla="*/ 2147483647 w 950"/>
                <a:gd name="T115" fmla="*/ 2147483647 h 660"/>
                <a:gd name="T116" fmla="*/ 2147483647 w 950"/>
                <a:gd name="T117" fmla="*/ 2147483647 h 660"/>
                <a:gd name="T118" fmla="*/ 2147483647 w 950"/>
                <a:gd name="T119" fmla="*/ 2147483647 h 660"/>
                <a:gd name="T120" fmla="*/ 2147483647 w 950"/>
                <a:gd name="T121" fmla="*/ 2147483647 h 6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50" h="660">
                  <a:moveTo>
                    <a:pt x="890" y="118"/>
                  </a:moveTo>
                  <a:lnTo>
                    <a:pt x="890" y="118"/>
                  </a:lnTo>
                  <a:lnTo>
                    <a:pt x="880" y="98"/>
                  </a:lnTo>
                  <a:lnTo>
                    <a:pt x="840" y="88"/>
                  </a:lnTo>
                  <a:lnTo>
                    <a:pt x="792" y="0"/>
                  </a:lnTo>
                  <a:lnTo>
                    <a:pt x="746" y="0"/>
                  </a:lnTo>
                  <a:lnTo>
                    <a:pt x="732" y="24"/>
                  </a:lnTo>
                  <a:lnTo>
                    <a:pt x="702" y="78"/>
                  </a:lnTo>
                  <a:lnTo>
                    <a:pt x="672" y="78"/>
                  </a:lnTo>
                  <a:lnTo>
                    <a:pt x="668" y="88"/>
                  </a:lnTo>
                  <a:lnTo>
                    <a:pt x="668" y="90"/>
                  </a:lnTo>
                  <a:lnTo>
                    <a:pt x="670" y="90"/>
                  </a:lnTo>
                  <a:lnTo>
                    <a:pt x="672" y="90"/>
                  </a:lnTo>
                  <a:lnTo>
                    <a:pt x="672" y="92"/>
                  </a:lnTo>
                  <a:lnTo>
                    <a:pt x="674" y="92"/>
                  </a:lnTo>
                  <a:lnTo>
                    <a:pt x="676" y="92"/>
                  </a:lnTo>
                  <a:lnTo>
                    <a:pt x="676" y="94"/>
                  </a:lnTo>
                  <a:lnTo>
                    <a:pt x="678" y="94"/>
                  </a:lnTo>
                  <a:lnTo>
                    <a:pt x="676" y="94"/>
                  </a:lnTo>
                  <a:lnTo>
                    <a:pt x="676" y="92"/>
                  </a:lnTo>
                  <a:lnTo>
                    <a:pt x="674" y="92"/>
                  </a:lnTo>
                  <a:lnTo>
                    <a:pt x="672" y="92"/>
                  </a:lnTo>
                  <a:lnTo>
                    <a:pt x="672" y="90"/>
                  </a:lnTo>
                  <a:lnTo>
                    <a:pt x="670" y="90"/>
                  </a:lnTo>
                  <a:lnTo>
                    <a:pt x="668" y="90"/>
                  </a:lnTo>
                  <a:lnTo>
                    <a:pt x="668" y="88"/>
                  </a:lnTo>
                  <a:lnTo>
                    <a:pt x="658" y="108"/>
                  </a:lnTo>
                  <a:lnTo>
                    <a:pt x="658" y="132"/>
                  </a:lnTo>
                  <a:lnTo>
                    <a:pt x="702" y="138"/>
                  </a:lnTo>
                  <a:lnTo>
                    <a:pt x="712" y="158"/>
                  </a:lnTo>
                  <a:lnTo>
                    <a:pt x="668" y="172"/>
                  </a:lnTo>
                  <a:lnTo>
                    <a:pt x="632" y="188"/>
                  </a:lnTo>
                  <a:lnTo>
                    <a:pt x="598" y="202"/>
                  </a:lnTo>
                  <a:lnTo>
                    <a:pt x="588" y="236"/>
                  </a:lnTo>
                  <a:lnTo>
                    <a:pt x="534" y="242"/>
                  </a:lnTo>
                  <a:lnTo>
                    <a:pt x="480" y="276"/>
                  </a:lnTo>
                  <a:lnTo>
                    <a:pt x="430" y="252"/>
                  </a:lnTo>
                  <a:lnTo>
                    <a:pt x="370" y="246"/>
                  </a:lnTo>
                  <a:lnTo>
                    <a:pt x="326" y="202"/>
                  </a:lnTo>
                  <a:lnTo>
                    <a:pt x="262" y="182"/>
                  </a:lnTo>
                  <a:lnTo>
                    <a:pt x="256" y="132"/>
                  </a:lnTo>
                  <a:lnTo>
                    <a:pt x="226" y="118"/>
                  </a:lnTo>
                  <a:lnTo>
                    <a:pt x="222" y="114"/>
                  </a:lnTo>
                  <a:lnTo>
                    <a:pt x="220" y="116"/>
                  </a:lnTo>
                  <a:lnTo>
                    <a:pt x="218" y="120"/>
                  </a:lnTo>
                  <a:lnTo>
                    <a:pt x="218" y="122"/>
                  </a:lnTo>
                  <a:lnTo>
                    <a:pt x="218" y="124"/>
                  </a:lnTo>
                  <a:lnTo>
                    <a:pt x="218" y="122"/>
                  </a:lnTo>
                  <a:lnTo>
                    <a:pt x="218" y="120"/>
                  </a:lnTo>
                  <a:lnTo>
                    <a:pt x="222" y="114"/>
                  </a:lnTo>
                  <a:lnTo>
                    <a:pt x="218" y="108"/>
                  </a:lnTo>
                  <a:lnTo>
                    <a:pt x="208" y="114"/>
                  </a:lnTo>
                  <a:lnTo>
                    <a:pt x="208" y="124"/>
                  </a:lnTo>
                  <a:lnTo>
                    <a:pt x="208" y="114"/>
                  </a:lnTo>
                  <a:lnTo>
                    <a:pt x="192" y="118"/>
                  </a:lnTo>
                  <a:lnTo>
                    <a:pt x="182" y="148"/>
                  </a:lnTo>
                  <a:lnTo>
                    <a:pt x="142" y="142"/>
                  </a:lnTo>
                  <a:lnTo>
                    <a:pt x="132" y="192"/>
                  </a:lnTo>
                  <a:lnTo>
                    <a:pt x="98" y="198"/>
                  </a:lnTo>
                  <a:lnTo>
                    <a:pt x="88" y="256"/>
                  </a:lnTo>
                  <a:lnTo>
                    <a:pt x="68" y="276"/>
                  </a:lnTo>
                  <a:lnTo>
                    <a:pt x="44" y="296"/>
                  </a:lnTo>
                  <a:lnTo>
                    <a:pt x="4" y="306"/>
                  </a:lnTo>
                  <a:lnTo>
                    <a:pt x="0" y="326"/>
                  </a:lnTo>
                  <a:lnTo>
                    <a:pt x="10" y="334"/>
                  </a:lnTo>
                  <a:lnTo>
                    <a:pt x="14" y="350"/>
                  </a:lnTo>
                  <a:lnTo>
                    <a:pt x="4" y="354"/>
                  </a:lnTo>
                  <a:lnTo>
                    <a:pt x="14" y="364"/>
                  </a:lnTo>
                  <a:lnTo>
                    <a:pt x="30" y="370"/>
                  </a:lnTo>
                  <a:lnTo>
                    <a:pt x="44" y="390"/>
                  </a:lnTo>
                  <a:lnTo>
                    <a:pt x="64" y="390"/>
                  </a:lnTo>
                  <a:lnTo>
                    <a:pt x="94" y="390"/>
                  </a:lnTo>
                  <a:lnTo>
                    <a:pt x="98" y="398"/>
                  </a:lnTo>
                  <a:lnTo>
                    <a:pt x="78" y="428"/>
                  </a:lnTo>
                  <a:lnTo>
                    <a:pt x="84" y="444"/>
                  </a:lnTo>
                  <a:lnTo>
                    <a:pt x="74" y="458"/>
                  </a:lnTo>
                  <a:lnTo>
                    <a:pt x="84" y="478"/>
                  </a:lnTo>
                  <a:lnTo>
                    <a:pt x="108" y="488"/>
                  </a:lnTo>
                  <a:lnTo>
                    <a:pt x="104" y="492"/>
                  </a:lnTo>
                  <a:lnTo>
                    <a:pt x="114" y="492"/>
                  </a:lnTo>
                  <a:lnTo>
                    <a:pt x="148" y="508"/>
                  </a:lnTo>
                  <a:lnTo>
                    <a:pt x="178" y="522"/>
                  </a:lnTo>
                  <a:lnTo>
                    <a:pt x="208" y="528"/>
                  </a:lnTo>
                  <a:lnTo>
                    <a:pt x="218" y="536"/>
                  </a:lnTo>
                  <a:lnTo>
                    <a:pt x="226" y="536"/>
                  </a:lnTo>
                  <a:lnTo>
                    <a:pt x="242" y="546"/>
                  </a:lnTo>
                  <a:lnTo>
                    <a:pt x="262" y="546"/>
                  </a:lnTo>
                  <a:lnTo>
                    <a:pt x="282" y="546"/>
                  </a:lnTo>
                  <a:lnTo>
                    <a:pt x="296" y="528"/>
                  </a:lnTo>
                  <a:lnTo>
                    <a:pt x="316" y="512"/>
                  </a:lnTo>
                  <a:lnTo>
                    <a:pt x="340" y="512"/>
                  </a:lnTo>
                  <a:lnTo>
                    <a:pt x="360" y="528"/>
                  </a:lnTo>
                  <a:lnTo>
                    <a:pt x="370" y="528"/>
                  </a:lnTo>
                  <a:lnTo>
                    <a:pt x="380" y="532"/>
                  </a:lnTo>
                  <a:lnTo>
                    <a:pt x="386" y="556"/>
                  </a:lnTo>
                  <a:lnTo>
                    <a:pt x="376" y="586"/>
                  </a:lnTo>
                  <a:lnTo>
                    <a:pt x="376" y="596"/>
                  </a:lnTo>
                  <a:lnTo>
                    <a:pt x="390" y="600"/>
                  </a:lnTo>
                  <a:lnTo>
                    <a:pt x="400" y="616"/>
                  </a:lnTo>
                  <a:lnTo>
                    <a:pt x="400" y="626"/>
                  </a:lnTo>
                  <a:lnTo>
                    <a:pt x="424" y="636"/>
                  </a:lnTo>
                  <a:lnTo>
                    <a:pt x="420" y="640"/>
                  </a:lnTo>
                  <a:lnTo>
                    <a:pt x="444" y="636"/>
                  </a:lnTo>
                  <a:lnTo>
                    <a:pt x="450" y="616"/>
                  </a:lnTo>
                  <a:lnTo>
                    <a:pt x="500" y="616"/>
                  </a:lnTo>
                  <a:lnTo>
                    <a:pt x="518" y="630"/>
                  </a:lnTo>
                  <a:lnTo>
                    <a:pt x="524" y="646"/>
                  </a:lnTo>
                  <a:lnTo>
                    <a:pt x="534" y="640"/>
                  </a:lnTo>
                  <a:lnTo>
                    <a:pt x="568" y="660"/>
                  </a:lnTo>
                  <a:lnTo>
                    <a:pt x="568" y="646"/>
                  </a:lnTo>
                  <a:lnTo>
                    <a:pt x="608" y="630"/>
                  </a:lnTo>
                  <a:lnTo>
                    <a:pt x="612" y="626"/>
                  </a:lnTo>
                  <a:lnTo>
                    <a:pt x="622" y="620"/>
                  </a:lnTo>
                  <a:lnTo>
                    <a:pt x="632" y="626"/>
                  </a:lnTo>
                  <a:lnTo>
                    <a:pt x="652" y="616"/>
                  </a:lnTo>
                  <a:lnTo>
                    <a:pt x="678" y="600"/>
                  </a:lnTo>
                  <a:lnTo>
                    <a:pt x="702" y="582"/>
                  </a:lnTo>
                  <a:lnTo>
                    <a:pt x="712" y="562"/>
                  </a:lnTo>
                  <a:lnTo>
                    <a:pt x="726" y="542"/>
                  </a:lnTo>
                  <a:lnTo>
                    <a:pt x="742" y="512"/>
                  </a:lnTo>
                  <a:lnTo>
                    <a:pt x="742" y="498"/>
                  </a:lnTo>
                  <a:lnTo>
                    <a:pt x="736" y="488"/>
                  </a:lnTo>
                  <a:lnTo>
                    <a:pt x="742" y="472"/>
                  </a:lnTo>
                  <a:lnTo>
                    <a:pt x="736" y="454"/>
                  </a:lnTo>
                  <a:lnTo>
                    <a:pt x="712" y="404"/>
                  </a:lnTo>
                  <a:lnTo>
                    <a:pt x="716" y="398"/>
                  </a:lnTo>
                  <a:lnTo>
                    <a:pt x="736" y="374"/>
                  </a:lnTo>
                  <a:lnTo>
                    <a:pt x="752" y="370"/>
                  </a:lnTo>
                  <a:lnTo>
                    <a:pt x="754" y="368"/>
                  </a:lnTo>
                  <a:lnTo>
                    <a:pt x="754" y="364"/>
                  </a:lnTo>
                  <a:lnTo>
                    <a:pt x="752" y="360"/>
                  </a:lnTo>
                  <a:lnTo>
                    <a:pt x="726" y="354"/>
                  </a:lnTo>
                  <a:lnTo>
                    <a:pt x="712" y="360"/>
                  </a:lnTo>
                  <a:lnTo>
                    <a:pt x="702" y="354"/>
                  </a:lnTo>
                  <a:lnTo>
                    <a:pt x="692" y="340"/>
                  </a:lnTo>
                  <a:lnTo>
                    <a:pt x="682" y="330"/>
                  </a:lnTo>
                  <a:lnTo>
                    <a:pt x="706" y="320"/>
                  </a:lnTo>
                  <a:lnTo>
                    <a:pt x="722" y="306"/>
                  </a:lnTo>
                  <a:lnTo>
                    <a:pt x="746" y="290"/>
                  </a:lnTo>
                  <a:lnTo>
                    <a:pt x="756" y="290"/>
                  </a:lnTo>
                  <a:lnTo>
                    <a:pt x="742" y="310"/>
                  </a:lnTo>
                  <a:lnTo>
                    <a:pt x="752" y="320"/>
                  </a:lnTo>
                  <a:lnTo>
                    <a:pt x="762" y="316"/>
                  </a:lnTo>
                  <a:lnTo>
                    <a:pt x="786" y="306"/>
                  </a:lnTo>
                  <a:lnTo>
                    <a:pt x="792" y="284"/>
                  </a:lnTo>
                  <a:lnTo>
                    <a:pt x="806" y="272"/>
                  </a:lnTo>
                  <a:lnTo>
                    <a:pt x="820" y="282"/>
                  </a:lnTo>
                  <a:lnTo>
                    <a:pt x="818" y="262"/>
                  </a:lnTo>
                  <a:lnTo>
                    <a:pt x="838" y="250"/>
                  </a:lnTo>
                  <a:lnTo>
                    <a:pt x="864" y="254"/>
                  </a:lnTo>
                  <a:lnTo>
                    <a:pt x="876" y="246"/>
                  </a:lnTo>
                  <a:lnTo>
                    <a:pt x="890" y="252"/>
                  </a:lnTo>
                  <a:lnTo>
                    <a:pt x="900" y="198"/>
                  </a:lnTo>
                  <a:lnTo>
                    <a:pt x="924" y="192"/>
                  </a:lnTo>
                  <a:lnTo>
                    <a:pt x="950" y="118"/>
                  </a:lnTo>
                  <a:lnTo>
                    <a:pt x="890" y="11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1914" name="Freeform 260"/>
            <p:cNvSpPr>
              <a:spLocks/>
            </p:cNvSpPr>
            <p:nvPr/>
          </p:nvSpPr>
          <p:spPr bwMode="auto">
            <a:xfrm>
              <a:off x="6386513" y="4664075"/>
              <a:ext cx="57150" cy="68263"/>
            </a:xfrm>
            <a:custGeom>
              <a:avLst/>
              <a:gdLst>
                <a:gd name="T0" fmla="*/ 2147483647 w 42"/>
                <a:gd name="T1" fmla="*/ 0 h 54"/>
                <a:gd name="T2" fmla="*/ 0 w 42"/>
                <a:gd name="T3" fmla="*/ 2147483647 h 54"/>
                <a:gd name="T4" fmla="*/ 2147483647 w 42"/>
                <a:gd name="T5" fmla="*/ 2147483647 h 54"/>
                <a:gd name="T6" fmla="*/ 2147483647 w 42"/>
                <a:gd name="T7" fmla="*/ 2147483647 h 54"/>
                <a:gd name="T8" fmla="*/ 2147483647 w 42"/>
                <a:gd name="T9" fmla="*/ 2147483647 h 54"/>
                <a:gd name="T10" fmla="*/ 2147483647 w 42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" h="54">
                  <a:moveTo>
                    <a:pt x="6" y="0"/>
                  </a:moveTo>
                  <a:lnTo>
                    <a:pt x="0" y="24"/>
                  </a:lnTo>
                  <a:lnTo>
                    <a:pt x="6" y="54"/>
                  </a:lnTo>
                  <a:lnTo>
                    <a:pt x="30" y="54"/>
                  </a:lnTo>
                  <a:lnTo>
                    <a:pt x="42" y="3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915" name="Freeform 261"/>
            <p:cNvSpPr>
              <a:spLocks/>
            </p:cNvSpPr>
            <p:nvPr/>
          </p:nvSpPr>
          <p:spPr bwMode="auto">
            <a:xfrm>
              <a:off x="7205663" y="4143375"/>
              <a:ext cx="53975" cy="53975"/>
            </a:xfrm>
            <a:custGeom>
              <a:avLst/>
              <a:gdLst>
                <a:gd name="T0" fmla="*/ 0 w 42"/>
                <a:gd name="T1" fmla="*/ 2147483647 h 42"/>
                <a:gd name="T2" fmla="*/ 2147483647 w 42"/>
                <a:gd name="T3" fmla="*/ 2147483647 h 42"/>
                <a:gd name="T4" fmla="*/ 2147483647 w 42"/>
                <a:gd name="T5" fmla="*/ 0 h 42"/>
                <a:gd name="T6" fmla="*/ 2147483647 w 42"/>
                <a:gd name="T7" fmla="*/ 2147483647 h 42"/>
                <a:gd name="T8" fmla="*/ 2147483647 w 42"/>
                <a:gd name="T9" fmla="*/ 2147483647 h 42"/>
                <a:gd name="T10" fmla="*/ 2147483647 w 42"/>
                <a:gd name="T11" fmla="*/ 2147483647 h 42"/>
                <a:gd name="T12" fmla="*/ 0 w 42"/>
                <a:gd name="T13" fmla="*/ 2147483647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42">
                  <a:moveTo>
                    <a:pt x="0" y="30"/>
                  </a:moveTo>
                  <a:lnTo>
                    <a:pt x="12" y="12"/>
                  </a:lnTo>
                  <a:lnTo>
                    <a:pt x="30" y="0"/>
                  </a:lnTo>
                  <a:lnTo>
                    <a:pt x="42" y="12"/>
                  </a:lnTo>
                  <a:lnTo>
                    <a:pt x="30" y="30"/>
                  </a:lnTo>
                  <a:lnTo>
                    <a:pt x="12" y="4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6" name="Freeform 262"/>
            <p:cNvSpPr>
              <a:spLocks/>
            </p:cNvSpPr>
            <p:nvPr/>
          </p:nvSpPr>
          <p:spPr bwMode="auto">
            <a:xfrm>
              <a:off x="7495350" y="4008566"/>
              <a:ext cx="31356" cy="95613"/>
            </a:xfrm>
            <a:custGeom>
              <a:avLst/>
              <a:gdLst>
                <a:gd name="T0" fmla="*/ 0 w 24"/>
                <a:gd name="T1" fmla="*/ 2147483647 h 72"/>
                <a:gd name="T2" fmla="*/ 0 w 24"/>
                <a:gd name="T3" fmla="*/ 2147483647 h 72"/>
                <a:gd name="T4" fmla="*/ 2147483647 w 24"/>
                <a:gd name="T5" fmla="*/ 0 h 72"/>
                <a:gd name="T6" fmla="*/ 2147483647 w 24"/>
                <a:gd name="T7" fmla="*/ 2147483647 h 72"/>
                <a:gd name="T8" fmla="*/ 2147483647 w 24"/>
                <a:gd name="T9" fmla="*/ 2147483647 h 72"/>
                <a:gd name="T10" fmla="*/ 0 w 24"/>
                <a:gd name="T11" fmla="*/ 2147483647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72">
                  <a:moveTo>
                    <a:pt x="0" y="42"/>
                  </a:moveTo>
                  <a:lnTo>
                    <a:pt x="0" y="18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6" y="7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1917" name="Freeform 263"/>
            <p:cNvSpPr>
              <a:spLocks/>
            </p:cNvSpPr>
            <p:nvPr/>
          </p:nvSpPr>
          <p:spPr bwMode="auto">
            <a:xfrm>
              <a:off x="7731125" y="3767138"/>
              <a:ext cx="46038" cy="69850"/>
            </a:xfrm>
            <a:custGeom>
              <a:avLst/>
              <a:gdLst>
                <a:gd name="T0" fmla="*/ 0 w 36"/>
                <a:gd name="T1" fmla="*/ 2147483647 h 54"/>
                <a:gd name="T2" fmla="*/ 2147483647 w 36"/>
                <a:gd name="T3" fmla="*/ 2147483647 h 54"/>
                <a:gd name="T4" fmla="*/ 2147483647 w 36"/>
                <a:gd name="T5" fmla="*/ 2147483647 h 54"/>
                <a:gd name="T6" fmla="*/ 2147483647 w 36"/>
                <a:gd name="T7" fmla="*/ 2147483647 h 54"/>
                <a:gd name="T8" fmla="*/ 2147483647 w 36"/>
                <a:gd name="T9" fmla="*/ 2147483647 h 54"/>
                <a:gd name="T10" fmla="*/ 2147483647 w 36"/>
                <a:gd name="T11" fmla="*/ 0 h 54"/>
                <a:gd name="T12" fmla="*/ 0 w 36"/>
                <a:gd name="T13" fmla="*/ 2147483647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54">
                  <a:moveTo>
                    <a:pt x="0" y="18"/>
                  </a:moveTo>
                  <a:lnTo>
                    <a:pt x="6" y="36"/>
                  </a:lnTo>
                  <a:lnTo>
                    <a:pt x="12" y="54"/>
                  </a:lnTo>
                  <a:lnTo>
                    <a:pt x="30" y="42"/>
                  </a:lnTo>
                  <a:lnTo>
                    <a:pt x="36" y="18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918" name="Freeform 264"/>
            <p:cNvSpPr>
              <a:spLocks/>
            </p:cNvSpPr>
            <p:nvPr/>
          </p:nvSpPr>
          <p:spPr bwMode="auto">
            <a:xfrm>
              <a:off x="7786688" y="3408363"/>
              <a:ext cx="344487" cy="374650"/>
            </a:xfrm>
            <a:custGeom>
              <a:avLst/>
              <a:gdLst>
                <a:gd name="T0" fmla="*/ 2147483647 w 264"/>
                <a:gd name="T1" fmla="*/ 2147483647 h 289"/>
                <a:gd name="T2" fmla="*/ 2147483647 w 264"/>
                <a:gd name="T3" fmla="*/ 2147483647 h 289"/>
                <a:gd name="T4" fmla="*/ 2147483647 w 264"/>
                <a:gd name="T5" fmla="*/ 2147483647 h 289"/>
                <a:gd name="T6" fmla="*/ 2147483647 w 264"/>
                <a:gd name="T7" fmla="*/ 2147483647 h 289"/>
                <a:gd name="T8" fmla="*/ 2147483647 w 264"/>
                <a:gd name="T9" fmla="*/ 2147483647 h 289"/>
                <a:gd name="T10" fmla="*/ 2147483647 w 264"/>
                <a:gd name="T11" fmla="*/ 2147483647 h 289"/>
                <a:gd name="T12" fmla="*/ 2147483647 w 264"/>
                <a:gd name="T13" fmla="*/ 2147483647 h 289"/>
                <a:gd name="T14" fmla="*/ 2147483647 w 264"/>
                <a:gd name="T15" fmla="*/ 2147483647 h 289"/>
                <a:gd name="T16" fmla="*/ 2147483647 w 264"/>
                <a:gd name="T17" fmla="*/ 2147483647 h 289"/>
                <a:gd name="T18" fmla="*/ 2147483647 w 264"/>
                <a:gd name="T19" fmla="*/ 2147483647 h 289"/>
                <a:gd name="T20" fmla="*/ 2147483647 w 264"/>
                <a:gd name="T21" fmla="*/ 0 h 289"/>
                <a:gd name="T22" fmla="*/ 2147483647 w 264"/>
                <a:gd name="T23" fmla="*/ 2147483647 h 289"/>
                <a:gd name="T24" fmla="*/ 2147483647 w 264"/>
                <a:gd name="T25" fmla="*/ 2147483647 h 289"/>
                <a:gd name="T26" fmla="*/ 2147483647 w 264"/>
                <a:gd name="T27" fmla="*/ 2147483647 h 289"/>
                <a:gd name="T28" fmla="*/ 2147483647 w 264"/>
                <a:gd name="T29" fmla="*/ 2147483647 h 289"/>
                <a:gd name="T30" fmla="*/ 2147483647 w 264"/>
                <a:gd name="T31" fmla="*/ 2147483647 h 289"/>
                <a:gd name="T32" fmla="*/ 2147483647 w 264"/>
                <a:gd name="T33" fmla="*/ 2147483647 h 289"/>
                <a:gd name="T34" fmla="*/ 2147483647 w 264"/>
                <a:gd name="T35" fmla="*/ 2147483647 h 289"/>
                <a:gd name="T36" fmla="*/ 2147483647 w 264"/>
                <a:gd name="T37" fmla="*/ 2147483647 h 289"/>
                <a:gd name="T38" fmla="*/ 2147483647 w 264"/>
                <a:gd name="T39" fmla="*/ 2147483647 h 289"/>
                <a:gd name="T40" fmla="*/ 2147483647 w 264"/>
                <a:gd name="T41" fmla="*/ 2147483647 h 289"/>
                <a:gd name="T42" fmla="*/ 2147483647 w 264"/>
                <a:gd name="T43" fmla="*/ 2147483647 h 289"/>
                <a:gd name="T44" fmla="*/ 2147483647 w 264"/>
                <a:gd name="T45" fmla="*/ 2147483647 h 289"/>
                <a:gd name="T46" fmla="*/ 2147483647 w 264"/>
                <a:gd name="T47" fmla="*/ 2147483647 h 289"/>
                <a:gd name="T48" fmla="*/ 2147483647 w 264"/>
                <a:gd name="T49" fmla="*/ 2147483647 h 289"/>
                <a:gd name="T50" fmla="*/ 2147483647 w 264"/>
                <a:gd name="T51" fmla="*/ 2147483647 h 289"/>
                <a:gd name="T52" fmla="*/ 2147483647 w 264"/>
                <a:gd name="T53" fmla="*/ 2147483647 h 289"/>
                <a:gd name="T54" fmla="*/ 2147483647 w 264"/>
                <a:gd name="T55" fmla="*/ 2147483647 h 289"/>
                <a:gd name="T56" fmla="*/ 2147483647 w 264"/>
                <a:gd name="T57" fmla="*/ 2147483647 h 289"/>
                <a:gd name="T58" fmla="*/ 2147483647 w 264"/>
                <a:gd name="T59" fmla="*/ 2147483647 h 289"/>
                <a:gd name="T60" fmla="*/ 2147483647 w 264"/>
                <a:gd name="T61" fmla="*/ 2147483647 h 289"/>
                <a:gd name="T62" fmla="*/ 2147483647 w 264"/>
                <a:gd name="T63" fmla="*/ 2147483647 h 289"/>
                <a:gd name="T64" fmla="*/ 2147483647 w 264"/>
                <a:gd name="T65" fmla="*/ 2147483647 h 289"/>
                <a:gd name="T66" fmla="*/ 0 w 264"/>
                <a:gd name="T67" fmla="*/ 2147483647 h 289"/>
                <a:gd name="T68" fmla="*/ 2147483647 w 264"/>
                <a:gd name="T69" fmla="*/ 2147483647 h 2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64" h="289">
                  <a:moveTo>
                    <a:pt x="6" y="247"/>
                  </a:moveTo>
                  <a:lnTo>
                    <a:pt x="42" y="235"/>
                  </a:lnTo>
                  <a:lnTo>
                    <a:pt x="66" y="235"/>
                  </a:lnTo>
                  <a:lnTo>
                    <a:pt x="108" y="199"/>
                  </a:lnTo>
                  <a:lnTo>
                    <a:pt x="138" y="187"/>
                  </a:lnTo>
                  <a:lnTo>
                    <a:pt x="144" y="157"/>
                  </a:lnTo>
                  <a:lnTo>
                    <a:pt x="156" y="109"/>
                  </a:lnTo>
                  <a:lnTo>
                    <a:pt x="156" y="72"/>
                  </a:lnTo>
                  <a:lnTo>
                    <a:pt x="174" y="48"/>
                  </a:lnTo>
                  <a:lnTo>
                    <a:pt x="174" y="18"/>
                  </a:lnTo>
                  <a:lnTo>
                    <a:pt x="186" y="0"/>
                  </a:lnTo>
                  <a:lnTo>
                    <a:pt x="210" y="18"/>
                  </a:lnTo>
                  <a:lnTo>
                    <a:pt x="246" y="30"/>
                  </a:lnTo>
                  <a:lnTo>
                    <a:pt x="264" y="30"/>
                  </a:lnTo>
                  <a:lnTo>
                    <a:pt x="240" y="54"/>
                  </a:lnTo>
                  <a:lnTo>
                    <a:pt x="222" y="66"/>
                  </a:lnTo>
                  <a:lnTo>
                    <a:pt x="210" y="85"/>
                  </a:lnTo>
                  <a:lnTo>
                    <a:pt x="180" y="60"/>
                  </a:lnTo>
                  <a:lnTo>
                    <a:pt x="162" y="97"/>
                  </a:lnTo>
                  <a:lnTo>
                    <a:pt x="186" y="139"/>
                  </a:lnTo>
                  <a:lnTo>
                    <a:pt x="168" y="169"/>
                  </a:lnTo>
                  <a:lnTo>
                    <a:pt x="162" y="193"/>
                  </a:lnTo>
                  <a:lnTo>
                    <a:pt x="162" y="235"/>
                  </a:lnTo>
                  <a:lnTo>
                    <a:pt x="150" y="247"/>
                  </a:lnTo>
                  <a:lnTo>
                    <a:pt x="138" y="241"/>
                  </a:lnTo>
                  <a:lnTo>
                    <a:pt x="126" y="247"/>
                  </a:lnTo>
                  <a:lnTo>
                    <a:pt x="102" y="247"/>
                  </a:lnTo>
                  <a:lnTo>
                    <a:pt x="90" y="247"/>
                  </a:lnTo>
                  <a:lnTo>
                    <a:pt x="66" y="271"/>
                  </a:lnTo>
                  <a:lnTo>
                    <a:pt x="60" y="259"/>
                  </a:lnTo>
                  <a:lnTo>
                    <a:pt x="48" y="265"/>
                  </a:lnTo>
                  <a:lnTo>
                    <a:pt x="36" y="271"/>
                  </a:lnTo>
                  <a:lnTo>
                    <a:pt x="12" y="289"/>
                  </a:lnTo>
                  <a:lnTo>
                    <a:pt x="0" y="259"/>
                  </a:lnTo>
                  <a:lnTo>
                    <a:pt x="6" y="2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" name="Freeform 265"/>
            <p:cNvSpPr>
              <a:spLocks/>
            </p:cNvSpPr>
            <p:nvPr/>
          </p:nvSpPr>
          <p:spPr bwMode="auto">
            <a:xfrm>
              <a:off x="8030369" y="3063910"/>
              <a:ext cx="60754" cy="307874"/>
            </a:xfrm>
            <a:custGeom>
              <a:avLst/>
              <a:gdLst>
                <a:gd name="T0" fmla="*/ 2147483647 w 48"/>
                <a:gd name="T1" fmla="*/ 2147483647 h 234"/>
                <a:gd name="T2" fmla="*/ 2147483647 w 48"/>
                <a:gd name="T3" fmla="*/ 2147483647 h 234"/>
                <a:gd name="T4" fmla="*/ 2147483647 w 48"/>
                <a:gd name="T5" fmla="*/ 2147483647 h 234"/>
                <a:gd name="T6" fmla="*/ 0 w 48"/>
                <a:gd name="T7" fmla="*/ 2147483647 h 234"/>
                <a:gd name="T8" fmla="*/ 2147483647 w 48"/>
                <a:gd name="T9" fmla="*/ 2147483647 h 234"/>
                <a:gd name="T10" fmla="*/ 2147483647 w 48"/>
                <a:gd name="T11" fmla="*/ 0 h 234"/>
                <a:gd name="T12" fmla="*/ 2147483647 w 48"/>
                <a:gd name="T13" fmla="*/ 2147483647 h 234"/>
                <a:gd name="T14" fmla="*/ 2147483647 w 48"/>
                <a:gd name="T15" fmla="*/ 2147483647 h 234"/>
                <a:gd name="T16" fmla="*/ 2147483647 w 48"/>
                <a:gd name="T17" fmla="*/ 2147483647 h 234"/>
                <a:gd name="T18" fmla="*/ 2147483647 w 48"/>
                <a:gd name="T19" fmla="*/ 2147483647 h 234"/>
                <a:gd name="T20" fmla="*/ 2147483647 w 48"/>
                <a:gd name="T21" fmla="*/ 2147483647 h 234"/>
                <a:gd name="T22" fmla="*/ 2147483647 w 48"/>
                <a:gd name="T23" fmla="*/ 2147483647 h 234"/>
                <a:gd name="T24" fmla="*/ 2147483647 w 48"/>
                <a:gd name="T25" fmla="*/ 2147483647 h 234"/>
                <a:gd name="T26" fmla="*/ 2147483647 w 48"/>
                <a:gd name="T27" fmla="*/ 2147483647 h 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234">
                  <a:moveTo>
                    <a:pt x="12" y="222"/>
                  </a:moveTo>
                  <a:lnTo>
                    <a:pt x="12" y="180"/>
                  </a:lnTo>
                  <a:lnTo>
                    <a:pt x="6" y="90"/>
                  </a:lnTo>
                  <a:lnTo>
                    <a:pt x="0" y="66"/>
                  </a:lnTo>
                  <a:lnTo>
                    <a:pt x="6" y="30"/>
                  </a:lnTo>
                  <a:lnTo>
                    <a:pt x="12" y="0"/>
                  </a:lnTo>
                  <a:lnTo>
                    <a:pt x="24" y="36"/>
                  </a:lnTo>
                  <a:lnTo>
                    <a:pt x="24" y="60"/>
                  </a:lnTo>
                  <a:lnTo>
                    <a:pt x="48" y="156"/>
                  </a:lnTo>
                  <a:lnTo>
                    <a:pt x="30" y="144"/>
                  </a:lnTo>
                  <a:lnTo>
                    <a:pt x="24" y="168"/>
                  </a:lnTo>
                  <a:lnTo>
                    <a:pt x="24" y="198"/>
                  </a:lnTo>
                  <a:lnTo>
                    <a:pt x="42" y="234"/>
                  </a:lnTo>
                  <a:lnTo>
                    <a:pt x="12" y="22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60" name="Freeform 272"/>
            <p:cNvSpPr>
              <a:spLocks/>
            </p:cNvSpPr>
            <p:nvPr/>
          </p:nvSpPr>
          <p:spPr bwMode="auto">
            <a:xfrm>
              <a:off x="7477712" y="4190231"/>
              <a:ext cx="143064" cy="195051"/>
            </a:xfrm>
            <a:custGeom>
              <a:avLst/>
              <a:gdLst>
                <a:gd name="T0" fmla="*/ 2147483647 w 108"/>
                <a:gd name="T1" fmla="*/ 2147483647 h 151"/>
                <a:gd name="T2" fmla="*/ 0 w 108"/>
                <a:gd name="T3" fmla="*/ 2147483647 h 151"/>
                <a:gd name="T4" fmla="*/ 2147483647 w 108"/>
                <a:gd name="T5" fmla="*/ 2147483647 h 151"/>
                <a:gd name="T6" fmla="*/ 2147483647 w 108"/>
                <a:gd name="T7" fmla="*/ 2147483647 h 151"/>
                <a:gd name="T8" fmla="*/ 2147483647 w 108"/>
                <a:gd name="T9" fmla="*/ 2147483647 h 151"/>
                <a:gd name="T10" fmla="*/ 2147483647 w 108"/>
                <a:gd name="T11" fmla="*/ 2147483647 h 151"/>
                <a:gd name="T12" fmla="*/ 2147483647 w 108"/>
                <a:gd name="T13" fmla="*/ 2147483647 h 151"/>
                <a:gd name="T14" fmla="*/ 2147483647 w 108"/>
                <a:gd name="T15" fmla="*/ 2147483647 h 151"/>
                <a:gd name="T16" fmla="*/ 2147483647 w 108"/>
                <a:gd name="T17" fmla="*/ 2147483647 h 151"/>
                <a:gd name="T18" fmla="*/ 2147483647 w 108"/>
                <a:gd name="T19" fmla="*/ 2147483647 h 151"/>
                <a:gd name="T20" fmla="*/ 2147483647 w 108"/>
                <a:gd name="T21" fmla="*/ 2147483647 h 151"/>
                <a:gd name="T22" fmla="*/ 2147483647 w 108"/>
                <a:gd name="T23" fmla="*/ 2147483647 h 151"/>
                <a:gd name="T24" fmla="*/ 2147483647 w 108"/>
                <a:gd name="T25" fmla="*/ 2147483647 h 151"/>
                <a:gd name="T26" fmla="*/ 2147483647 w 108"/>
                <a:gd name="T27" fmla="*/ 0 h 151"/>
                <a:gd name="T28" fmla="*/ 2147483647 w 108"/>
                <a:gd name="T29" fmla="*/ 2147483647 h 1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8" h="151">
                  <a:moveTo>
                    <a:pt x="12" y="18"/>
                  </a:moveTo>
                  <a:lnTo>
                    <a:pt x="0" y="42"/>
                  </a:lnTo>
                  <a:lnTo>
                    <a:pt x="6" y="72"/>
                  </a:lnTo>
                  <a:lnTo>
                    <a:pt x="18" y="85"/>
                  </a:lnTo>
                  <a:lnTo>
                    <a:pt x="36" y="91"/>
                  </a:lnTo>
                  <a:lnTo>
                    <a:pt x="72" y="109"/>
                  </a:lnTo>
                  <a:lnTo>
                    <a:pt x="78" y="139"/>
                  </a:lnTo>
                  <a:lnTo>
                    <a:pt x="108" y="151"/>
                  </a:lnTo>
                  <a:lnTo>
                    <a:pt x="102" y="127"/>
                  </a:lnTo>
                  <a:lnTo>
                    <a:pt x="78" y="91"/>
                  </a:lnTo>
                  <a:lnTo>
                    <a:pt x="42" y="66"/>
                  </a:lnTo>
                  <a:lnTo>
                    <a:pt x="48" y="48"/>
                  </a:lnTo>
                  <a:lnTo>
                    <a:pt x="54" y="12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61" name="Freeform 273"/>
            <p:cNvSpPr>
              <a:spLocks/>
            </p:cNvSpPr>
            <p:nvPr/>
          </p:nvSpPr>
          <p:spPr bwMode="auto">
            <a:xfrm>
              <a:off x="7534546" y="4415878"/>
              <a:ext cx="117587" cy="91788"/>
            </a:xfrm>
            <a:custGeom>
              <a:avLst/>
              <a:gdLst>
                <a:gd name="T0" fmla="*/ 0 w 90"/>
                <a:gd name="T1" fmla="*/ 2147483647 h 72"/>
                <a:gd name="T2" fmla="*/ 2147483647 w 90"/>
                <a:gd name="T3" fmla="*/ 2147483647 h 72"/>
                <a:gd name="T4" fmla="*/ 2147483647 w 90"/>
                <a:gd name="T5" fmla="*/ 2147483647 h 72"/>
                <a:gd name="T6" fmla="*/ 2147483647 w 90"/>
                <a:gd name="T7" fmla="*/ 0 h 72"/>
                <a:gd name="T8" fmla="*/ 2147483647 w 90"/>
                <a:gd name="T9" fmla="*/ 2147483647 h 72"/>
                <a:gd name="T10" fmla="*/ 2147483647 w 90"/>
                <a:gd name="T11" fmla="*/ 2147483647 h 72"/>
                <a:gd name="T12" fmla="*/ 2147483647 w 90"/>
                <a:gd name="T13" fmla="*/ 2147483647 h 72"/>
                <a:gd name="T14" fmla="*/ 2147483647 w 90"/>
                <a:gd name="T15" fmla="*/ 2147483647 h 72"/>
                <a:gd name="T16" fmla="*/ 2147483647 w 90"/>
                <a:gd name="T17" fmla="*/ 2147483647 h 72"/>
                <a:gd name="T18" fmla="*/ 0 w 90"/>
                <a:gd name="T19" fmla="*/ 2147483647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0" h="72">
                  <a:moveTo>
                    <a:pt x="0" y="54"/>
                  </a:moveTo>
                  <a:lnTo>
                    <a:pt x="18" y="24"/>
                  </a:lnTo>
                  <a:lnTo>
                    <a:pt x="42" y="24"/>
                  </a:lnTo>
                  <a:lnTo>
                    <a:pt x="60" y="0"/>
                  </a:lnTo>
                  <a:lnTo>
                    <a:pt x="90" y="24"/>
                  </a:lnTo>
                  <a:lnTo>
                    <a:pt x="90" y="72"/>
                  </a:lnTo>
                  <a:lnTo>
                    <a:pt x="60" y="60"/>
                  </a:lnTo>
                  <a:lnTo>
                    <a:pt x="42" y="60"/>
                  </a:lnTo>
                  <a:lnTo>
                    <a:pt x="24" y="4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62" name="Freeform 333"/>
            <p:cNvSpPr>
              <a:spLocks/>
            </p:cNvSpPr>
            <p:nvPr/>
          </p:nvSpPr>
          <p:spPr bwMode="auto">
            <a:xfrm>
              <a:off x="6693802" y="3144225"/>
              <a:ext cx="776071" cy="392014"/>
            </a:xfrm>
            <a:custGeom>
              <a:avLst/>
              <a:gdLst>
                <a:gd name="T0" fmla="*/ 2147483647 w 595"/>
                <a:gd name="T1" fmla="*/ 2147483647 h 301"/>
                <a:gd name="T2" fmla="*/ 2147483647 w 595"/>
                <a:gd name="T3" fmla="*/ 2147483647 h 301"/>
                <a:gd name="T4" fmla="*/ 2147483647 w 595"/>
                <a:gd name="T5" fmla="*/ 2147483647 h 301"/>
                <a:gd name="T6" fmla="*/ 2147483647 w 595"/>
                <a:gd name="T7" fmla="*/ 2147483647 h 301"/>
                <a:gd name="T8" fmla="*/ 2147483647 w 595"/>
                <a:gd name="T9" fmla="*/ 2147483647 h 301"/>
                <a:gd name="T10" fmla="*/ 2147483647 w 595"/>
                <a:gd name="T11" fmla="*/ 2147483647 h 301"/>
                <a:gd name="T12" fmla="*/ 2147483647 w 595"/>
                <a:gd name="T13" fmla="*/ 2147483647 h 301"/>
                <a:gd name="T14" fmla="*/ 2147483647 w 595"/>
                <a:gd name="T15" fmla="*/ 2147483647 h 301"/>
                <a:gd name="T16" fmla="*/ 2147483647 w 595"/>
                <a:gd name="T17" fmla="*/ 2147483647 h 301"/>
                <a:gd name="T18" fmla="*/ 2147483647 w 595"/>
                <a:gd name="T19" fmla="*/ 2147483647 h 301"/>
                <a:gd name="T20" fmla="*/ 2147483647 w 595"/>
                <a:gd name="T21" fmla="*/ 2147483647 h 301"/>
                <a:gd name="T22" fmla="*/ 2147483647 w 595"/>
                <a:gd name="T23" fmla="*/ 2147483647 h 301"/>
                <a:gd name="T24" fmla="*/ 2147483647 w 595"/>
                <a:gd name="T25" fmla="*/ 2147483647 h 301"/>
                <a:gd name="T26" fmla="*/ 2147483647 w 595"/>
                <a:gd name="T27" fmla="*/ 2147483647 h 301"/>
                <a:gd name="T28" fmla="*/ 2147483647 w 595"/>
                <a:gd name="T29" fmla="*/ 2147483647 h 301"/>
                <a:gd name="T30" fmla="*/ 2147483647 w 595"/>
                <a:gd name="T31" fmla="*/ 2147483647 h 301"/>
                <a:gd name="T32" fmla="*/ 2147483647 w 595"/>
                <a:gd name="T33" fmla="*/ 2147483647 h 301"/>
                <a:gd name="T34" fmla="*/ 2147483647 w 595"/>
                <a:gd name="T35" fmla="*/ 2147483647 h 301"/>
                <a:gd name="T36" fmla="*/ 2147483647 w 595"/>
                <a:gd name="T37" fmla="*/ 2147483647 h 301"/>
                <a:gd name="T38" fmla="*/ 2147483647 w 595"/>
                <a:gd name="T39" fmla="*/ 2147483647 h 301"/>
                <a:gd name="T40" fmla="*/ 2147483647 w 595"/>
                <a:gd name="T41" fmla="*/ 2147483647 h 301"/>
                <a:gd name="T42" fmla="*/ 2147483647 w 595"/>
                <a:gd name="T43" fmla="*/ 0 h 301"/>
                <a:gd name="T44" fmla="*/ 2147483647 w 595"/>
                <a:gd name="T45" fmla="*/ 2147483647 h 301"/>
                <a:gd name="T46" fmla="*/ 2147483647 w 595"/>
                <a:gd name="T47" fmla="*/ 2147483647 h 301"/>
                <a:gd name="T48" fmla="*/ 2147483647 w 595"/>
                <a:gd name="T49" fmla="*/ 2147483647 h 301"/>
                <a:gd name="T50" fmla="*/ 2147483647 w 595"/>
                <a:gd name="T51" fmla="*/ 2147483647 h 301"/>
                <a:gd name="T52" fmla="*/ 2147483647 w 595"/>
                <a:gd name="T53" fmla="*/ 2147483647 h 301"/>
                <a:gd name="T54" fmla="*/ 0 w 595"/>
                <a:gd name="T55" fmla="*/ 2147483647 h 301"/>
                <a:gd name="T56" fmla="*/ 2147483647 w 595"/>
                <a:gd name="T57" fmla="*/ 2147483647 h 301"/>
                <a:gd name="T58" fmla="*/ 2147483647 w 595"/>
                <a:gd name="T59" fmla="*/ 2147483647 h 30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95" h="301">
                  <a:moveTo>
                    <a:pt x="42" y="126"/>
                  </a:moveTo>
                  <a:lnTo>
                    <a:pt x="48" y="186"/>
                  </a:lnTo>
                  <a:lnTo>
                    <a:pt x="127" y="210"/>
                  </a:lnTo>
                  <a:lnTo>
                    <a:pt x="181" y="264"/>
                  </a:lnTo>
                  <a:lnTo>
                    <a:pt x="253" y="270"/>
                  </a:lnTo>
                  <a:lnTo>
                    <a:pt x="313" y="301"/>
                  </a:lnTo>
                  <a:lnTo>
                    <a:pt x="379" y="258"/>
                  </a:lnTo>
                  <a:lnTo>
                    <a:pt x="445" y="252"/>
                  </a:lnTo>
                  <a:lnTo>
                    <a:pt x="457" y="210"/>
                  </a:lnTo>
                  <a:lnTo>
                    <a:pt x="499" y="192"/>
                  </a:lnTo>
                  <a:lnTo>
                    <a:pt x="541" y="174"/>
                  </a:lnTo>
                  <a:lnTo>
                    <a:pt x="595" y="156"/>
                  </a:lnTo>
                  <a:lnTo>
                    <a:pt x="583" y="132"/>
                  </a:lnTo>
                  <a:lnTo>
                    <a:pt x="529" y="126"/>
                  </a:lnTo>
                  <a:lnTo>
                    <a:pt x="529" y="96"/>
                  </a:lnTo>
                  <a:lnTo>
                    <a:pt x="541" y="72"/>
                  </a:lnTo>
                  <a:lnTo>
                    <a:pt x="499" y="60"/>
                  </a:lnTo>
                  <a:lnTo>
                    <a:pt x="403" y="84"/>
                  </a:lnTo>
                  <a:lnTo>
                    <a:pt x="367" y="54"/>
                  </a:lnTo>
                  <a:lnTo>
                    <a:pt x="307" y="54"/>
                  </a:lnTo>
                  <a:lnTo>
                    <a:pt x="289" y="36"/>
                  </a:lnTo>
                  <a:lnTo>
                    <a:pt x="217" y="0"/>
                  </a:lnTo>
                  <a:lnTo>
                    <a:pt x="193" y="30"/>
                  </a:lnTo>
                  <a:lnTo>
                    <a:pt x="169" y="66"/>
                  </a:lnTo>
                  <a:lnTo>
                    <a:pt x="121" y="48"/>
                  </a:lnTo>
                  <a:lnTo>
                    <a:pt x="54" y="54"/>
                  </a:lnTo>
                  <a:lnTo>
                    <a:pt x="12" y="78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2" y="12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1923" name="Line 449"/>
            <p:cNvSpPr>
              <a:spLocks noChangeShapeType="1"/>
            </p:cNvSpPr>
            <p:nvPr/>
          </p:nvSpPr>
          <p:spPr bwMode="auto">
            <a:xfrm>
              <a:off x="7440613" y="4206875"/>
              <a:ext cx="0" cy="0"/>
            </a:xfrm>
            <a:prstGeom prst="line">
              <a:avLst/>
            </a:prstGeom>
            <a:noFill/>
            <a:ln w="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924" name="Freeform 506"/>
            <p:cNvSpPr>
              <a:spLocks/>
            </p:cNvSpPr>
            <p:nvPr/>
          </p:nvSpPr>
          <p:spPr bwMode="auto">
            <a:xfrm>
              <a:off x="7589838" y="3492500"/>
              <a:ext cx="123825" cy="155575"/>
            </a:xfrm>
            <a:custGeom>
              <a:avLst/>
              <a:gdLst>
                <a:gd name="T0" fmla="*/ 2147483647 w 78"/>
                <a:gd name="T1" fmla="*/ 2147483647 h 98"/>
                <a:gd name="T2" fmla="*/ 2147483647 w 78"/>
                <a:gd name="T3" fmla="*/ 2147483647 h 98"/>
                <a:gd name="T4" fmla="*/ 2147483647 w 78"/>
                <a:gd name="T5" fmla="*/ 2147483647 h 98"/>
                <a:gd name="T6" fmla="*/ 2147483647 w 78"/>
                <a:gd name="T7" fmla="*/ 2147483647 h 98"/>
                <a:gd name="T8" fmla="*/ 0 w 78"/>
                <a:gd name="T9" fmla="*/ 2147483647 h 98"/>
                <a:gd name="T10" fmla="*/ 0 w 78"/>
                <a:gd name="T11" fmla="*/ 2147483647 h 98"/>
                <a:gd name="T12" fmla="*/ 2147483647 w 78"/>
                <a:gd name="T13" fmla="*/ 2147483647 h 98"/>
                <a:gd name="T14" fmla="*/ 2147483647 w 78"/>
                <a:gd name="T15" fmla="*/ 2147483647 h 98"/>
                <a:gd name="T16" fmla="*/ 2147483647 w 78"/>
                <a:gd name="T17" fmla="*/ 2147483647 h 98"/>
                <a:gd name="T18" fmla="*/ 2147483647 w 78"/>
                <a:gd name="T19" fmla="*/ 2147483647 h 98"/>
                <a:gd name="T20" fmla="*/ 2147483647 w 78"/>
                <a:gd name="T21" fmla="*/ 2147483647 h 98"/>
                <a:gd name="T22" fmla="*/ 2147483647 w 78"/>
                <a:gd name="T23" fmla="*/ 2147483647 h 98"/>
                <a:gd name="T24" fmla="*/ 2147483647 w 78"/>
                <a:gd name="T25" fmla="*/ 2147483647 h 98"/>
                <a:gd name="T26" fmla="*/ 2147483647 w 78"/>
                <a:gd name="T27" fmla="*/ 2147483647 h 98"/>
                <a:gd name="T28" fmla="*/ 2147483647 w 78"/>
                <a:gd name="T29" fmla="*/ 2147483647 h 98"/>
                <a:gd name="T30" fmla="*/ 2147483647 w 78"/>
                <a:gd name="T31" fmla="*/ 2147483647 h 98"/>
                <a:gd name="T32" fmla="*/ 2147483647 w 78"/>
                <a:gd name="T33" fmla="*/ 2147483647 h 98"/>
                <a:gd name="T34" fmla="*/ 2147483647 w 78"/>
                <a:gd name="T35" fmla="*/ 2147483647 h 98"/>
                <a:gd name="T36" fmla="*/ 2147483647 w 78"/>
                <a:gd name="T37" fmla="*/ 2147483647 h 98"/>
                <a:gd name="T38" fmla="*/ 2147483647 w 78"/>
                <a:gd name="T39" fmla="*/ 2147483647 h 98"/>
                <a:gd name="T40" fmla="*/ 2147483647 w 78"/>
                <a:gd name="T41" fmla="*/ 2147483647 h 98"/>
                <a:gd name="T42" fmla="*/ 2147483647 w 78"/>
                <a:gd name="T43" fmla="*/ 2147483647 h 98"/>
                <a:gd name="T44" fmla="*/ 2147483647 w 78"/>
                <a:gd name="T45" fmla="*/ 2147483647 h 98"/>
                <a:gd name="T46" fmla="*/ 2147483647 w 78"/>
                <a:gd name="T47" fmla="*/ 2147483647 h 98"/>
                <a:gd name="T48" fmla="*/ 2147483647 w 78"/>
                <a:gd name="T49" fmla="*/ 2147483647 h 98"/>
                <a:gd name="T50" fmla="*/ 2147483647 w 78"/>
                <a:gd name="T51" fmla="*/ 2147483647 h 98"/>
                <a:gd name="T52" fmla="*/ 2147483647 w 78"/>
                <a:gd name="T53" fmla="*/ 2147483647 h 98"/>
                <a:gd name="T54" fmla="*/ 2147483647 w 78"/>
                <a:gd name="T55" fmla="*/ 2147483647 h 98"/>
                <a:gd name="T56" fmla="*/ 2147483647 w 78"/>
                <a:gd name="T57" fmla="*/ 2147483647 h 98"/>
                <a:gd name="T58" fmla="*/ 2147483647 w 78"/>
                <a:gd name="T59" fmla="*/ 2147483647 h 98"/>
                <a:gd name="T60" fmla="*/ 2147483647 w 78"/>
                <a:gd name="T61" fmla="*/ 2147483647 h 98"/>
                <a:gd name="T62" fmla="*/ 2147483647 w 78"/>
                <a:gd name="T63" fmla="*/ 0 h 98"/>
                <a:gd name="T64" fmla="*/ 2147483647 w 78"/>
                <a:gd name="T65" fmla="*/ 2147483647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8" h="98">
                  <a:moveTo>
                    <a:pt x="32" y="12"/>
                  </a:moveTo>
                  <a:lnTo>
                    <a:pt x="34" y="32"/>
                  </a:lnTo>
                  <a:lnTo>
                    <a:pt x="20" y="22"/>
                  </a:lnTo>
                  <a:lnTo>
                    <a:pt x="6" y="34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10" y="56"/>
                  </a:lnTo>
                  <a:lnTo>
                    <a:pt x="30" y="70"/>
                  </a:lnTo>
                  <a:lnTo>
                    <a:pt x="34" y="84"/>
                  </a:lnTo>
                  <a:lnTo>
                    <a:pt x="36" y="92"/>
                  </a:lnTo>
                  <a:lnTo>
                    <a:pt x="40" y="98"/>
                  </a:lnTo>
                  <a:lnTo>
                    <a:pt x="70" y="88"/>
                  </a:lnTo>
                  <a:lnTo>
                    <a:pt x="70" y="84"/>
                  </a:lnTo>
                  <a:lnTo>
                    <a:pt x="68" y="82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4" y="60"/>
                  </a:lnTo>
                  <a:lnTo>
                    <a:pt x="64" y="46"/>
                  </a:lnTo>
                  <a:lnTo>
                    <a:pt x="54" y="26"/>
                  </a:lnTo>
                  <a:lnTo>
                    <a:pt x="64" y="16"/>
                  </a:lnTo>
                  <a:lnTo>
                    <a:pt x="78" y="4"/>
                  </a:lnTo>
                  <a:lnTo>
                    <a:pt x="52" y="0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5" name="Freeform 517"/>
            <p:cNvSpPr>
              <a:spLocks/>
            </p:cNvSpPr>
            <p:nvPr/>
          </p:nvSpPr>
          <p:spPr bwMode="auto">
            <a:xfrm>
              <a:off x="7638413" y="3631852"/>
              <a:ext cx="84271" cy="105174"/>
            </a:xfrm>
            <a:custGeom>
              <a:avLst/>
              <a:gdLst>
                <a:gd name="T0" fmla="*/ 2147483647 w 54"/>
                <a:gd name="T1" fmla="*/ 2147483647 h 66"/>
                <a:gd name="T2" fmla="*/ 2147483647 w 54"/>
                <a:gd name="T3" fmla="*/ 2147483647 h 66"/>
                <a:gd name="T4" fmla="*/ 2147483647 w 54"/>
                <a:gd name="T5" fmla="*/ 2147483647 h 66"/>
                <a:gd name="T6" fmla="*/ 2147483647 w 54"/>
                <a:gd name="T7" fmla="*/ 2147483647 h 66"/>
                <a:gd name="T8" fmla="*/ 0 w 54"/>
                <a:gd name="T9" fmla="*/ 2147483647 h 66"/>
                <a:gd name="T10" fmla="*/ 0 w 54"/>
                <a:gd name="T11" fmla="*/ 2147483647 h 66"/>
                <a:gd name="T12" fmla="*/ 2147483647 w 54"/>
                <a:gd name="T13" fmla="*/ 2147483647 h 66"/>
                <a:gd name="T14" fmla="*/ 2147483647 w 54"/>
                <a:gd name="T15" fmla="*/ 2147483647 h 66"/>
                <a:gd name="T16" fmla="*/ 2147483647 w 54"/>
                <a:gd name="T17" fmla="*/ 2147483647 h 66"/>
                <a:gd name="T18" fmla="*/ 2147483647 w 54"/>
                <a:gd name="T19" fmla="*/ 2147483647 h 66"/>
                <a:gd name="T20" fmla="*/ 2147483647 w 54"/>
                <a:gd name="T21" fmla="*/ 2147483647 h 66"/>
                <a:gd name="T22" fmla="*/ 2147483647 w 54"/>
                <a:gd name="T23" fmla="*/ 2147483647 h 66"/>
                <a:gd name="T24" fmla="*/ 2147483647 w 54"/>
                <a:gd name="T25" fmla="*/ 2147483647 h 66"/>
                <a:gd name="T26" fmla="*/ 2147483647 w 54"/>
                <a:gd name="T27" fmla="*/ 0 h 66"/>
                <a:gd name="T28" fmla="*/ 2147483647 w 54"/>
                <a:gd name="T29" fmla="*/ 2147483647 h 66"/>
                <a:gd name="T30" fmla="*/ 2147483647 w 54"/>
                <a:gd name="T31" fmla="*/ 2147483647 h 66"/>
                <a:gd name="T32" fmla="*/ 2147483647 w 54"/>
                <a:gd name="T33" fmla="*/ 2147483647 h 66"/>
                <a:gd name="T34" fmla="*/ 2147483647 w 54"/>
                <a:gd name="T35" fmla="*/ 2147483647 h 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" h="66">
                  <a:moveTo>
                    <a:pt x="10" y="12"/>
                  </a:moveTo>
                  <a:lnTo>
                    <a:pt x="10" y="12"/>
                  </a:lnTo>
                  <a:lnTo>
                    <a:pt x="10" y="36"/>
                  </a:lnTo>
                  <a:lnTo>
                    <a:pt x="0" y="66"/>
                  </a:lnTo>
                  <a:lnTo>
                    <a:pt x="20" y="66"/>
                  </a:lnTo>
                  <a:lnTo>
                    <a:pt x="40" y="60"/>
                  </a:lnTo>
                  <a:lnTo>
                    <a:pt x="50" y="52"/>
                  </a:lnTo>
                  <a:lnTo>
                    <a:pt x="54" y="36"/>
                  </a:lnTo>
                  <a:lnTo>
                    <a:pt x="40" y="0"/>
                  </a:lnTo>
                  <a:lnTo>
                    <a:pt x="10" y="1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66" name="Freeform 411"/>
            <p:cNvSpPr>
              <a:spLocks/>
            </p:cNvSpPr>
            <p:nvPr/>
          </p:nvSpPr>
          <p:spPr bwMode="auto">
            <a:xfrm>
              <a:off x="2921234" y="5366271"/>
              <a:ext cx="125426" cy="166367"/>
            </a:xfrm>
            <a:custGeom>
              <a:avLst/>
              <a:gdLst>
                <a:gd name="T0" fmla="*/ 2147483647 w 102"/>
                <a:gd name="T1" fmla="*/ 2147483647 h 114"/>
                <a:gd name="T2" fmla="*/ 2147483647 w 102"/>
                <a:gd name="T3" fmla="*/ 2147483647 h 114"/>
                <a:gd name="T4" fmla="*/ 2147483647 w 102"/>
                <a:gd name="T5" fmla="*/ 0 h 114"/>
                <a:gd name="T6" fmla="*/ 2147483647 w 102"/>
                <a:gd name="T7" fmla="*/ 2147483647 h 114"/>
                <a:gd name="T8" fmla="*/ 0 w 102"/>
                <a:gd name="T9" fmla="*/ 2147483647 h 114"/>
                <a:gd name="T10" fmla="*/ 0 w 102"/>
                <a:gd name="T11" fmla="*/ 2147483647 h 114"/>
                <a:gd name="T12" fmla="*/ 2147483647 w 102"/>
                <a:gd name="T13" fmla="*/ 2147483647 h 114"/>
                <a:gd name="T14" fmla="*/ 2147483647 w 102"/>
                <a:gd name="T15" fmla="*/ 2147483647 h 114"/>
                <a:gd name="T16" fmla="*/ 2147483647 w 102"/>
                <a:gd name="T17" fmla="*/ 2147483647 h 114"/>
                <a:gd name="T18" fmla="*/ 2147483647 w 102"/>
                <a:gd name="T19" fmla="*/ 2147483647 h 114"/>
                <a:gd name="T20" fmla="*/ 2147483647 w 102"/>
                <a:gd name="T21" fmla="*/ 2147483647 h 114"/>
                <a:gd name="T22" fmla="*/ 2147483647 w 102"/>
                <a:gd name="T23" fmla="*/ 2147483647 h 114"/>
                <a:gd name="T24" fmla="*/ 2147483647 w 102"/>
                <a:gd name="T25" fmla="*/ 2147483647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14">
                  <a:moveTo>
                    <a:pt x="66" y="24"/>
                  </a:moveTo>
                  <a:lnTo>
                    <a:pt x="36" y="6"/>
                  </a:lnTo>
                  <a:lnTo>
                    <a:pt x="18" y="0"/>
                  </a:lnTo>
                  <a:lnTo>
                    <a:pt x="6" y="18"/>
                  </a:lnTo>
                  <a:lnTo>
                    <a:pt x="0" y="48"/>
                  </a:lnTo>
                  <a:lnTo>
                    <a:pt x="0" y="78"/>
                  </a:lnTo>
                  <a:lnTo>
                    <a:pt x="24" y="96"/>
                  </a:lnTo>
                  <a:lnTo>
                    <a:pt x="36" y="108"/>
                  </a:lnTo>
                  <a:lnTo>
                    <a:pt x="66" y="114"/>
                  </a:lnTo>
                  <a:lnTo>
                    <a:pt x="96" y="90"/>
                  </a:lnTo>
                  <a:lnTo>
                    <a:pt x="102" y="78"/>
                  </a:lnTo>
                  <a:lnTo>
                    <a:pt x="84" y="42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67" name="Freeform 420"/>
            <p:cNvSpPr>
              <a:spLocks/>
            </p:cNvSpPr>
            <p:nvPr/>
          </p:nvSpPr>
          <p:spPr bwMode="auto">
            <a:xfrm>
              <a:off x="2370536" y="4675945"/>
              <a:ext cx="321403" cy="390101"/>
            </a:xfrm>
            <a:custGeom>
              <a:avLst/>
              <a:gdLst>
                <a:gd name="T0" fmla="*/ 2147483647 w 240"/>
                <a:gd name="T1" fmla="*/ 2147483647 h 337"/>
                <a:gd name="T2" fmla="*/ 2147483647 w 240"/>
                <a:gd name="T3" fmla="*/ 2147483647 h 337"/>
                <a:gd name="T4" fmla="*/ 2147483647 w 240"/>
                <a:gd name="T5" fmla="*/ 2147483647 h 337"/>
                <a:gd name="T6" fmla="*/ 2147483647 w 240"/>
                <a:gd name="T7" fmla="*/ 2147483647 h 337"/>
                <a:gd name="T8" fmla="*/ 2147483647 w 240"/>
                <a:gd name="T9" fmla="*/ 2147483647 h 337"/>
                <a:gd name="T10" fmla="*/ 2147483647 w 240"/>
                <a:gd name="T11" fmla="*/ 2147483647 h 337"/>
                <a:gd name="T12" fmla="*/ 2147483647 w 240"/>
                <a:gd name="T13" fmla="*/ 2147483647 h 337"/>
                <a:gd name="T14" fmla="*/ 2147483647 w 240"/>
                <a:gd name="T15" fmla="*/ 2147483647 h 337"/>
                <a:gd name="T16" fmla="*/ 2147483647 w 240"/>
                <a:gd name="T17" fmla="*/ 2147483647 h 337"/>
                <a:gd name="T18" fmla="*/ 2147483647 w 240"/>
                <a:gd name="T19" fmla="*/ 2147483647 h 337"/>
                <a:gd name="T20" fmla="*/ 2147483647 w 240"/>
                <a:gd name="T21" fmla="*/ 2147483647 h 337"/>
                <a:gd name="T22" fmla="*/ 2147483647 w 240"/>
                <a:gd name="T23" fmla="*/ 2147483647 h 337"/>
                <a:gd name="T24" fmla="*/ 2147483647 w 240"/>
                <a:gd name="T25" fmla="*/ 2147483647 h 337"/>
                <a:gd name="T26" fmla="*/ 2147483647 w 240"/>
                <a:gd name="T27" fmla="*/ 0 h 337"/>
                <a:gd name="T28" fmla="*/ 2147483647 w 240"/>
                <a:gd name="T29" fmla="*/ 0 h 337"/>
                <a:gd name="T30" fmla="*/ 2147483647 w 240"/>
                <a:gd name="T31" fmla="*/ 2147483647 h 337"/>
                <a:gd name="T32" fmla="*/ 2147483647 w 240"/>
                <a:gd name="T33" fmla="*/ 2147483647 h 337"/>
                <a:gd name="T34" fmla="*/ 2147483647 w 240"/>
                <a:gd name="T35" fmla="*/ 2147483647 h 337"/>
                <a:gd name="T36" fmla="*/ 2147483647 w 240"/>
                <a:gd name="T37" fmla="*/ 2147483647 h 337"/>
                <a:gd name="T38" fmla="*/ 2147483647 w 240"/>
                <a:gd name="T39" fmla="*/ 2147483647 h 337"/>
                <a:gd name="T40" fmla="*/ 2147483647 w 240"/>
                <a:gd name="T41" fmla="*/ 2147483647 h 337"/>
                <a:gd name="T42" fmla="*/ 0 w 240"/>
                <a:gd name="T43" fmla="*/ 2147483647 h 337"/>
                <a:gd name="T44" fmla="*/ 2147483647 w 240"/>
                <a:gd name="T45" fmla="*/ 2147483647 h 337"/>
                <a:gd name="T46" fmla="*/ 2147483647 w 240"/>
                <a:gd name="T47" fmla="*/ 2147483647 h 337"/>
                <a:gd name="T48" fmla="*/ 2147483647 w 240"/>
                <a:gd name="T49" fmla="*/ 2147483647 h 337"/>
                <a:gd name="T50" fmla="*/ 2147483647 w 240"/>
                <a:gd name="T51" fmla="*/ 2147483647 h 337"/>
                <a:gd name="T52" fmla="*/ 2147483647 w 240"/>
                <a:gd name="T53" fmla="*/ 2147483647 h 337"/>
                <a:gd name="T54" fmla="*/ 2147483647 w 240"/>
                <a:gd name="T55" fmla="*/ 2147483647 h 337"/>
                <a:gd name="T56" fmla="*/ 2147483647 w 240"/>
                <a:gd name="T57" fmla="*/ 2147483647 h 337"/>
                <a:gd name="T58" fmla="*/ 2147483647 w 240"/>
                <a:gd name="T59" fmla="*/ 2147483647 h 337"/>
                <a:gd name="T60" fmla="*/ 2147483647 w 240"/>
                <a:gd name="T61" fmla="*/ 2147483647 h 337"/>
                <a:gd name="T62" fmla="*/ 2147483647 w 240"/>
                <a:gd name="T63" fmla="*/ 2147483647 h 3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0" h="337">
                  <a:moveTo>
                    <a:pt x="228" y="204"/>
                  </a:moveTo>
                  <a:lnTo>
                    <a:pt x="228" y="198"/>
                  </a:lnTo>
                  <a:lnTo>
                    <a:pt x="216" y="198"/>
                  </a:lnTo>
                  <a:lnTo>
                    <a:pt x="210" y="162"/>
                  </a:lnTo>
                  <a:lnTo>
                    <a:pt x="180" y="174"/>
                  </a:lnTo>
                  <a:lnTo>
                    <a:pt x="156" y="156"/>
                  </a:lnTo>
                  <a:lnTo>
                    <a:pt x="156" y="120"/>
                  </a:lnTo>
                  <a:lnTo>
                    <a:pt x="180" y="84"/>
                  </a:lnTo>
                  <a:lnTo>
                    <a:pt x="198" y="72"/>
                  </a:lnTo>
                  <a:lnTo>
                    <a:pt x="204" y="54"/>
                  </a:lnTo>
                  <a:lnTo>
                    <a:pt x="192" y="36"/>
                  </a:lnTo>
                  <a:lnTo>
                    <a:pt x="168" y="36"/>
                  </a:lnTo>
                  <a:lnTo>
                    <a:pt x="150" y="18"/>
                  </a:lnTo>
                  <a:lnTo>
                    <a:pt x="120" y="0"/>
                  </a:lnTo>
                  <a:lnTo>
                    <a:pt x="108" y="24"/>
                  </a:lnTo>
                  <a:lnTo>
                    <a:pt x="84" y="48"/>
                  </a:lnTo>
                  <a:lnTo>
                    <a:pt x="66" y="54"/>
                  </a:lnTo>
                  <a:lnTo>
                    <a:pt x="42" y="78"/>
                  </a:lnTo>
                  <a:lnTo>
                    <a:pt x="24" y="72"/>
                  </a:lnTo>
                  <a:lnTo>
                    <a:pt x="18" y="60"/>
                  </a:lnTo>
                  <a:lnTo>
                    <a:pt x="0" y="72"/>
                  </a:lnTo>
                  <a:lnTo>
                    <a:pt x="18" y="114"/>
                  </a:lnTo>
                  <a:lnTo>
                    <a:pt x="54" y="174"/>
                  </a:lnTo>
                  <a:lnTo>
                    <a:pt x="90" y="252"/>
                  </a:lnTo>
                  <a:lnTo>
                    <a:pt x="90" y="264"/>
                  </a:lnTo>
                  <a:lnTo>
                    <a:pt x="216" y="337"/>
                  </a:lnTo>
                  <a:lnTo>
                    <a:pt x="222" y="337"/>
                  </a:lnTo>
                  <a:lnTo>
                    <a:pt x="228" y="307"/>
                  </a:lnTo>
                  <a:lnTo>
                    <a:pt x="234" y="270"/>
                  </a:lnTo>
                  <a:lnTo>
                    <a:pt x="240" y="222"/>
                  </a:lnTo>
                  <a:lnTo>
                    <a:pt x="228" y="204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68" name="Freeform 413"/>
            <p:cNvSpPr>
              <a:spLocks/>
            </p:cNvSpPr>
            <p:nvPr/>
          </p:nvSpPr>
          <p:spPr bwMode="auto">
            <a:xfrm>
              <a:off x="2559299" y="4547823"/>
              <a:ext cx="885819" cy="912147"/>
            </a:xfrm>
            <a:custGeom>
              <a:avLst/>
              <a:gdLst>
                <a:gd name="T0" fmla="*/ 2147483647 w 10000"/>
                <a:gd name="T1" fmla="*/ 2147483647 h 10000"/>
                <a:gd name="T2" fmla="*/ 2147483647 w 10000"/>
                <a:gd name="T3" fmla="*/ 2147483647 h 10000"/>
                <a:gd name="T4" fmla="*/ 2147483647 w 10000"/>
                <a:gd name="T5" fmla="*/ 2147483647 h 10000"/>
                <a:gd name="T6" fmla="*/ 2147483647 w 10000"/>
                <a:gd name="T7" fmla="*/ 2147483647 h 10000"/>
                <a:gd name="T8" fmla="*/ 2147483647 w 10000"/>
                <a:gd name="T9" fmla="*/ 2147483647 h 10000"/>
                <a:gd name="T10" fmla="*/ 2147483647 w 10000"/>
                <a:gd name="T11" fmla="*/ 2147483647 h 10000"/>
                <a:gd name="T12" fmla="*/ 2147483647 w 10000"/>
                <a:gd name="T13" fmla="*/ 2147483647 h 10000"/>
                <a:gd name="T14" fmla="*/ 2147483647 w 10000"/>
                <a:gd name="T15" fmla="*/ 2147483647 h 10000"/>
                <a:gd name="T16" fmla="*/ 2147483647 w 10000"/>
                <a:gd name="T17" fmla="*/ 2147483647 h 10000"/>
                <a:gd name="T18" fmla="*/ 2147483647 w 10000"/>
                <a:gd name="T19" fmla="*/ 2147483647 h 10000"/>
                <a:gd name="T20" fmla="*/ 2147483647 w 10000"/>
                <a:gd name="T21" fmla="*/ 2147483647 h 10000"/>
                <a:gd name="T22" fmla="*/ 2147483647 w 10000"/>
                <a:gd name="T23" fmla="*/ 2147483647 h 10000"/>
                <a:gd name="T24" fmla="*/ 2147483647 w 10000"/>
                <a:gd name="T25" fmla="*/ 2147483647 h 10000"/>
                <a:gd name="T26" fmla="*/ 2147483647 w 10000"/>
                <a:gd name="T27" fmla="*/ 2147483647 h 10000"/>
                <a:gd name="T28" fmla="*/ 2147483647 w 10000"/>
                <a:gd name="T29" fmla="*/ 2147483647 h 10000"/>
                <a:gd name="T30" fmla="*/ 2147483647 w 10000"/>
                <a:gd name="T31" fmla="*/ 2147483647 h 10000"/>
                <a:gd name="T32" fmla="*/ 2147483647 w 10000"/>
                <a:gd name="T33" fmla="*/ 2147483647 h 10000"/>
                <a:gd name="T34" fmla="*/ 2147483647 w 10000"/>
                <a:gd name="T35" fmla="*/ 2147483647 h 10000"/>
                <a:gd name="T36" fmla="*/ 2147483647 w 10000"/>
                <a:gd name="T37" fmla="*/ 2147483647 h 10000"/>
                <a:gd name="T38" fmla="*/ 2147483647 w 10000"/>
                <a:gd name="T39" fmla="*/ 2147483647 h 10000"/>
                <a:gd name="T40" fmla="*/ 2147483647 w 10000"/>
                <a:gd name="T41" fmla="*/ 2147483647 h 10000"/>
                <a:gd name="T42" fmla="*/ 2147483647 w 10000"/>
                <a:gd name="T43" fmla="*/ 2147483647 h 10000"/>
                <a:gd name="T44" fmla="*/ 2147483647 w 10000"/>
                <a:gd name="T45" fmla="*/ 2147483647 h 10000"/>
                <a:gd name="T46" fmla="*/ 2147483647 w 10000"/>
                <a:gd name="T47" fmla="*/ 2147483647 h 10000"/>
                <a:gd name="T48" fmla="*/ 2147483647 w 10000"/>
                <a:gd name="T49" fmla="*/ 0 h 10000"/>
                <a:gd name="T50" fmla="*/ 2147483647 w 10000"/>
                <a:gd name="T51" fmla="*/ 2147483647 h 10000"/>
                <a:gd name="T52" fmla="*/ 2147483647 w 10000"/>
                <a:gd name="T53" fmla="*/ 2147483647 h 10000"/>
                <a:gd name="T54" fmla="*/ 2147483647 w 10000"/>
                <a:gd name="T55" fmla="*/ 2147483647 h 10000"/>
                <a:gd name="T56" fmla="*/ 2147483647 w 10000"/>
                <a:gd name="T57" fmla="*/ 2147483647 h 10000"/>
                <a:gd name="T58" fmla="*/ 2147483647 w 10000"/>
                <a:gd name="T59" fmla="*/ 2147483647 h 10000"/>
                <a:gd name="T60" fmla="*/ 2147483647 w 10000"/>
                <a:gd name="T61" fmla="*/ 2147483647 h 10000"/>
                <a:gd name="T62" fmla="*/ 0 w 10000"/>
                <a:gd name="T63" fmla="*/ 2147483647 h 10000"/>
                <a:gd name="T64" fmla="*/ 2147483647 w 10000"/>
                <a:gd name="T65" fmla="*/ 2147483647 h 10000"/>
                <a:gd name="T66" fmla="*/ 2147483647 w 10000"/>
                <a:gd name="T67" fmla="*/ 2147483647 h 10000"/>
                <a:gd name="T68" fmla="*/ 2147483647 w 10000"/>
                <a:gd name="T69" fmla="*/ 2147483647 h 10000"/>
                <a:gd name="T70" fmla="*/ 2147483647 w 10000"/>
                <a:gd name="T71" fmla="*/ 2147483647 h 10000"/>
                <a:gd name="T72" fmla="*/ 2147483647 w 10000"/>
                <a:gd name="T73" fmla="*/ 2147483647 h 10000"/>
                <a:gd name="T74" fmla="*/ 2147483647 w 10000"/>
                <a:gd name="T75" fmla="*/ 2147483647 h 10000"/>
                <a:gd name="T76" fmla="*/ 2147483647 w 10000"/>
                <a:gd name="T77" fmla="*/ 2147483647 h 10000"/>
                <a:gd name="T78" fmla="*/ 2147483647 w 10000"/>
                <a:gd name="T79" fmla="*/ 2147483647 h 10000"/>
                <a:gd name="T80" fmla="*/ 2147483647 w 10000"/>
                <a:gd name="T81" fmla="*/ 2147483647 h 100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0" h="10000">
                  <a:moveTo>
                    <a:pt x="5000" y="7769"/>
                  </a:moveTo>
                  <a:cubicBezTo>
                    <a:pt x="5027" y="7795"/>
                    <a:pt x="5055" y="7820"/>
                    <a:pt x="5082" y="7846"/>
                  </a:cubicBezTo>
                  <a:cubicBezTo>
                    <a:pt x="5027" y="8000"/>
                    <a:pt x="4973" y="8154"/>
                    <a:pt x="4918" y="8308"/>
                  </a:cubicBezTo>
                  <a:lnTo>
                    <a:pt x="4672" y="8462"/>
                  </a:lnTo>
                  <a:lnTo>
                    <a:pt x="4098" y="9000"/>
                  </a:lnTo>
                  <a:lnTo>
                    <a:pt x="4180" y="9000"/>
                  </a:lnTo>
                  <a:lnTo>
                    <a:pt x="4098" y="9000"/>
                  </a:lnTo>
                  <a:lnTo>
                    <a:pt x="4344" y="9077"/>
                  </a:lnTo>
                  <a:lnTo>
                    <a:pt x="4754" y="9308"/>
                  </a:lnTo>
                  <a:lnTo>
                    <a:pt x="5000" y="9538"/>
                  </a:lnTo>
                  <a:lnTo>
                    <a:pt x="5246" y="10000"/>
                  </a:lnTo>
                  <a:cubicBezTo>
                    <a:pt x="5273" y="9923"/>
                    <a:pt x="5301" y="9846"/>
                    <a:pt x="5328" y="9769"/>
                  </a:cubicBezTo>
                  <a:lnTo>
                    <a:pt x="5656" y="9462"/>
                  </a:lnTo>
                  <a:lnTo>
                    <a:pt x="6066" y="9077"/>
                  </a:lnTo>
                  <a:lnTo>
                    <a:pt x="6393" y="8077"/>
                  </a:lnTo>
                  <a:lnTo>
                    <a:pt x="6639" y="7615"/>
                  </a:lnTo>
                  <a:lnTo>
                    <a:pt x="7541" y="7077"/>
                  </a:lnTo>
                  <a:lnTo>
                    <a:pt x="8115" y="7000"/>
                  </a:lnTo>
                  <a:lnTo>
                    <a:pt x="8279" y="6923"/>
                  </a:lnTo>
                  <a:lnTo>
                    <a:pt x="8443" y="6615"/>
                  </a:lnTo>
                  <a:cubicBezTo>
                    <a:pt x="8470" y="6513"/>
                    <a:pt x="8498" y="6410"/>
                    <a:pt x="8525" y="6308"/>
                  </a:cubicBezTo>
                  <a:cubicBezTo>
                    <a:pt x="8607" y="6180"/>
                    <a:pt x="8688" y="6051"/>
                    <a:pt x="8770" y="5923"/>
                  </a:cubicBezTo>
                  <a:cubicBezTo>
                    <a:pt x="8797" y="5872"/>
                    <a:pt x="8825" y="5820"/>
                    <a:pt x="8852" y="5769"/>
                  </a:cubicBezTo>
                  <a:cubicBezTo>
                    <a:pt x="8879" y="5333"/>
                    <a:pt x="8907" y="4898"/>
                    <a:pt x="8934" y="4462"/>
                  </a:cubicBezTo>
                  <a:lnTo>
                    <a:pt x="9180" y="4385"/>
                  </a:lnTo>
                  <a:lnTo>
                    <a:pt x="10000" y="3385"/>
                  </a:lnTo>
                  <a:lnTo>
                    <a:pt x="10000" y="3154"/>
                  </a:lnTo>
                  <a:cubicBezTo>
                    <a:pt x="9945" y="2974"/>
                    <a:pt x="9891" y="2795"/>
                    <a:pt x="9836" y="2615"/>
                  </a:cubicBezTo>
                  <a:lnTo>
                    <a:pt x="9344" y="2462"/>
                  </a:lnTo>
                  <a:lnTo>
                    <a:pt x="8607" y="2077"/>
                  </a:lnTo>
                  <a:lnTo>
                    <a:pt x="7787" y="2000"/>
                  </a:lnTo>
                  <a:lnTo>
                    <a:pt x="7541" y="1923"/>
                  </a:lnTo>
                  <a:lnTo>
                    <a:pt x="7377" y="1692"/>
                  </a:lnTo>
                  <a:lnTo>
                    <a:pt x="6721" y="1462"/>
                  </a:lnTo>
                  <a:lnTo>
                    <a:pt x="6148" y="1154"/>
                  </a:lnTo>
                  <a:cubicBezTo>
                    <a:pt x="6121" y="1051"/>
                    <a:pt x="6093" y="949"/>
                    <a:pt x="6066" y="846"/>
                  </a:cubicBezTo>
                  <a:lnTo>
                    <a:pt x="5820" y="231"/>
                  </a:lnTo>
                  <a:lnTo>
                    <a:pt x="5738" y="231"/>
                  </a:lnTo>
                  <a:lnTo>
                    <a:pt x="5410" y="692"/>
                  </a:lnTo>
                  <a:lnTo>
                    <a:pt x="5082" y="846"/>
                  </a:lnTo>
                  <a:cubicBezTo>
                    <a:pt x="5055" y="820"/>
                    <a:pt x="5027" y="795"/>
                    <a:pt x="5000" y="769"/>
                  </a:cubicBezTo>
                  <a:lnTo>
                    <a:pt x="4590" y="769"/>
                  </a:lnTo>
                  <a:lnTo>
                    <a:pt x="4426" y="846"/>
                  </a:lnTo>
                  <a:lnTo>
                    <a:pt x="4344" y="846"/>
                  </a:lnTo>
                  <a:lnTo>
                    <a:pt x="3934" y="923"/>
                  </a:lnTo>
                  <a:lnTo>
                    <a:pt x="3689" y="1000"/>
                  </a:lnTo>
                  <a:lnTo>
                    <a:pt x="3443" y="769"/>
                  </a:lnTo>
                  <a:cubicBezTo>
                    <a:pt x="3470" y="615"/>
                    <a:pt x="3498" y="462"/>
                    <a:pt x="3525" y="308"/>
                  </a:cubicBezTo>
                  <a:lnTo>
                    <a:pt x="3361" y="77"/>
                  </a:lnTo>
                  <a:lnTo>
                    <a:pt x="3197" y="0"/>
                  </a:lnTo>
                  <a:cubicBezTo>
                    <a:pt x="3224" y="51"/>
                    <a:pt x="3252" y="103"/>
                    <a:pt x="3279" y="154"/>
                  </a:cubicBezTo>
                  <a:lnTo>
                    <a:pt x="2869" y="308"/>
                  </a:lnTo>
                  <a:lnTo>
                    <a:pt x="2213" y="308"/>
                  </a:lnTo>
                  <a:lnTo>
                    <a:pt x="2459" y="692"/>
                  </a:lnTo>
                  <a:cubicBezTo>
                    <a:pt x="2486" y="769"/>
                    <a:pt x="2514" y="846"/>
                    <a:pt x="2541" y="923"/>
                  </a:cubicBezTo>
                  <a:lnTo>
                    <a:pt x="1803" y="1154"/>
                  </a:lnTo>
                  <a:lnTo>
                    <a:pt x="1557" y="923"/>
                  </a:lnTo>
                  <a:lnTo>
                    <a:pt x="902" y="1077"/>
                  </a:lnTo>
                  <a:cubicBezTo>
                    <a:pt x="929" y="1205"/>
                    <a:pt x="957" y="1334"/>
                    <a:pt x="984" y="1462"/>
                  </a:cubicBezTo>
                  <a:cubicBezTo>
                    <a:pt x="929" y="1744"/>
                    <a:pt x="875" y="2026"/>
                    <a:pt x="820" y="2308"/>
                  </a:cubicBezTo>
                  <a:cubicBezTo>
                    <a:pt x="765" y="2257"/>
                    <a:pt x="711" y="2205"/>
                    <a:pt x="656" y="2154"/>
                  </a:cubicBezTo>
                  <a:cubicBezTo>
                    <a:pt x="629" y="2231"/>
                    <a:pt x="601" y="2308"/>
                    <a:pt x="574" y="2385"/>
                  </a:cubicBezTo>
                  <a:lnTo>
                    <a:pt x="328" y="2538"/>
                  </a:lnTo>
                  <a:lnTo>
                    <a:pt x="0" y="3000"/>
                  </a:lnTo>
                  <a:lnTo>
                    <a:pt x="0" y="3462"/>
                  </a:lnTo>
                  <a:lnTo>
                    <a:pt x="328" y="3692"/>
                  </a:lnTo>
                  <a:lnTo>
                    <a:pt x="738" y="3538"/>
                  </a:lnTo>
                  <a:cubicBezTo>
                    <a:pt x="765" y="3692"/>
                    <a:pt x="793" y="3846"/>
                    <a:pt x="820" y="4000"/>
                  </a:cubicBezTo>
                  <a:lnTo>
                    <a:pt x="984" y="4000"/>
                  </a:lnTo>
                  <a:lnTo>
                    <a:pt x="984" y="4077"/>
                  </a:lnTo>
                  <a:cubicBezTo>
                    <a:pt x="1311" y="4000"/>
                    <a:pt x="1240" y="3993"/>
                    <a:pt x="1311" y="4000"/>
                  </a:cubicBezTo>
                  <a:cubicBezTo>
                    <a:pt x="1382" y="4007"/>
                    <a:pt x="1378" y="4124"/>
                    <a:pt x="1411" y="4121"/>
                  </a:cubicBezTo>
                  <a:cubicBezTo>
                    <a:pt x="1487" y="4047"/>
                    <a:pt x="1644" y="3939"/>
                    <a:pt x="1720" y="3900"/>
                  </a:cubicBezTo>
                  <a:cubicBezTo>
                    <a:pt x="1796" y="3861"/>
                    <a:pt x="1787" y="3873"/>
                    <a:pt x="1869" y="3886"/>
                  </a:cubicBezTo>
                  <a:cubicBezTo>
                    <a:pt x="1951" y="3899"/>
                    <a:pt x="2074" y="3776"/>
                    <a:pt x="2131" y="3846"/>
                  </a:cubicBezTo>
                  <a:cubicBezTo>
                    <a:pt x="2188" y="3916"/>
                    <a:pt x="2186" y="4154"/>
                    <a:pt x="2213" y="4308"/>
                  </a:cubicBezTo>
                  <a:lnTo>
                    <a:pt x="2705" y="4538"/>
                  </a:lnTo>
                  <a:lnTo>
                    <a:pt x="3279" y="4769"/>
                  </a:lnTo>
                  <a:lnTo>
                    <a:pt x="3279" y="5077"/>
                  </a:lnTo>
                  <a:lnTo>
                    <a:pt x="3443" y="5308"/>
                  </a:lnTo>
                  <a:cubicBezTo>
                    <a:pt x="3525" y="5308"/>
                    <a:pt x="3934" y="5385"/>
                    <a:pt x="3934" y="5385"/>
                  </a:cubicBezTo>
                  <a:lnTo>
                    <a:pt x="3934" y="5692"/>
                  </a:lnTo>
                  <a:lnTo>
                    <a:pt x="3934" y="6231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69" name="Freeform 409"/>
            <p:cNvSpPr>
              <a:spLocks/>
            </p:cNvSpPr>
            <p:nvPr/>
          </p:nvSpPr>
          <p:spPr bwMode="auto">
            <a:xfrm>
              <a:off x="2564555" y="5152098"/>
              <a:ext cx="472305" cy="948481"/>
            </a:xfrm>
            <a:custGeom>
              <a:avLst/>
              <a:gdLst>
                <a:gd name="T0" fmla="*/ 2147483647 w 10000"/>
                <a:gd name="T1" fmla="*/ 2147483647 h 10001"/>
                <a:gd name="T2" fmla="*/ 2147483647 w 10000"/>
                <a:gd name="T3" fmla="*/ 2147483647 h 10001"/>
                <a:gd name="T4" fmla="*/ 2147483647 w 10000"/>
                <a:gd name="T5" fmla="*/ 2147483647 h 10001"/>
                <a:gd name="T6" fmla="*/ 2147483647 w 10000"/>
                <a:gd name="T7" fmla="*/ 2147483647 h 10001"/>
                <a:gd name="T8" fmla="*/ 2147483647 w 10000"/>
                <a:gd name="T9" fmla="*/ 2147483647 h 10001"/>
                <a:gd name="T10" fmla="*/ 2147483647 w 10000"/>
                <a:gd name="T11" fmla="*/ 2147483647 h 10001"/>
                <a:gd name="T12" fmla="*/ 2147483647 w 10000"/>
                <a:gd name="T13" fmla="*/ 2147483647 h 10001"/>
                <a:gd name="T14" fmla="*/ 2147483647 w 10000"/>
                <a:gd name="T15" fmla="*/ 2147483647 h 10001"/>
                <a:gd name="T16" fmla="*/ 2147483647 w 10000"/>
                <a:gd name="T17" fmla="*/ 2147483647 h 10001"/>
                <a:gd name="T18" fmla="*/ 2147483647 w 10000"/>
                <a:gd name="T19" fmla="*/ 2147483647 h 10001"/>
                <a:gd name="T20" fmla="*/ 2147483647 w 10000"/>
                <a:gd name="T21" fmla="*/ 2147483647 h 10001"/>
                <a:gd name="T22" fmla="*/ 2147483647 w 10000"/>
                <a:gd name="T23" fmla="*/ 2147483647 h 10001"/>
                <a:gd name="T24" fmla="*/ 2147483647 w 10000"/>
                <a:gd name="T25" fmla="*/ 2147483647 h 10001"/>
                <a:gd name="T26" fmla="*/ 2147483647 w 10000"/>
                <a:gd name="T27" fmla="*/ 2147483647 h 10001"/>
                <a:gd name="T28" fmla="*/ 2147483647 w 10000"/>
                <a:gd name="T29" fmla="*/ 0 h 10001"/>
                <a:gd name="T30" fmla="*/ 2147483647 w 10000"/>
                <a:gd name="T31" fmla="*/ 2147483647 h 10001"/>
                <a:gd name="T32" fmla="*/ 2147483647 w 10000"/>
                <a:gd name="T33" fmla="*/ 2147483647 h 10001"/>
                <a:gd name="T34" fmla="*/ 2147483647 w 10000"/>
                <a:gd name="T35" fmla="*/ 2147483647 h 10001"/>
                <a:gd name="T36" fmla="*/ 2147483647 w 10000"/>
                <a:gd name="T37" fmla="*/ 2147483647 h 10001"/>
                <a:gd name="T38" fmla="*/ 2147483647 w 10000"/>
                <a:gd name="T39" fmla="*/ 2147483647 h 10001"/>
                <a:gd name="T40" fmla="*/ 2147483647 w 10000"/>
                <a:gd name="T41" fmla="*/ 2147483647 h 10001"/>
                <a:gd name="T42" fmla="*/ 2147483647 w 10000"/>
                <a:gd name="T43" fmla="*/ 2147483647 h 10001"/>
                <a:gd name="T44" fmla="*/ 2147483647 w 10000"/>
                <a:gd name="T45" fmla="*/ 2147483647 h 10001"/>
                <a:gd name="T46" fmla="*/ 2147483647 w 10000"/>
                <a:gd name="T47" fmla="*/ 2147483647 h 10001"/>
                <a:gd name="T48" fmla="*/ 2147483647 w 10000"/>
                <a:gd name="T49" fmla="*/ 2147483647 h 10001"/>
                <a:gd name="T50" fmla="*/ 2147483647 w 10000"/>
                <a:gd name="T51" fmla="*/ 2147483647 h 10001"/>
                <a:gd name="T52" fmla="*/ 2147483647 w 10000"/>
                <a:gd name="T53" fmla="*/ 2147483647 h 10001"/>
                <a:gd name="T54" fmla="*/ 2147483647 w 10000"/>
                <a:gd name="T55" fmla="*/ 2147483647 h 10001"/>
                <a:gd name="T56" fmla="*/ 2147483647 w 10000"/>
                <a:gd name="T57" fmla="*/ 2147483647 h 10001"/>
                <a:gd name="T58" fmla="*/ 2147483647 w 10000"/>
                <a:gd name="T59" fmla="*/ 2147483647 h 10001"/>
                <a:gd name="T60" fmla="*/ 2147483647 w 10000"/>
                <a:gd name="T61" fmla="*/ 2147483647 h 10001"/>
                <a:gd name="T62" fmla="*/ 2147483647 w 10000"/>
                <a:gd name="T63" fmla="*/ 2147483647 h 10001"/>
                <a:gd name="T64" fmla="*/ 2147483647 w 10000"/>
                <a:gd name="T65" fmla="*/ 2147483647 h 10001"/>
                <a:gd name="T66" fmla="*/ 0 w 10000"/>
                <a:gd name="T67" fmla="*/ 2147483647 h 10001"/>
                <a:gd name="T68" fmla="*/ 2147483647 w 10000"/>
                <a:gd name="T69" fmla="*/ 2147483647 h 10001"/>
                <a:gd name="T70" fmla="*/ 2147483647 w 10000"/>
                <a:gd name="T71" fmla="*/ 2147483647 h 10001"/>
                <a:gd name="T72" fmla="*/ 2147483647 w 10000"/>
                <a:gd name="T73" fmla="*/ 2147483647 h 10001"/>
                <a:gd name="T74" fmla="*/ 2147483647 w 10000"/>
                <a:gd name="T75" fmla="*/ 2147483647 h 10001"/>
                <a:gd name="T76" fmla="*/ 2147483647 w 10000"/>
                <a:gd name="T77" fmla="*/ 2147483647 h 10001"/>
                <a:gd name="T78" fmla="*/ 2147483647 w 10000"/>
                <a:gd name="T79" fmla="*/ 2147483647 h 10001"/>
                <a:gd name="T80" fmla="*/ 2147483647 w 10000"/>
                <a:gd name="T81" fmla="*/ 2147483647 h 10001"/>
                <a:gd name="T82" fmla="*/ 2147483647 w 10000"/>
                <a:gd name="T83" fmla="*/ 2147483647 h 10001"/>
                <a:gd name="T84" fmla="*/ 2147483647 w 10000"/>
                <a:gd name="T85" fmla="*/ 2147483647 h 10001"/>
                <a:gd name="T86" fmla="*/ 2147483647 w 10000"/>
                <a:gd name="T87" fmla="*/ 2147483647 h 10001"/>
                <a:gd name="T88" fmla="*/ 2147483647 w 10000"/>
                <a:gd name="T89" fmla="*/ 2147483647 h 10001"/>
                <a:gd name="T90" fmla="*/ 2147483647 w 10000"/>
                <a:gd name="T91" fmla="*/ 2147483647 h 10001"/>
                <a:gd name="T92" fmla="*/ 2147483647 w 10000"/>
                <a:gd name="T93" fmla="*/ 2147483647 h 10001"/>
                <a:gd name="T94" fmla="*/ 2147483647 w 10000"/>
                <a:gd name="T95" fmla="*/ 2147483647 h 10001"/>
                <a:gd name="T96" fmla="*/ 2147483647 w 10000"/>
                <a:gd name="T97" fmla="*/ 2147483647 h 10001"/>
                <a:gd name="T98" fmla="*/ 2147483647 w 10000"/>
                <a:gd name="T99" fmla="*/ 2147483647 h 10001"/>
                <a:gd name="T100" fmla="*/ 2147483647 w 10000"/>
                <a:gd name="T101" fmla="*/ 2147483647 h 10001"/>
                <a:gd name="T102" fmla="*/ 2147483647 w 10000"/>
                <a:gd name="T103" fmla="*/ 2147483647 h 10001"/>
                <a:gd name="T104" fmla="*/ 2147483647 w 10000"/>
                <a:gd name="T105" fmla="*/ 2147483647 h 10001"/>
                <a:gd name="T106" fmla="*/ 2147483647 w 10000"/>
                <a:gd name="T107" fmla="*/ 2147483647 h 10001"/>
                <a:gd name="T108" fmla="*/ 2147483647 w 10000"/>
                <a:gd name="T109" fmla="*/ 2147483647 h 10001"/>
                <a:gd name="T110" fmla="*/ 2147483647 w 10000"/>
                <a:gd name="T111" fmla="*/ 2147483647 h 10001"/>
                <a:gd name="T112" fmla="*/ 2147483647 w 10000"/>
                <a:gd name="T113" fmla="*/ 2147483647 h 10001"/>
                <a:gd name="T114" fmla="*/ 2147483647 w 10000"/>
                <a:gd name="T115" fmla="*/ 2147483647 h 10001"/>
                <a:gd name="T116" fmla="*/ 2147483647 w 10000"/>
                <a:gd name="T117" fmla="*/ 2147483647 h 10001"/>
                <a:gd name="T118" fmla="*/ 2147483647 w 10000"/>
                <a:gd name="T119" fmla="*/ 2147483647 h 10001"/>
                <a:gd name="T120" fmla="*/ 2147483647 w 10000"/>
                <a:gd name="T121" fmla="*/ 2147483647 h 10001"/>
                <a:gd name="T122" fmla="*/ 2147483647 w 10000"/>
                <a:gd name="T123" fmla="*/ 2147483647 h 10001"/>
                <a:gd name="T124" fmla="*/ 2147483647 w 10000"/>
                <a:gd name="T125" fmla="*/ 2147483647 h 100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000" h="10001">
                  <a:moveTo>
                    <a:pt x="7581" y="2950"/>
                  </a:moveTo>
                  <a:cubicBezTo>
                    <a:pt x="7635" y="2818"/>
                    <a:pt x="7688" y="2685"/>
                    <a:pt x="7742" y="2552"/>
                  </a:cubicBezTo>
                  <a:lnTo>
                    <a:pt x="8065" y="2312"/>
                  </a:lnTo>
                  <a:lnTo>
                    <a:pt x="9194" y="1754"/>
                  </a:lnTo>
                  <a:lnTo>
                    <a:pt x="9677" y="1595"/>
                  </a:lnTo>
                  <a:lnTo>
                    <a:pt x="10000" y="1116"/>
                  </a:lnTo>
                  <a:lnTo>
                    <a:pt x="9839" y="1037"/>
                  </a:lnTo>
                  <a:lnTo>
                    <a:pt x="9355" y="1197"/>
                  </a:lnTo>
                  <a:lnTo>
                    <a:pt x="8387" y="1435"/>
                  </a:lnTo>
                  <a:lnTo>
                    <a:pt x="7581" y="1356"/>
                  </a:lnTo>
                  <a:cubicBezTo>
                    <a:pt x="7635" y="1170"/>
                    <a:pt x="7688" y="983"/>
                    <a:pt x="7742" y="797"/>
                  </a:cubicBezTo>
                  <a:lnTo>
                    <a:pt x="7258" y="638"/>
                  </a:lnTo>
                  <a:lnTo>
                    <a:pt x="6290" y="479"/>
                  </a:lnTo>
                  <a:lnTo>
                    <a:pt x="5806" y="319"/>
                  </a:lnTo>
                  <a:lnTo>
                    <a:pt x="5323" y="0"/>
                  </a:lnTo>
                  <a:lnTo>
                    <a:pt x="4677" y="81"/>
                  </a:lnTo>
                  <a:lnTo>
                    <a:pt x="4516" y="159"/>
                  </a:lnTo>
                  <a:lnTo>
                    <a:pt x="3710" y="81"/>
                  </a:lnTo>
                  <a:cubicBezTo>
                    <a:pt x="3387" y="81"/>
                    <a:pt x="3476" y="72"/>
                    <a:pt x="3387" y="81"/>
                  </a:cubicBezTo>
                  <a:cubicBezTo>
                    <a:pt x="3298" y="89"/>
                    <a:pt x="3178" y="131"/>
                    <a:pt x="3178" y="131"/>
                  </a:cubicBezTo>
                  <a:cubicBezTo>
                    <a:pt x="3339" y="211"/>
                    <a:pt x="3245" y="168"/>
                    <a:pt x="3226" y="240"/>
                  </a:cubicBezTo>
                  <a:cubicBezTo>
                    <a:pt x="3207" y="310"/>
                    <a:pt x="3065" y="558"/>
                    <a:pt x="3065" y="558"/>
                  </a:cubicBezTo>
                  <a:lnTo>
                    <a:pt x="2581" y="797"/>
                  </a:lnTo>
                  <a:lnTo>
                    <a:pt x="2581" y="1275"/>
                  </a:lnTo>
                  <a:lnTo>
                    <a:pt x="2258" y="1595"/>
                  </a:lnTo>
                  <a:lnTo>
                    <a:pt x="1774" y="2631"/>
                  </a:lnTo>
                  <a:cubicBezTo>
                    <a:pt x="1828" y="2896"/>
                    <a:pt x="1881" y="3163"/>
                    <a:pt x="1935" y="3428"/>
                  </a:cubicBezTo>
                  <a:lnTo>
                    <a:pt x="968" y="4466"/>
                  </a:lnTo>
                  <a:lnTo>
                    <a:pt x="806" y="5582"/>
                  </a:lnTo>
                  <a:lnTo>
                    <a:pt x="806" y="6141"/>
                  </a:lnTo>
                  <a:cubicBezTo>
                    <a:pt x="752" y="6327"/>
                    <a:pt x="699" y="6514"/>
                    <a:pt x="645" y="6699"/>
                  </a:cubicBezTo>
                  <a:lnTo>
                    <a:pt x="968" y="7019"/>
                  </a:lnTo>
                  <a:lnTo>
                    <a:pt x="484" y="8294"/>
                  </a:lnTo>
                  <a:lnTo>
                    <a:pt x="0" y="8852"/>
                  </a:lnTo>
                  <a:cubicBezTo>
                    <a:pt x="54" y="8985"/>
                    <a:pt x="47" y="9085"/>
                    <a:pt x="161" y="9251"/>
                  </a:cubicBezTo>
                  <a:cubicBezTo>
                    <a:pt x="275" y="9417"/>
                    <a:pt x="316" y="9724"/>
                    <a:pt x="685" y="9848"/>
                  </a:cubicBezTo>
                  <a:cubicBezTo>
                    <a:pt x="1054" y="9973"/>
                    <a:pt x="2126" y="10011"/>
                    <a:pt x="2375" y="10000"/>
                  </a:cubicBezTo>
                  <a:cubicBezTo>
                    <a:pt x="2624" y="9989"/>
                    <a:pt x="2202" y="9881"/>
                    <a:pt x="2182" y="9783"/>
                  </a:cubicBezTo>
                  <a:cubicBezTo>
                    <a:pt x="2163" y="9685"/>
                    <a:pt x="2172" y="9527"/>
                    <a:pt x="2258" y="9410"/>
                  </a:cubicBezTo>
                  <a:cubicBezTo>
                    <a:pt x="2345" y="9293"/>
                    <a:pt x="2550" y="9220"/>
                    <a:pt x="2701" y="9082"/>
                  </a:cubicBezTo>
                  <a:cubicBezTo>
                    <a:pt x="2852" y="8944"/>
                    <a:pt x="3004" y="8707"/>
                    <a:pt x="3165" y="8584"/>
                  </a:cubicBezTo>
                  <a:cubicBezTo>
                    <a:pt x="3326" y="8461"/>
                    <a:pt x="3550" y="8459"/>
                    <a:pt x="3668" y="8344"/>
                  </a:cubicBezTo>
                  <a:cubicBezTo>
                    <a:pt x="3786" y="8229"/>
                    <a:pt x="3918" y="7996"/>
                    <a:pt x="3871" y="7895"/>
                  </a:cubicBezTo>
                  <a:cubicBezTo>
                    <a:pt x="3824" y="7794"/>
                    <a:pt x="3548" y="7789"/>
                    <a:pt x="3387" y="7736"/>
                  </a:cubicBezTo>
                  <a:cubicBezTo>
                    <a:pt x="3280" y="7629"/>
                    <a:pt x="3000" y="7495"/>
                    <a:pt x="3065" y="7416"/>
                  </a:cubicBezTo>
                  <a:cubicBezTo>
                    <a:pt x="3130" y="7337"/>
                    <a:pt x="3541" y="7312"/>
                    <a:pt x="3779" y="7260"/>
                  </a:cubicBezTo>
                  <a:cubicBezTo>
                    <a:pt x="3810" y="7153"/>
                    <a:pt x="3875" y="7075"/>
                    <a:pt x="3971" y="6968"/>
                  </a:cubicBezTo>
                  <a:cubicBezTo>
                    <a:pt x="4067" y="6861"/>
                    <a:pt x="4220" y="6700"/>
                    <a:pt x="4355" y="6620"/>
                  </a:cubicBezTo>
                  <a:cubicBezTo>
                    <a:pt x="4490" y="6540"/>
                    <a:pt x="4699" y="6570"/>
                    <a:pt x="4780" y="6490"/>
                  </a:cubicBezTo>
                  <a:cubicBezTo>
                    <a:pt x="4861" y="6410"/>
                    <a:pt x="4853" y="6226"/>
                    <a:pt x="4839" y="6141"/>
                  </a:cubicBezTo>
                  <a:cubicBezTo>
                    <a:pt x="5323" y="5822"/>
                    <a:pt x="5348" y="5984"/>
                    <a:pt x="5437" y="5921"/>
                  </a:cubicBezTo>
                  <a:cubicBezTo>
                    <a:pt x="5526" y="5858"/>
                    <a:pt x="5368" y="5818"/>
                    <a:pt x="5376" y="5762"/>
                  </a:cubicBezTo>
                  <a:cubicBezTo>
                    <a:pt x="5384" y="5706"/>
                    <a:pt x="5412" y="5665"/>
                    <a:pt x="5484" y="5582"/>
                  </a:cubicBezTo>
                  <a:cubicBezTo>
                    <a:pt x="5556" y="5499"/>
                    <a:pt x="5622" y="5319"/>
                    <a:pt x="5806" y="5264"/>
                  </a:cubicBezTo>
                  <a:cubicBezTo>
                    <a:pt x="5990" y="5209"/>
                    <a:pt x="6266" y="5289"/>
                    <a:pt x="6588" y="5253"/>
                  </a:cubicBezTo>
                  <a:cubicBezTo>
                    <a:pt x="6910" y="5217"/>
                    <a:pt x="7468" y="5176"/>
                    <a:pt x="7741" y="5045"/>
                  </a:cubicBezTo>
                  <a:cubicBezTo>
                    <a:pt x="8014" y="4914"/>
                    <a:pt x="8092" y="4629"/>
                    <a:pt x="8226" y="4466"/>
                  </a:cubicBezTo>
                  <a:cubicBezTo>
                    <a:pt x="8361" y="4303"/>
                    <a:pt x="8441" y="4199"/>
                    <a:pt x="8548" y="4066"/>
                  </a:cubicBezTo>
                  <a:lnTo>
                    <a:pt x="8226" y="3748"/>
                  </a:lnTo>
                  <a:cubicBezTo>
                    <a:pt x="8065" y="3668"/>
                    <a:pt x="7825" y="3557"/>
                    <a:pt x="7742" y="3509"/>
                  </a:cubicBezTo>
                  <a:cubicBezTo>
                    <a:pt x="7659" y="3461"/>
                    <a:pt x="7731" y="3475"/>
                    <a:pt x="7726" y="3458"/>
                  </a:cubicBezTo>
                  <a:lnTo>
                    <a:pt x="7581" y="3350"/>
                  </a:lnTo>
                  <a:lnTo>
                    <a:pt x="7581" y="295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70" name="Freeform 444"/>
            <p:cNvSpPr>
              <a:spLocks/>
            </p:cNvSpPr>
            <p:nvPr/>
          </p:nvSpPr>
          <p:spPr bwMode="auto">
            <a:xfrm>
              <a:off x="2501842" y="5052660"/>
              <a:ext cx="239093" cy="1179865"/>
            </a:xfrm>
            <a:custGeom>
              <a:avLst/>
              <a:gdLst>
                <a:gd name="T0" fmla="*/ 2147483647 w 14463"/>
                <a:gd name="T1" fmla="*/ 2147483647 h 11339"/>
                <a:gd name="T2" fmla="*/ 2147483647 w 14463"/>
                <a:gd name="T3" fmla="*/ 0 h 11339"/>
                <a:gd name="T4" fmla="*/ 2147483647 w 14463"/>
                <a:gd name="T5" fmla="*/ 2147483647 h 11339"/>
                <a:gd name="T6" fmla="*/ 2147483647 w 14463"/>
                <a:gd name="T7" fmla="*/ 2147483647 h 11339"/>
                <a:gd name="T8" fmla="*/ 2147483647 w 14463"/>
                <a:gd name="T9" fmla="*/ 2147483647 h 11339"/>
                <a:gd name="T10" fmla="*/ 2147483647 w 14463"/>
                <a:gd name="T11" fmla="*/ 2147483647 h 11339"/>
                <a:gd name="T12" fmla="*/ 2147483647 w 14463"/>
                <a:gd name="T13" fmla="*/ 2147483647 h 11339"/>
                <a:gd name="T14" fmla="*/ 2147483647 w 14463"/>
                <a:gd name="T15" fmla="*/ 2147483647 h 11339"/>
                <a:gd name="T16" fmla="*/ 2147483647 w 14463"/>
                <a:gd name="T17" fmla="*/ 2147483647 h 11339"/>
                <a:gd name="T18" fmla="*/ 2147483647 w 14463"/>
                <a:gd name="T19" fmla="*/ 2147483647 h 11339"/>
                <a:gd name="T20" fmla="*/ 2147483647 w 14463"/>
                <a:gd name="T21" fmla="*/ 2147483647 h 11339"/>
                <a:gd name="T22" fmla="*/ 2147483647 w 14463"/>
                <a:gd name="T23" fmla="*/ 2147483647 h 11339"/>
                <a:gd name="T24" fmla="*/ 2147483647 w 14463"/>
                <a:gd name="T25" fmla="*/ 2147483647 h 11339"/>
                <a:gd name="T26" fmla="*/ 2147483647 w 14463"/>
                <a:gd name="T27" fmla="*/ 2147483647 h 11339"/>
                <a:gd name="T28" fmla="*/ 2147483647 w 14463"/>
                <a:gd name="T29" fmla="*/ 2147483647 h 11339"/>
                <a:gd name="T30" fmla="*/ 2147483647 w 14463"/>
                <a:gd name="T31" fmla="*/ 2147483647 h 11339"/>
                <a:gd name="T32" fmla="*/ 2147483647 w 14463"/>
                <a:gd name="T33" fmla="*/ 2147483647 h 11339"/>
                <a:gd name="T34" fmla="*/ 2147483647 w 14463"/>
                <a:gd name="T35" fmla="*/ 2147483647 h 11339"/>
                <a:gd name="T36" fmla="*/ 2147483647 w 14463"/>
                <a:gd name="T37" fmla="*/ 2147483647 h 11339"/>
                <a:gd name="T38" fmla="*/ 2147483647 w 14463"/>
                <a:gd name="T39" fmla="*/ 2147483647 h 11339"/>
                <a:gd name="T40" fmla="*/ 2147483647 w 14463"/>
                <a:gd name="T41" fmla="*/ 2147483647 h 11339"/>
                <a:gd name="T42" fmla="*/ 2147483647 w 14463"/>
                <a:gd name="T43" fmla="*/ 2147483647 h 11339"/>
                <a:gd name="T44" fmla="*/ 2147483647 w 14463"/>
                <a:gd name="T45" fmla="*/ 2147483647 h 11339"/>
                <a:gd name="T46" fmla="*/ 2147483647 w 14463"/>
                <a:gd name="T47" fmla="*/ 2147483647 h 11339"/>
                <a:gd name="T48" fmla="*/ 2147483647 w 14463"/>
                <a:gd name="T49" fmla="*/ 2147483647 h 11339"/>
                <a:gd name="T50" fmla="*/ 2147483647 w 14463"/>
                <a:gd name="T51" fmla="*/ 2147483647 h 11339"/>
                <a:gd name="T52" fmla="*/ 2147483647 w 14463"/>
                <a:gd name="T53" fmla="*/ 2147483647 h 11339"/>
                <a:gd name="T54" fmla="*/ 2147483647 w 14463"/>
                <a:gd name="T55" fmla="*/ 2147483647 h 11339"/>
                <a:gd name="T56" fmla="*/ 2147483647 w 14463"/>
                <a:gd name="T57" fmla="*/ 2147483647 h 11339"/>
                <a:gd name="T58" fmla="*/ 2147483647 w 14463"/>
                <a:gd name="T59" fmla="*/ 2147483647 h 11339"/>
                <a:gd name="T60" fmla="*/ 2147483647 w 14463"/>
                <a:gd name="T61" fmla="*/ 2147483647 h 11339"/>
                <a:gd name="T62" fmla="*/ 2147483647 w 14463"/>
                <a:gd name="T63" fmla="*/ 2147483647 h 11339"/>
                <a:gd name="T64" fmla="*/ 0 w 14463"/>
                <a:gd name="T65" fmla="*/ 2147483647 h 11339"/>
                <a:gd name="T66" fmla="*/ 2147483647 w 14463"/>
                <a:gd name="T67" fmla="*/ 2147483647 h 11339"/>
                <a:gd name="T68" fmla="*/ 2147483647 w 14463"/>
                <a:gd name="T69" fmla="*/ 2147483647 h 11339"/>
                <a:gd name="T70" fmla="*/ 2147483647 w 14463"/>
                <a:gd name="T71" fmla="*/ 2147483647 h 11339"/>
                <a:gd name="T72" fmla="*/ 2147483647 w 14463"/>
                <a:gd name="T73" fmla="*/ 2147483647 h 11339"/>
                <a:gd name="T74" fmla="*/ 2147483647 w 14463"/>
                <a:gd name="T75" fmla="*/ 2147483647 h 11339"/>
                <a:gd name="T76" fmla="*/ 2147483647 w 14463"/>
                <a:gd name="T77" fmla="*/ 2147483647 h 11339"/>
                <a:gd name="T78" fmla="*/ 2147483647 w 14463"/>
                <a:gd name="T79" fmla="*/ 2147483647 h 11339"/>
                <a:gd name="T80" fmla="*/ 2147483647 w 14463"/>
                <a:gd name="T81" fmla="*/ 2147483647 h 11339"/>
                <a:gd name="T82" fmla="*/ 2147483647 w 14463"/>
                <a:gd name="T83" fmla="*/ 2147483647 h 11339"/>
                <a:gd name="T84" fmla="*/ 2147483647 w 14463"/>
                <a:gd name="T85" fmla="*/ 2147483647 h 113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463" h="11339">
                  <a:moveTo>
                    <a:pt x="8188" y="209"/>
                  </a:moveTo>
                  <a:lnTo>
                    <a:pt x="8780" y="0"/>
                  </a:lnTo>
                  <a:lnTo>
                    <a:pt x="10217" y="207"/>
                  </a:lnTo>
                  <a:cubicBezTo>
                    <a:pt x="10556" y="264"/>
                    <a:pt x="10640" y="126"/>
                    <a:pt x="10761" y="229"/>
                  </a:cubicBezTo>
                  <a:cubicBezTo>
                    <a:pt x="10936" y="271"/>
                    <a:pt x="11461" y="322"/>
                    <a:pt x="11696" y="417"/>
                  </a:cubicBezTo>
                  <a:cubicBezTo>
                    <a:pt x="11902" y="494"/>
                    <a:pt x="11642" y="593"/>
                    <a:pt x="11730" y="676"/>
                  </a:cubicBezTo>
                  <a:cubicBezTo>
                    <a:pt x="11818" y="759"/>
                    <a:pt x="12063" y="841"/>
                    <a:pt x="12227" y="913"/>
                  </a:cubicBezTo>
                  <a:lnTo>
                    <a:pt x="12983" y="1126"/>
                  </a:lnTo>
                  <a:lnTo>
                    <a:pt x="12748" y="1307"/>
                  </a:lnTo>
                  <a:cubicBezTo>
                    <a:pt x="12663" y="1515"/>
                    <a:pt x="11910" y="1697"/>
                    <a:pt x="11825" y="1905"/>
                  </a:cubicBezTo>
                  <a:lnTo>
                    <a:pt x="10725" y="2530"/>
                  </a:lnTo>
                  <a:lnTo>
                    <a:pt x="10429" y="2947"/>
                  </a:lnTo>
                  <a:cubicBezTo>
                    <a:pt x="10471" y="3165"/>
                    <a:pt x="10514" y="3383"/>
                    <a:pt x="10556" y="3601"/>
                  </a:cubicBezTo>
                  <a:lnTo>
                    <a:pt x="10852" y="3839"/>
                  </a:lnTo>
                  <a:lnTo>
                    <a:pt x="10345" y="3839"/>
                  </a:lnTo>
                  <a:lnTo>
                    <a:pt x="11191" y="4197"/>
                  </a:lnTo>
                  <a:cubicBezTo>
                    <a:pt x="11149" y="4405"/>
                    <a:pt x="11106" y="4613"/>
                    <a:pt x="11064" y="4821"/>
                  </a:cubicBezTo>
                  <a:lnTo>
                    <a:pt x="10599" y="5030"/>
                  </a:lnTo>
                  <a:lnTo>
                    <a:pt x="9456" y="5298"/>
                  </a:lnTo>
                  <a:lnTo>
                    <a:pt x="8822" y="6012"/>
                  </a:lnTo>
                  <a:lnTo>
                    <a:pt x="8272" y="6161"/>
                  </a:lnTo>
                  <a:lnTo>
                    <a:pt x="8526" y="6429"/>
                  </a:lnTo>
                  <a:lnTo>
                    <a:pt x="8145" y="7084"/>
                  </a:lnTo>
                  <a:lnTo>
                    <a:pt x="7299" y="7768"/>
                  </a:lnTo>
                  <a:lnTo>
                    <a:pt x="7383" y="8155"/>
                  </a:lnTo>
                  <a:lnTo>
                    <a:pt x="7680" y="8393"/>
                  </a:lnTo>
                  <a:cubicBezTo>
                    <a:pt x="7624" y="8571"/>
                    <a:pt x="7567" y="8750"/>
                    <a:pt x="7511" y="8928"/>
                  </a:cubicBezTo>
                  <a:lnTo>
                    <a:pt x="7003" y="9465"/>
                  </a:lnTo>
                  <a:lnTo>
                    <a:pt x="10190" y="10380"/>
                  </a:lnTo>
                  <a:cubicBezTo>
                    <a:pt x="10685" y="10621"/>
                    <a:pt x="15360" y="10855"/>
                    <a:pt x="14311" y="11050"/>
                  </a:cubicBezTo>
                  <a:cubicBezTo>
                    <a:pt x="11744" y="11422"/>
                    <a:pt x="9928" y="11345"/>
                    <a:pt x="8880" y="11304"/>
                  </a:cubicBezTo>
                  <a:lnTo>
                    <a:pt x="3686" y="10662"/>
                  </a:lnTo>
                  <a:lnTo>
                    <a:pt x="0" y="9499"/>
                  </a:lnTo>
                  <a:lnTo>
                    <a:pt x="1492" y="8492"/>
                  </a:lnTo>
                  <a:lnTo>
                    <a:pt x="2079" y="7943"/>
                  </a:lnTo>
                  <a:lnTo>
                    <a:pt x="4644" y="6748"/>
                  </a:lnTo>
                  <a:cubicBezTo>
                    <a:pt x="4630" y="6430"/>
                    <a:pt x="2665" y="7030"/>
                    <a:pt x="2651" y="6712"/>
                  </a:cubicBezTo>
                  <a:lnTo>
                    <a:pt x="4099" y="5323"/>
                  </a:lnTo>
                  <a:lnTo>
                    <a:pt x="5760" y="4554"/>
                  </a:lnTo>
                  <a:cubicBezTo>
                    <a:pt x="5651" y="3371"/>
                    <a:pt x="6192" y="4301"/>
                    <a:pt x="6082" y="3119"/>
                  </a:cubicBezTo>
                  <a:lnTo>
                    <a:pt x="7891" y="1548"/>
                  </a:lnTo>
                  <a:lnTo>
                    <a:pt x="8314" y="982"/>
                  </a:lnTo>
                  <a:lnTo>
                    <a:pt x="8188" y="209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71" name="Freeform 410"/>
            <p:cNvSpPr>
              <a:spLocks/>
            </p:cNvSpPr>
            <p:nvPr/>
          </p:nvSpPr>
          <p:spPr bwMode="auto">
            <a:xfrm>
              <a:off x="2823245" y="5104292"/>
              <a:ext cx="197937" cy="189313"/>
            </a:xfrm>
            <a:custGeom>
              <a:avLst/>
              <a:gdLst>
                <a:gd name="T0" fmla="*/ 2147483647 w 168"/>
                <a:gd name="T1" fmla="*/ 0 h 156"/>
                <a:gd name="T2" fmla="*/ 0 w 168"/>
                <a:gd name="T3" fmla="*/ 2147483647 h 156"/>
                <a:gd name="T4" fmla="*/ 0 w 168"/>
                <a:gd name="T5" fmla="*/ 2147483647 h 156"/>
                <a:gd name="T6" fmla="*/ 2147483647 w 168"/>
                <a:gd name="T7" fmla="*/ 2147483647 h 156"/>
                <a:gd name="T8" fmla="*/ 2147483647 w 168"/>
                <a:gd name="T9" fmla="*/ 2147483647 h 156"/>
                <a:gd name="T10" fmla="*/ 2147483647 w 168"/>
                <a:gd name="T11" fmla="*/ 2147483647 h 156"/>
                <a:gd name="T12" fmla="*/ 2147483647 w 168"/>
                <a:gd name="T13" fmla="*/ 2147483647 h 156"/>
                <a:gd name="T14" fmla="*/ 2147483647 w 168"/>
                <a:gd name="T15" fmla="*/ 2147483647 h 156"/>
                <a:gd name="T16" fmla="*/ 2147483647 w 168"/>
                <a:gd name="T17" fmla="*/ 2147483647 h 156"/>
                <a:gd name="T18" fmla="*/ 2147483647 w 168"/>
                <a:gd name="T19" fmla="*/ 2147483647 h 156"/>
                <a:gd name="T20" fmla="*/ 2147483647 w 168"/>
                <a:gd name="T21" fmla="*/ 2147483647 h 156"/>
                <a:gd name="T22" fmla="*/ 2147483647 w 168"/>
                <a:gd name="T23" fmla="*/ 2147483647 h 156"/>
                <a:gd name="T24" fmla="*/ 2147483647 w 168"/>
                <a:gd name="T25" fmla="*/ 2147483647 h 156"/>
                <a:gd name="T26" fmla="*/ 2147483647 w 168"/>
                <a:gd name="T27" fmla="*/ 2147483647 h 156"/>
                <a:gd name="T28" fmla="*/ 2147483647 w 168"/>
                <a:gd name="T29" fmla="*/ 2147483647 h 156"/>
                <a:gd name="T30" fmla="*/ 2147483647 w 168"/>
                <a:gd name="T31" fmla="*/ 2147483647 h 156"/>
                <a:gd name="T32" fmla="*/ 2147483647 w 168"/>
                <a:gd name="T33" fmla="*/ 2147483647 h 156"/>
                <a:gd name="T34" fmla="*/ 2147483647 w 168"/>
                <a:gd name="T35" fmla="*/ 2147483647 h 156"/>
                <a:gd name="T36" fmla="*/ 2147483647 w 168"/>
                <a:gd name="T37" fmla="*/ 0 h 156"/>
                <a:gd name="T38" fmla="*/ 2147483647 w 168"/>
                <a:gd name="T39" fmla="*/ 0 h 1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8" h="156">
                  <a:moveTo>
                    <a:pt x="48" y="0"/>
                  </a:moveTo>
                  <a:lnTo>
                    <a:pt x="0" y="36"/>
                  </a:lnTo>
                  <a:lnTo>
                    <a:pt x="0" y="48"/>
                  </a:lnTo>
                  <a:lnTo>
                    <a:pt x="18" y="72"/>
                  </a:lnTo>
                  <a:lnTo>
                    <a:pt x="36" y="84"/>
                  </a:lnTo>
                  <a:lnTo>
                    <a:pt x="72" y="96"/>
                  </a:lnTo>
                  <a:lnTo>
                    <a:pt x="90" y="108"/>
                  </a:lnTo>
                  <a:lnTo>
                    <a:pt x="84" y="150"/>
                  </a:lnTo>
                  <a:lnTo>
                    <a:pt x="114" y="156"/>
                  </a:lnTo>
                  <a:lnTo>
                    <a:pt x="150" y="138"/>
                  </a:lnTo>
                  <a:lnTo>
                    <a:pt x="168" y="126"/>
                  </a:lnTo>
                  <a:lnTo>
                    <a:pt x="162" y="114"/>
                  </a:lnTo>
                  <a:lnTo>
                    <a:pt x="162" y="90"/>
                  </a:lnTo>
                  <a:lnTo>
                    <a:pt x="144" y="84"/>
                  </a:lnTo>
                  <a:lnTo>
                    <a:pt x="120" y="54"/>
                  </a:lnTo>
                  <a:lnTo>
                    <a:pt x="108" y="42"/>
                  </a:lnTo>
                  <a:lnTo>
                    <a:pt x="90" y="12"/>
                  </a:lnTo>
                  <a:lnTo>
                    <a:pt x="90" y="6"/>
                  </a:lnTo>
                  <a:lnTo>
                    <a:pt x="7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72" name="Freeform 412"/>
            <p:cNvSpPr>
              <a:spLocks/>
            </p:cNvSpPr>
            <p:nvPr/>
          </p:nvSpPr>
          <p:spPr bwMode="auto">
            <a:xfrm>
              <a:off x="2668422" y="4899679"/>
              <a:ext cx="264570" cy="286839"/>
            </a:xfrm>
            <a:custGeom>
              <a:avLst/>
              <a:gdLst>
                <a:gd name="T0" fmla="*/ 2147483647 w 10141"/>
                <a:gd name="T1" fmla="*/ 2147483647 h 10000"/>
                <a:gd name="T2" fmla="*/ 2147483647 w 10141"/>
                <a:gd name="T3" fmla="*/ 2147483647 h 10000"/>
                <a:gd name="T4" fmla="*/ 2147483647 w 10141"/>
                <a:gd name="T5" fmla="*/ 2147483647 h 10000"/>
                <a:gd name="T6" fmla="*/ 2147483647 w 10141"/>
                <a:gd name="T7" fmla="*/ 2147483647 h 10000"/>
                <a:gd name="T8" fmla="*/ 2147483647 w 10141"/>
                <a:gd name="T9" fmla="*/ 2147483647 h 10000"/>
                <a:gd name="T10" fmla="*/ 2147483647 w 10141"/>
                <a:gd name="T11" fmla="*/ 2147483647 h 10000"/>
                <a:gd name="T12" fmla="*/ 2147483647 w 10141"/>
                <a:gd name="T13" fmla="*/ 2147483647 h 10000"/>
                <a:gd name="T14" fmla="*/ 2147483647 w 10141"/>
                <a:gd name="T15" fmla="*/ 2147483647 h 10000"/>
                <a:gd name="T16" fmla="*/ 2147483647 w 10141"/>
                <a:gd name="T17" fmla="*/ 2147483647 h 10000"/>
                <a:gd name="T18" fmla="*/ 2147483647 w 10141"/>
                <a:gd name="T19" fmla="*/ 2147483647 h 10000"/>
                <a:gd name="T20" fmla="*/ 2147483647 w 10141"/>
                <a:gd name="T21" fmla="*/ 2147483647 h 10000"/>
                <a:gd name="T22" fmla="*/ 2147483647 w 10141"/>
                <a:gd name="T23" fmla="*/ 2147483647 h 10000"/>
                <a:gd name="T24" fmla="*/ 2147483647 w 10141"/>
                <a:gd name="T25" fmla="*/ 2147483647 h 10000"/>
                <a:gd name="T26" fmla="*/ 2147483647 w 10141"/>
                <a:gd name="T27" fmla="*/ 0 h 10000"/>
                <a:gd name="T28" fmla="*/ 2147483647 w 10141"/>
                <a:gd name="T29" fmla="*/ 2147483647 h 10000"/>
                <a:gd name="T30" fmla="*/ 2147483647 w 10141"/>
                <a:gd name="T31" fmla="*/ 2147483647 h 10000"/>
                <a:gd name="T32" fmla="*/ 2147483647 w 10141"/>
                <a:gd name="T33" fmla="*/ 2147483647 h 10000"/>
                <a:gd name="T34" fmla="*/ 2147483647 w 10141"/>
                <a:gd name="T35" fmla="*/ 2147483647 h 10000"/>
                <a:gd name="T36" fmla="*/ 2147483647 w 10141"/>
                <a:gd name="T37" fmla="*/ 2147483647 h 10000"/>
                <a:gd name="T38" fmla="*/ 2147483647 w 10141"/>
                <a:gd name="T39" fmla="*/ 2147483647 h 10000"/>
                <a:gd name="T40" fmla="*/ 2147483647 w 10141"/>
                <a:gd name="T41" fmla="*/ 2147483647 h 10000"/>
                <a:gd name="T42" fmla="*/ 2147483647 w 10141"/>
                <a:gd name="T43" fmla="*/ 2147483647 h 10000"/>
                <a:gd name="T44" fmla="*/ 2147483647 w 10141"/>
                <a:gd name="T45" fmla="*/ 2147483647 h 10000"/>
                <a:gd name="T46" fmla="*/ 2147483647 w 10141"/>
                <a:gd name="T47" fmla="*/ 2147483647 h 10000"/>
                <a:gd name="T48" fmla="*/ 2147483647 w 10141"/>
                <a:gd name="T49" fmla="*/ 2147483647 h 10000"/>
                <a:gd name="T50" fmla="*/ 2147483647 w 10141"/>
                <a:gd name="T51" fmla="*/ 2147483647 h 10000"/>
                <a:gd name="T52" fmla="*/ 2147483647 w 10141"/>
                <a:gd name="T53" fmla="*/ 2147483647 h 10000"/>
                <a:gd name="T54" fmla="*/ 2147483647 w 10141"/>
                <a:gd name="T55" fmla="*/ 2147483647 h 10000"/>
                <a:gd name="T56" fmla="*/ 2147483647 w 10141"/>
                <a:gd name="T57" fmla="*/ 2147483647 h 10000"/>
                <a:gd name="T58" fmla="*/ 2147483647 w 10141"/>
                <a:gd name="T59" fmla="*/ 2147483647 h 10000"/>
                <a:gd name="T60" fmla="*/ 2147483647 w 10141"/>
                <a:gd name="T61" fmla="*/ 2147483647 h 100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141" h="10000">
                  <a:moveTo>
                    <a:pt x="6087" y="9512"/>
                  </a:moveTo>
                  <a:lnTo>
                    <a:pt x="6087" y="9024"/>
                  </a:lnTo>
                  <a:lnTo>
                    <a:pt x="8249" y="7561"/>
                  </a:lnTo>
                  <a:lnTo>
                    <a:pt x="9600" y="7561"/>
                  </a:lnTo>
                  <a:lnTo>
                    <a:pt x="10141" y="7805"/>
                  </a:lnTo>
                  <a:lnTo>
                    <a:pt x="10141" y="6098"/>
                  </a:lnTo>
                  <a:lnTo>
                    <a:pt x="10141" y="5122"/>
                  </a:lnTo>
                  <a:cubicBezTo>
                    <a:pt x="10141" y="5122"/>
                    <a:pt x="8790" y="4878"/>
                    <a:pt x="8519" y="4878"/>
                  </a:cubicBezTo>
                  <a:lnTo>
                    <a:pt x="7979" y="4146"/>
                  </a:lnTo>
                  <a:lnTo>
                    <a:pt x="7979" y="3171"/>
                  </a:lnTo>
                  <a:lnTo>
                    <a:pt x="6087" y="2439"/>
                  </a:lnTo>
                  <a:lnTo>
                    <a:pt x="4465" y="1707"/>
                  </a:lnTo>
                  <a:lnTo>
                    <a:pt x="4195" y="244"/>
                  </a:lnTo>
                  <a:lnTo>
                    <a:pt x="2573" y="0"/>
                  </a:lnTo>
                  <a:lnTo>
                    <a:pt x="1492" y="732"/>
                  </a:lnTo>
                  <a:lnTo>
                    <a:pt x="411" y="976"/>
                  </a:lnTo>
                  <a:cubicBezTo>
                    <a:pt x="591" y="1220"/>
                    <a:pt x="924" y="1260"/>
                    <a:pt x="952" y="1707"/>
                  </a:cubicBezTo>
                  <a:cubicBezTo>
                    <a:pt x="980" y="2154"/>
                    <a:pt x="691" y="3085"/>
                    <a:pt x="578" y="3659"/>
                  </a:cubicBezTo>
                  <a:cubicBezTo>
                    <a:pt x="465" y="4234"/>
                    <a:pt x="368" y="4765"/>
                    <a:pt x="272" y="5154"/>
                  </a:cubicBezTo>
                  <a:cubicBezTo>
                    <a:pt x="176" y="5543"/>
                    <a:pt x="-27" y="5787"/>
                    <a:pt x="2" y="5992"/>
                  </a:cubicBezTo>
                  <a:cubicBezTo>
                    <a:pt x="31" y="6197"/>
                    <a:pt x="243" y="6244"/>
                    <a:pt x="446" y="6383"/>
                  </a:cubicBezTo>
                  <a:cubicBezTo>
                    <a:pt x="649" y="6522"/>
                    <a:pt x="1138" y="6592"/>
                    <a:pt x="1222" y="6829"/>
                  </a:cubicBezTo>
                  <a:cubicBezTo>
                    <a:pt x="1306" y="7066"/>
                    <a:pt x="1042" y="7480"/>
                    <a:pt x="952" y="7805"/>
                  </a:cubicBezTo>
                  <a:lnTo>
                    <a:pt x="2033" y="9512"/>
                  </a:lnTo>
                  <a:lnTo>
                    <a:pt x="2303" y="10000"/>
                  </a:lnTo>
                  <a:lnTo>
                    <a:pt x="2844" y="9756"/>
                  </a:lnTo>
                  <a:lnTo>
                    <a:pt x="3384" y="9756"/>
                  </a:lnTo>
                  <a:lnTo>
                    <a:pt x="4736" y="10000"/>
                  </a:lnTo>
                  <a:lnTo>
                    <a:pt x="5006" y="9756"/>
                  </a:lnTo>
                  <a:lnTo>
                    <a:pt x="6087" y="9512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73" name="Freeform 405"/>
            <p:cNvSpPr>
              <a:spLocks/>
            </p:cNvSpPr>
            <p:nvPr/>
          </p:nvSpPr>
          <p:spPr bwMode="auto">
            <a:xfrm>
              <a:off x="2527318" y="4616665"/>
              <a:ext cx="194018" cy="139596"/>
            </a:xfrm>
            <a:custGeom>
              <a:avLst/>
              <a:gdLst>
                <a:gd name="T0" fmla="*/ 0 w 10000"/>
                <a:gd name="T1" fmla="*/ 2147483647 h 10000"/>
                <a:gd name="T2" fmla="*/ 0 w 10000"/>
                <a:gd name="T3" fmla="*/ 2147483647 h 10000"/>
                <a:gd name="T4" fmla="*/ 2147483647 w 10000"/>
                <a:gd name="T5" fmla="*/ 2147483647 h 10000"/>
                <a:gd name="T6" fmla="*/ 2147483647 w 10000"/>
                <a:gd name="T7" fmla="*/ 2147483647 h 10000"/>
                <a:gd name="T8" fmla="*/ 2147483647 w 10000"/>
                <a:gd name="T9" fmla="*/ 2147483647 h 10000"/>
                <a:gd name="T10" fmla="*/ 2147483647 w 10000"/>
                <a:gd name="T11" fmla="*/ 2147483647 h 10000"/>
                <a:gd name="T12" fmla="*/ 2147483647 w 10000"/>
                <a:gd name="T13" fmla="*/ 2147483647 h 10000"/>
                <a:gd name="T14" fmla="*/ 2147483647 w 10000"/>
                <a:gd name="T15" fmla="*/ 2147483647 h 10000"/>
                <a:gd name="T16" fmla="*/ 2147483647 w 10000"/>
                <a:gd name="T17" fmla="*/ 2147483647 h 10000"/>
                <a:gd name="T18" fmla="*/ 2147483647 w 10000"/>
                <a:gd name="T19" fmla="*/ 2147483647 h 10000"/>
                <a:gd name="T20" fmla="*/ 2147483647 w 10000"/>
                <a:gd name="T21" fmla="*/ 2147483647 h 10000"/>
                <a:gd name="T22" fmla="*/ 2147483647 w 10000"/>
                <a:gd name="T23" fmla="*/ 0 h 1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00" h="10000">
                  <a:moveTo>
                    <a:pt x="0" y="3889"/>
                  </a:moveTo>
                  <a:lnTo>
                    <a:pt x="0" y="3889"/>
                  </a:lnTo>
                  <a:lnTo>
                    <a:pt x="2000" y="5556"/>
                  </a:lnTo>
                  <a:lnTo>
                    <a:pt x="3200" y="7222"/>
                  </a:lnTo>
                  <a:lnTo>
                    <a:pt x="4800" y="7222"/>
                  </a:lnTo>
                  <a:lnTo>
                    <a:pt x="5600" y="8889"/>
                  </a:lnTo>
                  <a:lnTo>
                    <a:pt x="5268" y="8163"/>
                  </a:lnTo>
                  <a:lnTo>
                    <a:pt x="5600" y="8889"/>
                  </a:lnTo>
                  <a:lnTo>
                    <a:pt x="6400" y="10000"/>
                  </a:lnTo>
                  <a:lnTo>
                    <a:pt x="7200" y="3889"/>
                  </a:lnTo>
                  <a:cubicBezTo>
                    <a:pt x="7067" y="2963"/>
                    <a:pt x="6933" y="2037"/>
                    <a:pt x="6800" y="1111"/>
                  </a:cubicBezTo>
                  <a:lnTo>
                    <a:pt x="10000" y="0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1934" name="Freeform 407"/>
            <p:cNvSpPr>
              <a:spLocks/>
            </p:cNvSpPr>
            <p:nvPr/>
          </p:nvSpPr>
          <p:spPr bwMode="auto">
            <a:xfrm>
              <a:off x="2854325" y="4462463"/>
              <a:ext cx="117475" cy="179387"/>
            </a:xfrm>
            <a:custGeom>
              <a:avLst/>
              <a:gdLst>
                <a:gd name="T0" fmla="*/ 2147483647 w 90"/>
                <a:gd name="T1" fmla="*/ 2147483647 h 138"/>
                <a:gd name="T2" fmla="*/ 2147483647 w 90"/>
                <a:gd name="T3" fmla="*/ 2147483647 h 138"/>
                <a:gd name="T4" fmla="*/ 2147483647 w 90"/>
                <a:gd name="T5" fmla="*/ 2147483647 h 138"/>
                <a:gd name="T6" fmla="*/ 2147483647 w 90"/>
                <a:gd name="T7" fmla="*/ 2147483647 h 138"/>
                <a:gd name="T8" fmla="*/ 2147483647 w 90"/>
                <a:gd name="T9" fmla="*/ 2147483647 h 138"/>
                <a:gd name="T10" fmla="*/ 2147483647 w 90"/>
                <a:gd name="T11" fmla="*/ 2147483647 h 138"/>
                <a:gd name="T12" fmla="*/ 2147483647 w 90"/>
                <a:gd name="T13" fmla="*/ 2147483647 h 138"/>
                <a:gd name="T14" fmla="*/ 2147483647 w 90"/>
                <a:gd name="T15" fmla="*/ 0 h 138"/>
                <a:gd name="T16" fmla="*/ 2147483647 w 90"/>
                <a:gd name="T17" fmla="*/ 2147483647 h 138"/>
                <a:gd name="T18" fmla="*/ 0 w 90"/>
                <a:gd name="T19" fmla="*/ 2147483647 h 138"/>
                <a:gd name="T20" fmla="*/ 2147483647 w 90"/>
                <a:gd name="T21" fmla="*/ 2147483647 h 138"/>
                <a:gd name="T22" fmla="*/ 2147483647 w 90"/>
                <a:gd name="T23" fmla="*/ 2147483647 h 138"/>
                <a:gd name="T24" fmla="*/ 2147483647 w 90"/>
                <a:gd name="T25" fmla="*/ 2147483647 h 138"/>
                <a:gd name="T26" fmla="*/ 2147483647 w 90"/>
                <a:gd name="T27" fmla="*/ 2147483647 h 138"/>
                <a:gd name="T28" fmla="*/ 2147483647 w 90"/>
                <a:gd name="T29" fmla="*/ 2147483647 h 138"/>
                <a:gd name="T30" fmla="*/ 2147483647 w 90"/>
                <a:gd name="T31" fmla="*/ 2147483647 h 138"/>
                <a:gd name="T32" fmla="*/ 2147483647 w 90"/>
                <a:gd name="T33" fmla="*/ 2147483647 h 138"/>
                <a:gd name="T34" fmla="*/ 2147483647 w 90"/>
                <a:gd name="T35" fmla="*/ 2147483647 h 1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0" h="138">
                  <a:moveTo>
                    <a:pt x="90" y="126"/>
                  </a:moveTo>
                  <a:lnTo>
                    <a:pt x="78" y="102"/>
                  </a:lnTo>
                  <a:lnTo>
                    <a:pt x="66" y="78"/>
                  </a:lnTo>
                  <a:lnTo>
                    <a:pt x="84" y="60"/>
                  </a:lnTo>
                  <a:lnTo>
                    <a:pt x="90" y="42"/>
                  </a:lnTo>
                  <a:lnTo>
                    <a:pt x="66" y="36"/>
                  </a:lnTo>
                  <a:lnTo>
                    <a:pt x="60" y="18"/>
                  </a:lnTo>
                  <a:lnTo>
                    <a:pt x="36" y="0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84"/>
                  </a:lnTo>
                  <a:lnTo>
                    <a:pt x="24" y="120"/>
                  </a:lnTo>
                  <a:lnTo>
                    <a:pt x="42" y="138"/>
                  </a:lnTo>
                  <a:lnTo>
                    <a:pt x="60" y="132"/>
                  </a:lnTo>
                  <a:lnTo>
                    <a:pt x="90" y="126"/>
                  </a:lnTo>
                </a:path>
              </a:pathLst>
            </a:custGeom>
            <a:solidFill>
              <a:srgbClr val="FFC000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47" name="Freeform 408"/>
            <p:cNvSpPr>
              <a:spLocks/>
            </p:cNvSpPr>
            <p:nvPr/>
          </p:nvSpPr>
          <p:spPr bwMode="auto">
            <a:xfrm>
              <a:off x="3036860" y="4526789"/>
              <a:ext cx="76432" cy="93700"/>
            </a:xfrm>
            <a:custGeom>
              <a:avLst/>
              <a:gdLst>
                <a:gd name="T0" fmla="*/ 2147483647 w 60"/>
                <a:gd name="T1" fmla="*/ 2147483647 h 72"/>
                <a:gd name="T2" fmla="*/ 2147483647 w 60"/>
                <a:gd name="T3" fmla="*/ 2147483647 h 72"/>
                <a:gd name="T4" fmla="*/ 2147483647 w 60"/>
                <a:gd name="T5" fmla="*/ 2147483647 h 72"/>
                <a:gd name="T6" fmla="*/ 2147483647 w 60"/>
                <a:gd name="T7" fmla="*/ 2147483647 h 72"/>
                <a:gd name="T8" fmla="*/ 2147483647 w 60"/>
                <a:gd name="T9" fmla="*/ 2147483647 h 72"/>
                <a:gd name="T10" fmla="*/ 2147483647 w 60"/>
                <a:gd name="T11" fmla="*/ 0 h 72"/>
                <a:gd name="T12" fmla="*/ 2147483647 w 60"/>
                <a:gd name="T13" fmla="*/ 0 h 72"/>
                <a:gd name="T14" fmla="*/ 0 w 60"/>
                <a:gd name="T15" fmla="*/ 2147483647 h 72"/>
                <a:gd name="T16" fmla="*/ 2147483647 w 60"/>
                <a:gd name="T17" fmla="*/ 2147483647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72">
                  <a:moveTo>
                    <a:pt x="6" y="42"/>
                  </a:moveTo>
                  <a:lnTo>
                    <a:pt x="6" y="66"/>
                  </a:lnTo>
                  <a:lnTo>
                    <a:pt x="12" y="72"/>
                  </a:lnTo>
                  <a:lnTo>
                    <a:pt x="36" y="60"/>
                  </a:lnTo>
                  <a:lnTo>
                    <a:pt x="60" y="24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18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1936" name="Freeform 417"/>
            <p:cNvSpPr>
              <a:spLocks/>
            </p:cNvSpPr>
            <p:nvPr/>
          </p:nvSpPr>
          <p:spPr bwMode="auto">
            <a:xfrm>
              <a:off x="2943225" y="4522788"/>
              <a:ext cx="96838" cy="109537"/>
            </a:xfrm>
            <a:custGeom>
              <a:avLst/>
              <a:gdLst>
                <a:gd name="T0" fmla="*/ 2147483647 w 72"/>
                <a:gd name="T1" fmla="*/ 2147483647 h 84"/>
                <a:gd name="T2" fmla="*/ 2147483647 w 72"/>
                <a:gd name="T3" fmla="*/ 2147483647 h 84"/>
                <a:gd name="T4" fmla="*/ 2147483647 w 72"/>
                <a:gd name="T5" fmla="*/ 2147483647 h 84"/>
                <a:gd name="T6" fmla="*/ 2147483647 w 72"/>
                <a:gd name="T7" fmla="*/ 2147483647 h 84"/>
                <a:gd name="T8" fmla="*/ 2147483647 w 72"/>
                <a:gd name="T9" fmla="*/ 2147483647 h 84"/>
                <a:gd name="T10" fmla="*/ 2147483647 w 72"/>
                <a:gd name="T11" fmla="*/ 0 h 84"/>
                <a:gd name="T12" fmla="*/ 2147483647 w 72"/>
                <a:gd name="T13" fmla="*/ 2147483647 h 84"/>
                <a:gd name="T14" fmla="*/ 0 w 72"/>
                <a:gd name="T15" fmla="*/ 2147483647 h 84"/>
                <a:gd name="T16" fmla="*/ 2147483647 w 72"/>
                <a:gd name="T17" fmla="*/ 2147483647 h 84"/>
                <a:gd name="T18" fmla="*/ 2147483647 w 72"/>
                <a:gd name="T19" fmla="*/ 2147483647 h 84"/>
                <a:gd name="T20" fmla="*/ 2147483647 w 72"/>
                <a:gd name="T21" fmla="*/ 2147483647 h 84"/>
                <a:gd name="T22" fmla="*/ 2147483647 w 72"/>
                <a:gd name="T23" fmla="*/ 2147483647 h 84"/>
                <a:gd name="T24" fmla="*/ 2147483647 w 72"/>
                <a:gd name="T25" fmla="*/ 2147483647 h 84"/>
                <a:gd name="T26" fmla="*/ 2147483647 w 72"/>
                <a:gd name="T27" fmla="*/ 2147483647 h 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2" h="84">
                  <a:moveTo>
                    <a:pt x="72" y="78"/>
                  </a:moveTo>
                  <a:lnTo>
                    <a:pt x="72" y="54"/>
                  </a:lnTo>
                  <a:lnTo>
                    <a:pt x="66" y="30"/>
                  </a:lnTo>
                  <a:lnTo>
                    <a:pt x="72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18" y="18"/>
                  </a:lnTo>
                  <a:lnTo>
                    <a:pt x="0" y="36"/>
                  </a:lnTo>
                  <a:lnTo>
                    <a:pt x="12" y="6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42" y="78"/>
                  </a:lnTo>
                  <a:lnTo>
                    <a:pt x="72" y="78"/>
                  </a:lnTo>
                </a:path>
              </a:pathLst>
            </a:custGeom>
            <a:solidFill>
              <a:srgbClr val="FFC000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7" name="Freeform 418"/>
            <p:cNvSpPr>
              <a:spLocks/>
            </p:cNvSpPr>
            <p:nvPr/>
          </p:nvSpPr>
          <p:spPr bwMode="auto">
            <a:xfrm>
              <a:off x="2580233" y="4377633"/>
              <a:ext cx="333162" cy="283014"/>
            </a:xfrm>
            <a:custGeom>
              <a:avLst/>
              <a:gdLst>
                <a:gd name="T0" fmla="*/ 2147483647 w 43"/>
                <a:gd name="T1" fmla="*/ 2147483647 h 36"/>
                <a:gd name="T2" fmla="*/ 2147483647 w 43"/>
                <a:gd name="T3" fmla="*/ 2147483647 h 36"/>
                <a:gd name="T4" fmla="*/ 2147483647 w 43"/>
                <a:gd name="T5" fmla="*/ 2147483647 h 36"/>
                <a:gd name="T6" fmla="*/ 2147483647 w 43"/>
                <a:gd name="T7" fmla="*/ 2147483647 h 36"/>
                <a:gd name="T8" fmla="*/ 2147483647 w 43"/>
                <a:gd name="T9" fmla="*/ 2147483647 h 36"/>
                <a:gd name="T10" fmla="*/ 2147483647 w 43"/>
                <a:gd name="T11" fmla="*/ 2147483647 h 36"/>
                <a:gd name="T12" fmla="*/ 2147483647 w 43"/>
                <a:gd name="T13" fmla="*/ 2147483647 h 36"/>
                <a:gd name="T14" fmla="*/ 2147483647 w 43"/>
                <a:gd name="T15" fmla="*/ 2147483647 h 36"/>
                <a:gd name="T16" fmla="*/ 2147483647 w 43"/>
                <a:gd name="T17" fmla="*/ 2147483647 h 36"/>
                <a:gd name="T18" fmla="*/ 2147483647 w 43"/>
                <a:gd name="T19" fmla="*/ 2147483647 h 36"/>
                <a:gd name="T20" fmla="*/ 2147483647 w 43"/>
                <a:gd name="T21" fmla="*/ 2147483647 h 36"/>
                <a:gd name="T22" fmla="*/ 2147483647 w 43"/>
                <a:gd name="T23" fmla="*/ 2147483647 h 36"/>
                <a:gd name="T24" fmla="*/ 2147483647 w 43"/>
                <a:gd name="T25" fmla="*/ 2147483647 h 36"/>
                <a:gd name="T26" fmla="*/ 2147483647 w 43"/>
                <a:gd name="T27" fmla="*/ 0 h 36"/>
                <a:gd name="T28" fmla="*/ 2147483647 w 43"/>
                <a:gd name="T29" fmla="*/ 2147483647 h 36"/>
                <a:gd name="T30" fmla="*/ 0 w 43"/>
                <a:gd name="T31" fmla="*/ 2147483647 h 36"/>
                <a:gd name="T32" fmla="*/ 2147483647 w 43"/>
                <a:gd name="T33" fmla="*/ 2147483647 h 36"/>
                <a:gd name="T34" fmla="*/ 2147483647 w 43"/>
                <a:gd name="T35" fmla="*/ 2147483647 h 36"/>
                <a:gd name="T36" fmla="*/ 2147483647 w 43"/>
                <a:gd name="T37" fmla="*/ 2147483647 h 36"/>
                <a:gd name="T38" fmla="*/ 2147483647 w 43"/>
                <a:gd name="T39" fmla="*/ 2147483647 h 36"/>
                <a:gd name="T40" fmla="*/ 2147483647 w 43"/>
                <a:gd name="T41" fmla="*/ 2147483647 h 36"/>
                <a:gd name="T42" fmla="*/ 2147483647 w 43"/>
                <a:gd name="T43" fmla="*/ 2147483647 h 36"/>
                <a:gd name="T44" fmla="*/ 2147483647 w 43"/>
                <a:gd name="T45" fmla="*/ 2147483647 h 36"/>
                <a:gd name="T46" fmla="*/ 2147483647 w 43"/>
                <a:gd name="T47" fmla="*/ 2147483647 h 36"/>
                <a:gd name="T48" fmla="*/ 2147483647 w 43"/>
                <a:gd name="T49" fmla="*/ 2147483647 h 36"/>
                <a:gd name="T50" fmla="*/ 2147483647 w 43"/>
                <a:gd name="T51" fmla="*/ 2147483647 h 36"/>
                <a:gd name="T52" fmla="*/ 2147483647 w 43"/>
                <a:gd name="T53" fmla="*/ 2147483647 h 36"/>
                <a:gd name="T54" fmla="*/ 2147483647 w 43"/>
                <a:gd name="T55" fmla="*/ 2147483647 h 36"/>
                <a:gd name="T56" fmla="*/ 2147483647 w 43"/>
                <a:gd name="T57" fmla="*/ 2147483647 h 36"/>
                <a:gd name="T58" fmla="*/ 2147483647 w 43"/>
                <a:gd name="T59" fmla="*/ 2147483647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3" h="36">
                  <a:moveTo>
                    <a:pt x="38" y="21"/>
                  </a:moveTo>
                  <a:cubicBezTo>
                    <a:pt x="37" y="18"/>
                    <a:pt x="37" y="18"/>
                    <a:pt x="37" y="18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7" y="3"/>
                    <a:pt x="6" y="3"/>
                  </a:cubicBezTo>
                  <a:cubicBezTo>
                    <a:pt x="5" y="3"/>
                    <a:pt x="5" y="1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1"/>
                    <a:pt x="38" y="21"/>
                    <a:pt x="38" y="21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78" name="Freeform 421"/>
            <p:cNvSpPr>
              <a:spLocks/>
            </p:cNvSpPr>
            <p:nvPr/>
          </p:nvSpPr>
          <p:spPr bwMode="auto">
            <a:xfrm>
              <a:off x="2390134" y="4626227"/>
              <a:ext cx="135225" cy="151068"/>
            </a:xfrm>
            <a:custGeom>
              <a:avLst/>
              <a:gdLst>
                <a:gd name="T0" fmla="*/ 2147483647 w 102"/>
                <a:gd name="T1" fmla="*/ 2147483647 h 114"/>
                <a:gd name="T2" fmla="*/ 2147483647 w 102"/>
                <a:gd name="T3" fmla="*/ 2147483647 h 114"/>
                <a:gd name="T4" fmla="*/ 2147483647 w 102"/>
                <a:gd name="T5" fmla="*/ 2147483647 h 114"/>
                <a:gd name="T6" fmla="*/ 2147483647 w 102"/>
                <a:gd name="T7" fmla="*/ 2147483647 h 114"/>
                <a:gd name="T8" fmla="*/ 2147483647 w 102"/>
                <a:gd name="T9" fmla="*/ 2147483647 h 114"/>
                <a:gd name="T10" fmla="*/ 2147483647 w 102"/>
                <a:gd name="T11" fmla="*/ 2147483647 h 114"/>
                <a:gd name="T12" fmla="*/ 2147483647 w 102"/>
                <a:gd name="T13" fmla="*/ 0 h 114"/>
                <a:gd name="T14" fmla="*/ 2147483647 w 102"/>
                <a:gd name="T15" fmla="*/ 2147483647 h 114"/>
                <a:gd name="T16" fmla="*/ 0 w 102"/>
                <a:gd name="T17" fmla="*/ 2147483647 h 114"/>
                <a:gd name="T18" fmla="*/ 2147483647 w 102"/>
                <a:gd name="T19" fmla="*/ 2147483647 h 114"/>
                <a:gd name="T20" fmla="*/ 0 w 102"/>
                <a:gd name="T21" fmla="*/ 2147483647 h 114"/>
                <a:gd name="T22" fmla="*/ 2147483647 w 102"/>
                <a:gd name="T23" fmla="*/ 2147483647 h 114"/>
                <a:gd name="T24" fmla="*/ 2147483647 w 102"/>
                <a:gd name="T25" fmla="*/ 2147483647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14">
                  <a:moveTo>
                    <a:pt x="24" y="114"/>
                  </a:moveTo>
                  <a:lnTo>
                    <a:pt x="48" y="90"/>
                  </a:lnTo>
                  <a:lnTo>
                    <a:pt x="66" y="84"/>
                  </a:lnTo>
                  <a:lnTo>
                    <a:pt x="90" y="60"/>
                  </a:lnTo>
                  <a:lnTo>
                    <a:pt x="102" y="36"/>
                  </a:lnTo>
                  <a:lnTo>
                    <a:pt x="78" y="18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0" y="66"/>
                  </a:lnTo>
                  <a:lnTo>
                    <a:pt x="12" y="90"/>
                  </a:lnTo>
                  <a:lnTo>
                    <a:pt x="0" y="96"/>
                  </a:lnTo>
                  <a:lnTo>
                    <a:pt x="6" y="108"/>
                  </a:lnTo>
                  <a:lnTo>
                    <a:pt x="24" y="11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1939" name="Freeform 263"/>
            <p:cNvSpPr>
              <a:spLocks/>
            </p:cNvSpPr>
            <p:nvPr/>
          </p:nvSpPr>
          <p:spPr bwMode="auto">
            <a:xfrm>
              <a:off x="4757738" y="2967038"/>
              <a:ext cx="49212" cy="96837"/>
            </a:xfrm>
            <a:custGeom>
              <a:avLst/>
              <a:gdLst>
                <a:gd name="T0" fmla="*/ 0 w 429209"/>
                <a:gd name="T1" fmla="*/ 0 h 839755"/>
                <a:gd name="T2" fmla="*/ 0 w 429209"/>
                <a:gd name="T3" fmla="*/ 0 h 839755"/>
                <a:gd name="T4" fmla="*/ 0 w 429209"/>
                <a:gd name="T5" fmla="*/ 0 h 839755"/>
                <a:gd name="T6" fmla="*/ 0 w 429209"/>
                <a:gd name="T7" fmla="*/ 0 h 839755"/>
                <a:gd name="T8" fmla="*/ 0 w 429209"/>
                <a:gd name="T9" fmla="*/ 0 h 839755"/>
                <a:gd name="T10" fmla="*/ 0 w 429209"/>
                <a:gd name="T11" fmla="*/ 0 h 839755"/>
                <a:gd name="T12" fmla="*/ 0 w 429209"/>
                <a:gd name="T13" fmla="*/ 0 h 839755"/>
                <a:gd name="T14" fmla="*/ 0 w 429209"/>
                <a:gd name="T15" fmla="*/ 0 h 839755"/>
                <a:gd name="T16" fmla="*/ 0 w 429209"/>
                <a:gd name="T17" fmla="*/ 0 h 839755"/>
                <a:gd name="T18" fmla="*/ 0 w 429209"/>
                <a:gd name="T19" fmla="*/ 0 h 839755"/>
                <a:gd name="T20" fmla="*/ 0 w 429209"/>
                <a:gd name="T21" fmla="*/ 0 h 839755"/>
                <a:gd name="T22" fmla="*/ 0 w 429209"/>
                <a:gd name="T23" fmla="*/ 0 h 8397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9209" h="839755">
                  <a:moveTo>
                    <a:pt x="53214" y="797282"/>
                  </a:moveTo>
                  <a:cubicBezTo>
                    <a:pt x="54137" y="718133"/>
                    <a:pt x="55061" y="638985"/>
                    <a:pt x="55984" y="559836"/>
                  </a:cubicBezTo>
                  <a:lnTo>
                    <a:pt x="0" y="522514"/>
                  </a:lnTo>
                  <a:lnTo>
                    <a:pt x="111968" y="130628"/>
                  </a:lnTo>
                  <a:lnTo>
                    <a:pt x="261258" y="130628"/>
                  </a:lnTo>
                  <a:lnTo>
                    <a:pt x="391886" y="0"/>
                  </a:lnTo>
                  <a:lnTo>
                    <a:pt x="410547" y="261257"/>
                  </a:lnTo>
                  <a:lnTo>
                    <a:pt x="429209" y="410547"/>
                  </a:lnTo>
                  <a:lnTo>
                    <a:pt x="223935" y="634481"/>
                  </a:lnTo>
                  <a:lnTo>
                    <a:pt x="223935" y="839755"/>
                  </a:lnTo>
                  <a:lnTo>
                    <a:pt x="111968" y="783771"/>
                  </a:lnTo>
                  <a:lnTo>
                    <a:pt x="53214" y="797282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0" name="Freeform 295"/>
            <p:cNvSpPr>
              <a:spLocks/>
            </p:cNvSpPr>
            <p:nvPr/>
          </p:nvSpPr>
          <p:spPr bwMode="auto">
            <a:xfrm>
              <a:off x="6021599" y="3652886"/>
              <a:ext cx="437029" cy="416873"/>
            </a:xfrm>
            <a:custGeom>
              <a:avLst/>
              <a:gdLst>
                <a:gd name="T0" fmla="*/ 2147483647 w 10944"/>
                <a:gd name="T1" fmla="*/ 2147483647 h 10652"/>
                <a:gd name="T2" fmla="*/ 2147483647 w 10944"/>
                <a:gd name="T3" fmla="*/ 2147483647 h 10652"/>
                <a:gd name="T4" fmla="*/ 2147483647 w 10944"/>
                <a:gd name="T5" fmla="*/ 2147483647 h 10652"/>
                <a:gd name="T6" fmla="*/ 2147483647 w 10944"/>
                <a:gd name="T7" fmla="*/ 2147483647 h 10652"/>
                <a:gd name="T8" fmla="*/ 2147483647 w 10944"/>
                <a:gd name="T9" fmla="*/ 2147483647 h 10652"/>
                <a:gd name="T10" fmla="*/ 2147483647 w 10944"/>
                <a:gd name="T11" fmla="*/ 2147483647 h 10652"/>
                <a:gd name="T12" fmla="*/ 2147483647 w 10944"/>
                <a:gd name="T13" fmla="*/ 2147483647 h 10652"/>
                <a:gd name="T14" fmla="*/ 2147483647 w 10944"/>
                <a:gd name="T15" fmla="*/ 2147483647 h 10652"/>
                <a:gd name="T16" fmla="*/ 2147483647 w 10944"/>
                <a:gd name="T17" fmla="*/ 2147483647 h 10652"/>
                <a:gd name="T18" fmla="*/ 2147483647 w 10944"/>
                <a:gd name="T19" fmla="*/ 2147483647 h 10652"/>
                <a:gd name="T20" fmla="*/ 2147483647 w 10944"/>
                <a:gd name="T21" fmla="*/ 2147483647 h 10652"/>
                <a:gd name="T22" fmla="*/ 2147483647 w 10944"/>
                <a:gd name="T23" fmla="*/ 2147483647 h 10652"/>
                <a:gd name="T24" fmla="*/ 2147483647 w 10944"/>
                <a:gd name="T25" fmla="*/ 2147483647 h 10652"/>
                <a:gd name="T26" fmla="*/ 2147483647 w 10944"/>
                <a:gd name="T27" fmla="*/ 2147483647 h 10652"/>
                <a:gd name="T28" fmla="*/ 2147483647 w 10944"/>
                <a:gd name="T29" fmla="*/ 2147483647 h 10652"/>
                <a:gd name="T30" fmla="*/ 2147483647 w 10944"/>
                <a:gd name="T31" fmla="*/ 2147483647 h 10652"/>
                <a:gd name="T32" fmla="*/ 2147483647 w 10944"/>
                <a:gd name="T33" fmla="*/ 2147483647 h 10652"/>
                <a:gd name="T34" fmla="*/ 2147483647 w 10944"/>
                <a:gd name="T35" fmla="*/ 2147483647 h 10652"/>
                <a:gd name="T36" fmla="*/ 2147483647 w 10944"/>
                <a:gd name="T37" fmla="*/ 2147483647 h 10652"/>
                <a:gd name="T38" fmla="*/ 2147483647 w 10944"/>
                <a:gd name="T39" fmla="*/ 2147483647 h 10652"/>
                <a:gd name="T40" fmla="*/ 2147483647 w 10944"/>
                <a:gd name="T41" fmla="*/ 2147483647 h 10652"/>
                <a:gd name="T42" fmla="*/ 2147483647 w 10944"/>
                <a:gd name="T43" fmla="*/ 2147483647 h 10652"/>
                <a:gd name="T44" fmla="*/ 2147483647 w 10944"/>
                <a:gd name="T45" fmla="*/ 2147483647 h 10652"/>
                <a:gd name="T46" fmla="*/ 2147483647 w 10944"/>
                <a:gd name="T47" fmla="*/ 2147483647 h 10652"/>
                <a:gd name="T48" fmla="*/ 2147483647 w 10944"/>
                <a:gd name="T49" fmla="*/ 2147483647 h 10652"/>
                <a:gd name="T50" fmla="*/ 2147483647 w 10944"/>
                <a:gd name="T51" fmla="*/ 2147483647 h 10652"/>
                <a:gd name="T52" fmla="*/ 2147483647 w 10944"/>
                <a:gd name="T53" fmla="*/ 2147483647 h 10652"/>
                <a:gd name="T54" fmla="*/ 2147483647 w 10944"/>
                <a:gd name="T55" fmla="*/ 2147483647 h 10652"/>
                <a:gd name="T56" fmla="*/ 2147483647 w 10944"/>
                <a:gd name="T57" fmla="*/ 2147483647 h 10652"/>
                <a:gd name="T58" fmla="*/ 2147483647 w 10944"/>
                <a:gd name="T59" fmla="*/ 2147483647 h 10652"/>
                <a:gd name="T60" fmla="*/ 2147483647 w 10944"/>
                <a:gd name="T61" fmla="*/ 2147483647 h 10652"/>
                <a:gd name="T62" fmla="*/ 2147483647 w 10944"/>
                <a:gd name="T63" fmla="*/ 2147483647 h 10652"/>
                <a:gd name="T64" fmla="*/ 2147483647 w 10944"/>
                <a:gd name="T65" fmla="*/ 2147483647 h 10652"/>
                <a:gd name="T66" fmla="*/ 2147483647 w 10944"/>
                <a:gd name="T67" fmla="*/ 2147483647 h 10652"/>
                <a:gd name="T68" fmla="*/ 2147483647 w 10944"/>
                <a:gd name="T69" fmla="*/ 2147483647 h 10652"/>
                <a:gd name="T70" fmla="*/ 2147483647 w 10944"/>
                <a:gd name="T71" fmla="*/ 2147483647 h 10652"/>
                <a:gd name="T72" fmla="*/ 2147483647 w 10944"/>
                <a:gd name="T73" fmla="*/ 2147483647 h 10652"/>
                <a:gd name="T74" fmla="*/ 2147483647 w 10944"/>
                <a:gd name="T75" fmla="*/ 2147483647 h 106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944" h="10652">
                  <a:moveTo>
                    <a:pt x="7267" y="10169"/>
                  </a:moveTo>
                  <a:cubicBezTo>
                    <a:pt x="7552" y="10018"/>
                    <a:pt x="8071" y="10028"/>
                    <a:pt x="8061" y="9685"/>
                  </a:cubicBezTo>
                  <a:cubicBezTo>
                    <a:pt x="8051" y="9342"/>
                    <a:pt x="7322" y="8474"/>
                    <a:pt x="7207" y="8110"/>
                  </a:cubicBezTo>
                  <a:cubicBezTo>
                    <a:pt x="7092" y="7746"/>
                    <a:pt x="7292" y="7666"/>
                    <a:pt x="7371" y="7500"/>
                  </a:cubicBezTo>
                  <a:cubicBezTo>
                    <a:pt x="7450" y="7334"/>
                    <a:pt x="7495" y="7193"/>
                    <a:pt x="7679" y="7116"/>
                  </a:cubicBezTo>
                  <a:cubicBezTo>
                    <a:pt x="7863" y="7039"/>
                    <a:pt x="8176" y="7379"/>
                    <a:pt x="8474" y="7039"/>
                  </a:cubicBezTo>
                  <a:cubicBezTo>
                    <a:pt x="8772" y="6699"/>
                    <a:pt x="9211" y="5615"/>
                    <a:pt x="9468" y="5078"/>
                  </a:cubicBezTo>
                  <a:cubicBezTo>
                    <a:pt x="9725" y="4541"/>
                    <a:pt x="9869" y="4241"/>
                    <a:pt x="10017" y="3816"/>
                  </a:cubicBezTo>
                  <a:cubicBezTo>
                    <a:pt x="10165" y="3391"/>
                    <a:pt x="10406" y="2817"/>
                    <a:pt x="10355" y="2527"/>
                  </a:cubicBezTo>
                  <a:cubicBezTo>
                    <a:pt x="10304" y="2237"/>
                    <a:pt x="9687" y="2325"/>
                    <a:pt x="9713" y="2075"/>
                  </a:cubicBezTo>
                  <a:cubicBezTo>
                    <a:pt x="9740" y="1811"/>
                    <a:pt x="9649" y="1164"/>
                    <a:pt x="9789" y="1129"/>
                  </a:cubicBezTo>
                  <a:cubicBezTo>
                    <a:pt x="10290" y="1004"/>
                    <a:pt x="10747" y="957"/>
                    <a:pt x="10897" y="847"/>
                  </a:cubicBezTo>
                  <a:cubicBezTo>
                    <a:pt x="11047" y="737"/>
                    <a:pt x="10802" y="578"/>
                    <a:pt x="10692" y="467"/>
                  </a:cubicBezTo>
                  <a:cubicBezTo>
                    <a:pt x="10582" y="356"/>
                    <a:pt x="10409" y="257"/>
                    <a:pt x="10234" y="179"/>
                  </a:cubicBezTo>
                  <a:cubicBezTo>
                    <a:pt x="10060" y="102"/>
                    <a:pt x="9954" y="-9"/>
                    <a:pt x="9646" y="1"/>
                  </a:cubicBezTo>
                  <a:cubicBezTo>
                    <a:pt x="9341" y="11"/>
                    <a:pt x="8705" y="193"/>
                    <a:pt x="8396" y="237"/>
                  </a:cubicBezTo>
                  <a:cubicBezTo>
                    <a:pt x="8087" y="279"/>
                    <a:pt x="8007" y="208"/>
                    <a:pt x="7788" y="263"/>
                  </a:cubicBezTo>
                  <a:cubicBezTo>
                    <a:pt x="7570" y="320"/>
                    <a:pt x="7301" y="573"/>
                    <a:pt x="7086" y="573"/>
                  </a:cubicBezTo>
                  <a:cubicBezTo>
                    <a:pt x="7035" y="922"/>
                    <a:pt x="6959" y="1372"/>
                    <a:pt x="6933" y="1623"/>
                  </a:cubicBezTo>
                  <a:cubicBezTo>
                    <a:pt x="6907" y="1873"/>
                    <a:pt x="6933" y="1924"/>
                    <a:pt x="6933" y="2075"/>
                  </a:cubicBezTo>
                  <a:cubicBezTo>
                    <a:pt x="6861" y="2150"/>
                    <a:pt x="6794" y="2133"/>
                    <a:pt x="6718" y="2301"/>
                  </a:cubicBezTo>
                  <a:cubicBezTo>
                    <a:pt x="6642" y="2469"/>
                    <a:pt x="6556" y="2823"/>
                    <a:pt x="6475" y="3084"/>
                  </a:cubicBezTo>
                  <a:cubicBezTo>
                    <a:pt x="6475" y="3084"/>
                    <a:pt x="5537" y="3490"/>
                    <a:pt x="5221" y="3661"/>
                  </a:cubicBezTo>
                  <a:cubicBezTo>
                    <a:pt x="4905" y="3832"/>
                    <a:pt x="4793" y="3888"/>
                    <a:pt x="4580" y="4113"/>
                  </a:cubicBezTo>
                  <a:cubicBezTo>
                    <a:pt x="4366" y="4338"/>
                    <a:pt x="3937" y="5012"/>
                    <a:pt x="3937" y="5012"/>
                  </a:cubicBezTo>
                  <a:cubicBezTo>
                    <a:pt x="3937" y="5012"/>
                    <a:pt x="3074" y="5037"/>
                    <a:pt x="2655" y="5245"/>
                  </a:cubicBezTo>
                  <a:cubicBezTo>
                    <a:pt x="2236" y="5453"/>
                    <a:pt x="1833" y="6101"/>
                    <a:pt x="1419" y="6260"/>
                  </a:cubicBezTo>
                  <a:cubicBezTo>
                    <a:pt x="1005" y="6419"/>
                    <a:pt x="289" y="6073"/>
                    <a:pt x="169" y="6198"/>
                  </a:cubicBezTo>
                  <a:cubicBezTo>
                    <a:pt x="49" y="6323"/>
                    <a:pt x="507" y="6820"/>
                    <a:pt x="701" y="7008"/>
                  </a:cubicBezTo>
                  <a:cubicBezTo>
                    <a:pt x="895" y="7196"/>
                    <a:pt x="1223" y="7217"/>
                    <a:pt x="1331" y="7324"/>
                  </a:cubicBezTo>
                  <a:cubicBezTo>
                    <a:pt x="1439" y="7431"/>
                    <a:pt x="1341" y="7543"/>
                    <a:pt x="1348" y="7649"/>
                  </a:cubicBezTo>
                  <a:cubicBezTo>
                    <a:pt x="1355" y="7755"/>
                    <a:pt x="1428" y="7881"/>
                    <a:pt x="1372" y="7962"/>
                  </a:cubicBezTo>
                  <a:cubicBezTo>
                    <a:pt x="1316" y="8043"/>
                    <a:pt x="1188" y="8009"/>
                    <a:pt x="1013" y="8134"/>
                  </a:cubicBezTo>
                  <a:cubicBezTo>
                    <a:pt x="838" y="8259"/>
                    <a:pt x="295" y="8195"/>
                    <a:pt x="322" y="8711"/>
                  </a:cubicBezTo>
                  <a:cubicBezTo>
                    <a:pt x="331" y="8882"/>
                    <a:pt x="-498" y="8858"/>
                    <a:pt x="468" y="9181"/>
                  </a:cubicBezTo>
                  <a:cubicBezTo>
                    <a:pt x="1434" y="9504"/>
                    <a:pt x="5678" y="9982"/>
                    <a:pt x="6120" y="10652"/>
                  </a:cubicBezTo>
                  <a:lnTo>
                    <a:pt x="6381" y="10504"/>
                  </a:lnTo>
                  <a:lnTo>
                    <a:pt x="7267" y="10169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81" name="Freeform 296"/>
            <p:cNvSpPr>
              <a:spLocks/>
            </p:cNvSpPr>
            <p:nvPr/>
          </p:nvSpPr>
          <p:spPr bwMode="auto">
            <a:xfrm>
              <a:off x="6264611" y="3656710"/>
              <a:ext cx="729037" cy="891113"/>
            </a:xfrm>
            <a:custGeom>
              <a:avLst/>
              <a:gdLst>
                <a:gd name="T0" fmla="*/ 2147483647 w 10736"/>
                <a:gd name="T1" fmla="*/ 2147483647 h 10000"/>
                <a:gd name="T2" fmla="*/ 2147483647 w 10736"/>
                <a:gd name="T3" fmla="*/ 2147483647 h 10000"/>
                <a:gd name="T4" fmla="*/ 2147483647 w 10736"/>
                <a:gd name="T5" fmla="*/ 2147483647 h 10000"/>
                <a:gd name="T6" fmla="*/ 2147483647 w 10736"/>
                <a:gd name="T7" fmla="*/ 2147483647 h 10000"/>
                <a:gd name="T8" fmla="*/ 2147483647 w 10736"/>
                <a:gd name="T9" fmla="*/ 2147483647 h 10000"/>
                <a:gd name="T10" fmla="*/ 2147483647 w 10736"/>
                <a:gd name="T11" fmla="*/ 2147483647 h 10000"/>
                <a:gd name="T12" fmla="*/ 2147483647 w 10736"/>
                <a:gd name="T13" fmla="*/ 2147483647 h 10000"/>
                <a:gd name="T14" fmla="*/ 2147483647 w 10736"/>
                <a:gd name="T15" fmla="*/ 2147483647 h 10000"/>
                <a:gd name="T16" fmla="*/ 2147483647 w 10736"/>
                <a:gd name="T17" fmla="*/ 2147483647 h 10000"/>
                <a:gd name="T18" fmla="*/ 2147483647 w 10736"/>
                <a:gd name="T19" fmla="*/ 2147483647 h 10000"/>
                <a:gd name="T20" fmla="*/ 2147483647 w 10736"/>
                <a:gd name="T21" fmla="*/ 2147483647 h 10000"/>
                <a:gd name="T22" fmla="*/ 2147483647 w 10736"/>
                <a:gd name="T23" fmla="*/ 2147483647 h 10000"/>
                <a:gd name="T24" fmla="*/ 2147483647 w 10736"/>
                <a:gd name="T25" fmla="*/ 2147483647 h 10000"/>
                <a:gd name="T26" fmla="*/ 2147483647 w 10736"/>
                <a:gd name="T27" fmla="*/ 2147483647 h 10000"/>
                <a:gd name="T28" fmla="*/ 2147483647 w 10736"/>
                <a:gd name="T29" fmla="*/ 2147483647 h 10000"/>
                <a:gd name="T30" fmla="*/ 2147483647 w 10736"/>
                <a:gd name="T31" fmla="*/ 2147483647 h 10000"/>
                <a:gd name="T32" fmla="*/ 2147483647 w 10736"/>
                <a:gd name="T33" fmla="*/ 0 h 10000"/>
                <a:gd name="T34" fmla="*/ 2147483647 w 10736"/>
                <a:gd name="T35" fmla="*/ 2147483647 h 10000"/>
                <a:gd name="T36" fmla="*/ 2147483647 w 10736"/>
                <a:gd name="T37" fmla="*/ 2147483647 h 10000"/>
                <a:gd name="T38" fmla="*/ 2147483647 w 10736"/>
                <a:gd name="T39" fmla="*/ 2147483647 h 10000"/>
                <a:gd name="T40" fmla="*/ 2147483647 w 10736"/>
                <a:gd name="T41" fmla="*/ 2147483647 h 10000"/>
                <a:gd name="T42" fmla="*/ 2147483647 w 10736"/>
                <a:gd name="T43" fmla="*/ 2147483647 h 10000"/>
                <a:gd name="T44" fmla="*/ 2147483647 w 10736"/>
                <a:gd name="T45" fmla="*/ 2147483647 h 10000"/>
                <a:gd name="T46" fmla="*/ 2147483647 w 10736"/>
                <a:gd name="T47" fmla="*/ 2147483647 h 10000"/>
                <a:gd name="T48" fmla="*/ 0 w 10736"/>
                <a:gd name="T49" fmla="*/ 2147483647 h 10000"/>
                <a:gd name="T50" fmla="*/ 2147483647 w 10736"/>
                <a:gd name="T51" fmla="*/ 2147483647 h 10000"/>
                <a:gd name="T52" fmla="*/ 2147483647 w 10736"/>
                <a:gd name="T53" fmla="*/ 2147483647 h 10000"/>
                <a:gd name="T54" fmla="*/ 2147483647 w 10736"/>
                <a:gd name="T55" fmla="*/ 2147483647 h 10000"/>
                <a:gd name="T56" fmla="*/ 2147483647 w 10736"/>
                <a:gd name="T57" fmla="*/ 2147483647 h 10000"/>
                <a:gd name="T58" fmla="*/ 2147483647 w 10736"/>
                <a:gd name="T59" fmla="*/ 2147483647 h 10000"/>
                <a:gd name="T60" fmla="*/ 2147483647 w 10736"/>
                <a:gd name="T61" fmla="*/ 2147483647 h 10000"/>
                <a:gd name="T62" fmla="*/ 2147483647 w 10736"/>
                <a:gd name="T63" fmla="*/ 2147483647 h 10000"/>
                <a:gd name="T64" fmla="*/ 2147483647 w 10736"/>
                <a:gd name="T65" fmla="*/ 2147483647 h 10000"/>
                <a:gd name="T66" fmla="*/ 2147483647 w 10736"/>
                <a:gd name="T67" fmla="*/ 2147483647 h 10000"/>
                <a:gd name="T68" fmla="*/ 2147483647 w 10736"/>
                <a:gd name="T69" fmla="*/ 2147483647 h 10000"/>
                <a:gd name="T70" fmla="*/ 2147483647 w 10736"/>
                <a:gd name="T71" fmla="*/ 2147483647 h 100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736" h="10000">
                  <a:moveTo>
                    <a:pt x="8784" y="4472"/>
                  </a:moveTo>
                  <a:cubicBezTo>
                    <a:pt x="8948" y="4542"/>
                    <a:pt x="9262" y="4499"/>
                    <a:pt x="9397" y="4647"/>
                  </a:cubicBezTo>
                  <a:cubicBezTo>
                    <a:pt x="9282" y="4891"/>
                    <a:pt x="9246" y="4846"/>
                    <a:pt x="9150" y="5059"/>
                  </a:cubicBezTo>
                  <a:cubicBezTo>
                    <a:pt x="9278" y="5100"/>
                    <a:pt x="9553" y="5244"/>
                    <a:pt x="9543" y="5202"/>
                  </a:cubicBezTo>
                  <a:cubicBezTo>
                    <a:pt x="9555" y="5140"/>
                    <a:pt x="9941" y="4675"/>
                    <a:pt x="9949" y="4570"/>
                  </a:cubicBezTo>
                  <a:cubicBezTo>
                    <a:pt x="10062" y="4506"/>
                    <a:pt x="10576" y="4087"/>
                    <a:pt x="10736" y="4050"/>
                  </a:cubicBezTo>
                  <a:lnTo>
                    <a:pt x="10429" y="3991"/>
                  </a:lnTo>
                  <a:cubicBezTo>
                    <a:pt x="10556" y="3858"/>
                    <a:pt x="10557" y="3689"/>
                    <a:pt x="10593" y="3380"/>
                  </a:cubicBezTo>
                  <a:cubicBezTo>
                    <a:pt x="10678" y="3109"/>
                    <a:pt x="10563" y="3146"/>
                    <a:pt x="10508" y="3001"/>
                  </a:cubicBezTo>
                  <a:cubicBezTo>
                    <a:pt x="10453" y="2856"/>
                    <a:pt x="10430" y="2809"/>
                    <a:pt x="10055" y="2790"/>
                  </a:cubicBezTo>
                  <a:cubicBezTo>
                    <a:pt x="9757" y="2713"/>
                    <a:pt x="9789" y="2667"/>
                    <a:pt x="9600" y="2544"/>
                  </a:cubicBezTo>
                  <a:lnTo>
                    <a:pt x="9075" y="2540"/>
                  </a:lnTo>
                  <a:cubicBezTo>
                    <a:pt x="8904" y="2631"/>
                    <a:pt x="8281" y="3056"/>
                    <a:pt x="8247" y="3163"/>
                  </a:cubicBezTo>
                  <a:cubicBezTo>
                    <a:pt x="8213" y="3270"/>
                    <a:pt x="8677" y="3148"/>
                    <a:pt x="8793" y="3233"/>
                  </a:cubicBezTo>
                  <a:cubicBezTo>
                    <a:pt x="8909" y="3318"/>
                    <a:pt x="8879" y="3366"/>
                    <a:pt x="8859" y="3438"/>
                  </a:cubicBezTo>
                  <a:lnTo>
                    <a:pt x="8437" y="3459"/>
                  </a:lnTo>
                  <a:cubicBezTo>
                    <a:pt x="8303" y="3436"/>
                    <a:pt x="8184" y="3409"/>
                    <a:pt x="8149" y="3340"/>
                  </a:cubicBezTo>
                  <a:lnTo>
                    <a:pt x="8262" y="3149"/>
                  </a:lnTo>
                  <a:lnTo>
                    <a:pt x="7715" y="3110"/>
                  </a:lnTo>
                  <a:lnTo>
                    <a:pt x="7254" y="3152"/>
                  </a:lnTo>
                  <a:lnTo>
                    <a:pt x="7031" y="3152"/>
                  </a:lnTo>
                  <a:lnTo>
                    <a:pt x="6808" y="3468"/>
                  </a:lnTo>
                  <a:lnTo>
                    <a:pt x="6584" y="3468"/>
                  </a:lnTo>
                  <a:lnTo>
                    <a:pt x="6138" y="3363"/>
                  </a:lnTo>
                  <a:lnTo>
                    <a:pt x="5357" y="3257"/>
                  </a:lnTo>
                  <a:lnTo>
                    <a:pt x="4240" y="2732"/>
                  </a:lnTo>
                  <a:lnTo>
                    <a:pt x="4575" y="2102"/>
                  </a:lnTo>
                  <a:lnTo>
                    <a:pt x="4017" y="1891"/>
                  </a:lnTo>
                  <a:lnTo>
                    <a:pt x="3794" y="1471"/>
                  </a:lnTo>
                  <a:lnTo>
                    <a:pt x="4017" y="1156"/>
                  </a:lnTo>
                  <a:cubicBezTo>
                    <a:pt x="3980" y="1051"/>
                    <a:pt x="4011" y="999"/>
                    <a:pt x="3974" y="894"/>
                  </a:cubicBezTo>
                  <a:lnTo>
                    <a:pt x="4233" y="601"/>
                  </a:lnTo>
                  <a:cubicBezTo>
                    <a:pt x="4235" y="401"/>
                    <a:pt x="4238" y="200"/>
                    <a:pt x="4240" y="0"/>
                  </a:cubicBezTo>
                  <a:lnTo>
                    <a:pt x="3571" y="0"/>
                  </a:lnTo>
                  <a:lnTo>
                    <a:pt x="3125" y="0"/>
                  </a:lnTo>
                  <a:lnTo>
                    <a:pt x="3236" y="105"/>
                  </a:lnTo>
                  <a:lnTo>
                    <a:pt x="3348" y="210"/>
                  </a:lnTo>
                  <a:lnTo>
                    <a:pt x="2120" y="420"/>
                  </a:lnTo>
                  <a:lnTo>
                    <a:pt x="2120" y="946"/>
                  </a:lnTo>
                  <a:lnTo>
                    <a:pt x="2455" y="1156"/>
                  </a:lnTo>
                  <a:cubicBezTo>
                    <a:pt x="2381" y="1331"/>
                    <a:pt x="2306" y="1506"/>
                    <a:pt x="2232" y="1681"/>
                  </a:cubicBezTo>
                  <a:lnTo>
                    <a:pt x="2009" y="2102"/>
                  </a:lnTo>
                  <a:lnTo>
                    <a:pt x="1339" y="3047"/>
                  </a:lnTo>
                  <a:lnTo>
                    <a:pt x="893" y="3047"/>
                  </a:lnTo>
                  <a:lnTo>
                    <a:pt x="557" y="3363"/>
                  </a:lnTo>
                  <a:lnTo>
                    <a:pt x="781" y="3783"/>
                  </a:lnTo>
                  <a:lnTo>
                    <a:pt x="1116" y="4203"/>
                  </a:lnTo>
                  <a:lnTo>
                    <a:pt x="670" y="4413"/>
                  </a:lnTo>
                  <a:lnTo>
                    <a:pt x="223" y="4518"/>
                  </a:lnTo>
                  <a:lnTo>
                    <a:pt x="0" y="4623"/>
                  </a:lnTo>
                  <a:lnTo>
                    <a:pt x="446" y="5149"/>
                  </a:lnTo>
                  <a:lnTo>
                    <a:pt x="781" y="5569"/>
                  </a:lnTo>
                  <a:lnTo>
                    <a:pt x="1450" y="5149"/>
                  </a:lnTo>
                  <a:cubicBezTo>
                    <a:pt x="1524" y="5814"/>
                    <a:pt x="1599" y="6480"/>
                    <a:pt x="1673" y="7145"/>
                  </a:cubicBezTo>
                  <a:lnTo>
                    <a:pt x="2009" y="8004"/>
                  </a:lnTo>
                  <a:lnTo>
                    <a:pt x="2566" y="8949"/>
                  </a:lnTo>
                  <a:lnTo>
                    <a:pt x="2901" y="9475"/>
                  </a:lnTo>
                  <a:lnTo>
                    <a:pt x="3236" y="10000"/>
                  </a:lnTo>
                  <a:lnTo>
                    <a:pt x="3571" y="9685"/>
                  </a:lnTo>
                  <a:lnTo>
                    <a:pt x="4017" y="9159"/>
                  </a:lnTo>
                  <a:lnTo>
                    <a:pt x="4128" y="8739"/>
                  </a:lnTo>
                  <a:cubicBezTo>
                    <a:pt x="4165" y="8494"/>
                    <a:pt x="4203" y="8249"/>
                    <a:pt x="4240" y="8004"/>
                  </a:cubicBezTo>
                  <a:cubicBezTo>
                    <a:pt x="4277" y="7788"/>
                    <a:pt x="4315" y="7572"/>
                    <a:pt x="4352" y="7356"/>
                  </a:cubicBezTo>
                  <a:lnTo>
                    <a:pt x="5133" y="6725"/>
                  </a:lnTo>
                  <a:lnTo>
                    <a:pt x="5915" y="6200"/>
                  </a:lnTo>
                  <a:lnTo>
                    <a:pt x="6639" y="5875"/>
                  </a:lnTo>
                  <a:cubicBezTo>
                    <a:pt x="6658" y="5668"/>
                    <a:pt x="7156" y="5557"/>
                    <a:pt x="7176" y="5350"/>
                  </a:cubicBezTo>
                  <a:cubicBezTo>
                    <a:pt x="7217" y="5258"/>
                    <a:pt x="8021" y="5398"/>
                    <a:pt x="8062" y="5306"/>
                  </a:cubicBezTo>
                  <a:cubicBezTo>
                    <a:pt x="7988" y="5026"/>
                    <a:pt x="7935" y="4864"/>
                    <a:pt x="7861" y="4584"/>
                  </a:cubicBezTo>
                  <a:cubicBezTo>
                    <a:pt x="7833" y="4487"/>
                    <a:pt x="7982" y="4490"/>
                    <a:pt x="7954" y="4393"/>
                  </a:cubicBezTo>
                  <a:cubicBezTo>
                    <a:pt x="7982" y="4385"/>
                    <a:pt x="8059" y="4243"/>
                    <a:pt x="8087" y="4235"/>
                  </a:cubicBezTo>
                  <a:cubicBezTo>
                    <a:pt x="8120" y="4206"/>
                    <a:pt x="8344" y="4234"/>
                    <a:pt x="8411" y="4228"/>
                  </a:cubicBezTo>
                  <a:cubicBezTo>
                    <a:pt x="8478" y="4222"/>
                    <a:pt x="8620" y="4402"/>
                    <a:pt x="8784" y="447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82" name="Freeform 297"/>
            <p:cNvSpPr>
              <a:spLocks/>
            </p:cNvSpPr>
            <p:nvPr/>
          </p:nvSpPr>
          <p:spPr bwMode="auto">
            <a:xfrm>
              <a:off x="6002001" y="3626114"/>
              <a:ext cx="352760" cy="275365"/>
            </a:xfrm>
            <a:custGeom>
              <a:avLst/>
              <a:gdLst>
                <a:gd name="T0" fmla="*/ 2147483647 w 10348"/>
                <a:gd name="T1" fmla="*/ 2147483647 h 11017"/>
                <a:gd name="T2" fmla="*/ 2147483647 w 10348"/>
                <a:gd name="T3" fmla="*/ 2147483647 h 11017"/>
                <a:gd name="T4" fmla="*/ 2147483647 w 10348"/>
                <a:gd name="T5" fmla="*/ 2147483647 h 11017"/>
                <a:gd name="T6" fmla="*/ 2147483647 w 10348"/>
                <a:gd name="T7" fmla="*/ 2147483647 h 11017"/>
                <a:gd name="T8" fmla="*/ 2147483647 w 10348"/>
                <a:gd name="T9" fmla="*/ 0 h 11017"/>
                <a:gd name="T10" fmla="*/ 2147483647 w 10348"/>
                <a:gd name="T11" fmla="*/ 2147483647 h 11017"/>
                <a:gd name="T12" fmla="*/ 2147483647 w 10348"/>
                <a:gd name="T13" fmla="*/ 2147483647 h 11017"/>
                <a:gd name="T14" fmla="*/ 2147483647 w 10348"/>
                <a:gd name="T15" fmla="*/ 2147483647 h 11017"/>
                <a:gd name="T16" fmla="*/ 2147483647 w 10348"/>
                <a:gd name="T17" fmla="*/ 2147483647 h 11017"/>
                <a:gd name="T18" fmla="*/ 2147483647 w 10348"/>
                <a:gd name="T19" fmla="*/ 2147483647 h 11017"/>
                <a:gd name="T20" fmla="*/ 2147483647 w 10348"/>
                <a:gd name="T21" fmla="*/ 2147483647 h 11017"/>
                <a:gd name="T22" fmla="*/ 2147483647 w 10348"/>
                <a:gd name="T23" fmla="*/ 2147483647 h 11017"/>
                <a:gd name="T24" fmla="*/ 2147483647 w 10348"/>
                <a:gd name="T25" fmla="*/ 2147483647 h 11017"/>
                <a:gd name="T26" fmla="*/ 2147483647 w 10348"/>
                <a:gd name="T27" fmla="*/ 2147483647 h 11017"/>
                <a:gd name="T28" fmla="*/ 2147483647 w 10348"/>
                <a:gd name="T29" fmla="*/ 2147483647 h 11017"/>
                <a:gd name="T30" fmla="*/ 2147483647 w 10348"/>
                <a:gd name="T31" fmla="*/ 2147483647 h 11017"/>
                <a:gd name="T32" fmla="*/ 2147483647 w 10348"/>
                <a:gd name="T33" fmla="*/ 2147483647 h 11017"/>
                <a:gd name="T34" fmla="*/ 2147483647 w 10348"/>
                <a:gd name="T35" fmla="*/ 2147483647 h 11017"/>
                <a:gd name="T36" fmla="*/ 0 w 10348"/>
                <a:gd name="T37" fmla="*/ 2147483647 h 11017"/>
                <a:gd name="T38" fmla="*/ 2147483647 w 10348"/>
                <a:gd name="T39" fmla="*/ 2147483647 h 11017"/>
                <a:gd name="T40" fmla="*/ 2147483647 w 10348"/>
                <a:gd name="T41" fmla="*/ 2147483647 h 11017"/>
                <a:gd name="T42" fmla="*/ 2147483647 w 10348"/>
                <a:gd name="T43" fmla="*/ 2147483647 h 11017"/>
                <a:gd name="T44" fmla="*/ 2147483647 w 10348"/>
                <a:gd name="T45" fmla="*/ 2147483647 h 11017"/>
                <a:gd name="T46" fmla="*/ 2147483647 w 10348"/>
                <a:gd name="T47" fmla="*/ 2147483647 h 11017"/>
                <a:gd name="T48" fmla="*/ 2147483647 w 10348"/>
                <a:gd name="T49" fmla="*/ 2147483647 h 11017"/>
                <a:gd name="T50" fmla="*/ 2147483647 w 10348"/>
                <a:gd name="T51" fmla="*/ 2147483647 h 11017"/>
                <a:gd name="T52" fmla="*/ 2147483647 w 10348"/>
                <a:gd name="T53" fmla="*/ 2147483647 h 11017"/>
                <a:gd name="T54" fmla="*/ 2147483647 w 10348"/>
                <a:gd name="T55" fmla="*/ 2147483647 h 11017"/>
                <a:gd name="T56" fmla="*/ 2147483647 w 10348"/>
                <a:gd name="T57" fmla="*/ 2147483647 h 11017"/>
                <a:gd name="T58" fmla="*/ 2147483647 w 10348"/>
                <a:gd name="T59" fmla="*/ 2147483647 h 11017"/>
                <a:gd name="T60" fmla="*/ 2147483647 w 10348"/>
                <a:gd name="T61" fmla="*/ 2147483647 h 11017"/>
                <a:gd name="T62" fmla="*/ 2147483647 w 10348"/>
                <a:gd name="T63" fmla="*/ 2147483647 h 11017"/>
                <a:gd name="T64" fmla="*/ 2147483647 w 10348"/>
                <a:gd name="T65" fmla="*/ 2147483647 h 11017"/>
                <a:gd name="T66" fmla="*/ 2147483647 w 10348"/>
                <a:gd name="T67" fmla="*/ 2147483647 h 11017"/>
                <a:gd name="T68" fmla="*/ 2147483647 w 10348"/>
                <a:gd name="T69" fmla="*/ 2147483647 h 11017"/>
                <a:gd name="T70" fmla="*/ 2147483647 w 10348"/>
                <a:gd name="T71" fmla="*/ 2147483647 h 11017"/>
                <a:gd name="T72" fmla="*/ 2147483647 w 10348"/>
                <a:gd name="T73" fmla="*/ 2147483647 h 11017"/>
                <a:gd name="T74" fmla="*/ 2147483647 w 10348"/>
                <a:gd name="T75" fmla="*/ 2147483647 h 11017"/>
                <a:gd name="T76" fmla="*/ 2147483647 w 10348"/>
                <a:gd name="T77" fmla="*/ 2147483647 h 110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48" h="11017">
                  <a:moveTo>
                    <a:pt x="9574" y="329"/>
                  </a:moveTo>
                  <a:cubicBezTo>
                    <a:pt x="9252" y="611"/>
                    <a:pt x="8879" y="1035"/>
                    <a:pt x="8609" y="1176"/>
                  </a:cubicBezTo>
                  <a:cubicBezTo>
                    <a:pt x="8340" y="1317"/>
                    <a:pt x="8174" y="1176"/>
                    <a:pt x="7957" y="1176"/>
                  </a:cubicBezTo>
                  <a:cubicBezTo>
                    <a:pt x="7884" y="882"/>
                    <a:pt x="7812" y="588"/>
                    <a:pt x="7739" y="294"/>
                  </a:cubicBezTo>
                  <a:lnTo>
                    <a:pt x="7522" y="0"/>
                  </a:lnTo>
                  <a:lnTo>
                    <a:pt x="6870" y="882"/>
                  </a:lnTo>
                  <a:cubicBezTo>
                    <a:pt x="6725" y="1078"/>
                    <a:pt x="6646" y="1425"/>
                    <a:pt x="6435" y="1471"/>
                  </a:cubicBezTo>
                  <a:cubicBezTo>
                    <a:pt x="6224" y="1517"/>
                    <a:pt x="5881" y="1264"/>
                    <a:pt x="5604" y="1160"/>
                  </a:cubicBezTo>
                  <a:cubicBezTo>
                    <a:pt x="5446" y="1165"/>
                    <a:pt x="5319" y="1173"/>
                    <a:pt x="5131" y="1176"/>
                  </a:cubicBezTo>
                  <a:cubicBezTo>
                    <a:pt x="4943" y="1179"/>
                    <a:pt x="4696" y="1176"/>
                    <a:pt x="4478" y="1176"/>
                  </a:cubicBezTo>
                  <a:lnTo>
                    <a:pt x="3609" y="882"/>
                  </a:lnTo>
                  <a:cubicBezTo>
                    <a:pt x="3536" y="1372"/>
                    <a:pt x="3464" y="1863"/>
                    <a:pt x="3391" y="2353"/>
                  </a:cubicBezTo>
                  <a:lnTo>
                    <a:pt x="2305" y="2941"/>
                  </a:lnTo>
                  <a:lnTo>
                    <a:pt x="1870" y="3529"/>
                  </a:lnTo>
                  <a:lnTo>
                    <a:pt x="1218" y="3235"/>
                  </a:lnTo>
                  <a:lnTo>
                    <a:pt x="574" y="2846"/>
                  </a:lnTo>
                  <a:cubicBezTo>
                    <a:pt x="501" y="3434"/>
                    <a:pt x="429" y="4118"/>
                    <a:pt x="356" y="4706"/>
                  </a:cubicBezTo>
                  <a:cubicBezTo>
                    <a:pt x="284" y="5098"/>
                    <a:pt x="420" y="5490"/>
                    <a:pt x="348" y="5882"/>
                  </a:cubicBezTo>
                  <a:cubicBezTo>
                    <a:pt x="278" y="6404"/>
                    <a:pt x="70" y="7212"/>
                    <a:pt x="0" y="7734"/>
                  </a:cubicBezTo>
                  <a:cubicBezTo>
                    <a:pt x="290" y="7930"/>
                    <a:pt x="510" y="8221"/>
                    <a:pt x="800" y="8417"/>
                  </a:cubicBezTo>
                  <a:cubicBezTo>
                    <a:pt x="365" y="10182"/>
                    <a:pt x="838" y="9339"/>
                    <a:pt x="783" y="9706"/>
                  </a:cubicBezTo>
                  <a:cubicBezTo>
                    <a:pt x="728" y="10073"/>
                    <a:pt x="375" y="10425"/>
                    <a:pt x="472" y="10621"/>
                  </a:cubicBezTo>
                  <a:cubicBezTo>
                    <a:pt x="569" y="10817"/>
                    <a:pt x="1142" y="10837"/>
                    <a:pt x="1365" y="10882"/>
                  </a:cubicBezTo>
                  <a:cubicBezTo>
                    <a:pt x="1588" y="10927"/>
                    <a:pt x="1663" y="10844"/>
                    <a:pt x="1808" y="10893"/>
                  </a:cubicBezTo>
                  <a:cubicBezTo>
                    <a:pt x="1953" y="10942"/>
                    <a:pt x="2528" y="11085"/>
                    <a:pt x="3024" y="10980"/>
                  </a:cubicBezTo>
                  <a:cubicBezTo>
                    <a:pt x="3520" y="10875"/>
                    <a:pt x="4444" y="10604"/>
                    <a:pt x="4782" y="10261"/>
                  </a:cubicBezTo>
                  <a:cubicBezTo>
                    <a:pt x="5120" y="9918"/>
                    <a:pt x="4865" y="9199"/>
                    <a:pt x="5051" y="8921"/>
                  </a:cubicBezTo>
                  <a:cubicBezTo>
                    <a:pt x="5237" y="8643"/>
                    <a:pt x="5530" y="8785"/>
                    <a:pt x="5896" y="8595"/>
                  </a:cubicBezTo>
                  <a:cubicBezTo>
                    <a:pt x="6262" y="8405"/>
                    <a:pt x="7014" y="8083"/>
                    <a:pt x="7247" y="7778"/>
                  </a:cubicBezTo>
                  <a:cubicBezTo>
                    <a:pt x="7481" y="7473"/>
                    <a:pt x="7240" y="6977"/>
                    <a:pt x="7297" y="6764"/>
                  </a:cubicBezTo>
                  <a:cubicBezTo>
                    <a:pt x="7354" y="6552"/>
                    <a:pt x="7475" y="6617"/>
                    <a:pt x="7587" y="6503"/>
                  </a:cubicBezTo>
                  <a:cubicBezTo>
                    <a:pt x="7699" y="6389"/>
                    <a:pt x="7797" y="6339"/>
                    <a:pt x="7969" y="6078"/>
                  </a:cubicBezTo>
                  <a:cubicBezTo>
                    <a:pt x="8141" y="5817"/>
                    <a:pt x="8490" y="5240"/>
                    <a:pt x="8619" y="4935"/>
                  </a:cubicBezTo>
                  <a:cubicBezTo>
                    <a:pt x="8748" y="4630"/>
                    <a:pt x="8651" y="4537"/>
                    <a:pt x="8743" y="4248"/>
                  </a:cubicBezTo>
                  <a:cubicBezTo>
                    <a:pt x="8835" y="3959"/>
                    <a:pt x="9159" y="3568"/>
                    <a:pt x="9173" y="3203"/>
                  </a:cubicBezTo>
                  <a:cubicBezTo>
                    <a:pt x="9187" y="2838"/>
                    <a:pt x="8630" y="2299"/>
                    <a:pt x="8826" y="2059"/>
                  </a:cubicBezTo>
                  <a:cubicBezTo>
                    <a:pt x="9022" y="1819"/>
                    <a:pt x="9841" y="1863"/>
                    <a:pt x="10348" y="1765"/>
                  </a:cubicBezTo>
                  <a:lnTo>
                    <a:pt x="9913" y="882"/>
                  </a:lnTo>
                  <a:lnTo>
                    <a:pt x="9574" y="329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83" name="Freeform 298"/>
            <p:cNvSpPr>
              <a:spLocks/>
            </p:cNvSpPr>
            <p:nvPr/>
          </p:nvSpPr>
          <p:spPr bwMode="auto">
            <a:xfrm>
              <a:off x="6797670" y="4035338"/>
              <a:ext cx="113667" cy="137683"/>
            </a:xfrm>
            <a:custGeom>
              <a:avLst/>
              <a:gdLst>
                <a:gd name="T0" fmla="*/ 2147483647 w 90"/>
                <a:gd name="T1" fmla="*/ 2147483647 h 78"/>
                <a:gd name="T2" fmla="*/ 2147483647 w 90"/>
                <a:gd name="T3" fmla="*/ 2147483647 h 78"/>
                <a:gd name="T4" fmla="*/ 2147483647 w 90"/>
                <a:gd name="T5" fmla="*/ 2147483647 h 78"/>
                <a:gd name="T6" fmla="*/ 2147483647 w 90"/>
                <a:gd name="T7" fmla="*/ 2147483647 h 78"/>
                <a:gd name="T8" fmla="*/ 2147483647 w 90"/>
                <a:gd name="T9" fmla="*/ 0 h 78"/>
                <a:gd name="T10" fmla="*/ 2147483647 w 90"/>
                <a:gd name="T11" fmla="*/ 0 h 78"/>
                <a:gd name="T12" fmla="*/ 2147483647 w 90"/>
                <a:gd name="T13" fmla="*/ 2147483647 h 78"/>
                <a:gd name="T14" fmla="*/ 0 w 90"/>
                <a:gd name="T15" fmla="*/ 2147483647 h 78"/>
                <a:gd name="T16" fmla="*/ 2147483647 w 90"/>
                <a:gd name="T17" fmla="*/ 2147483647 h 78"/>
                <a:gd name="T18" fmla="*/ 2147483647 w 90"/>
                <a:gd name="T19" fmla="*/ 2147483647 h 78"/>
                <a:gd name="T20" fmla="*/ 2147483647 w 90"/>
                <a:gd name="T21" fmla="*/ 2147483647 h 78"/>
                <a:gd name="T22" fmla="*/ 2147483647 w 90"/>
                <a:gd name="T23" fmla="*/ 2147483647 h 78"/>
                <a:gd name="T24" fmla="*/ 2147483647 w 90"/>
                <a:gd name="T25" fmla="*/ 2147483647 h 78"/>
                <a:gd name="T26" fmla="*/ 2147483647 w 90"/>
                <a:gd name="T27" fmla="*/ 2147483647 h 78"/>
                <a:gd name="T28" fmla="*/ 2147483647 w 90"/>
                <a:gd name="T29" fmla="*/ 2147483647 h 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0" h="78">
                  <a:moveTo>
                    <a:pt x="72" y="42"/>
                  </a:moveTo>
                  <a:lnTo>
                    <a:pt x="78" y="30"/>
                  </a:lnTo>
                  <a:lnTo>
                    <a:pt x="84" y="18"/>
                  </a:lnTo>
                  <a:lnTo>
                    <a:pt x="48" y="12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8" y="78"/>
                  </a:lnTo>
                  <a:lnTo>
                    <a:pt x="54" y="72"/>
                  </a:lnTo>
                  <a:lnTo>
                    <a:pt x="78" y="66"/>
                  </a:lnTo>
                  <a:lnTo>
                    <a:pt x="84" y="72"/>
                  </a:lnTo>
                  <a:lnTo>
                    <a:pt x="90" y="48"/>
                  </a:lnTo>
                  <a:lnTo>
                    <a:pt x="72" y="4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84" name="Freeform 331"/>
            <p:cNvSpPr>
              <a:spLocks/>
            </p:cNvSpPr>
            <p:nvPr/>
          </p:nvSpPr>
          <p:spPr bwMode="auto">
            <a:xfrm>
              <a:off x="6556617" y="3851761"/>
              <a:ext cx="211656" cy="122385"/>
            </a:xfrm>
            <a:custGeom>
              <a:avLst/>
              <a:gdLst>
                <a:gd name="T0" fmla="*/ 2147483647 w 10000"/>
                <a:gd name="T1" fmla="*/ 2147483647 h 11631"/>
                <a:gd name="T2" fmla="*/ 2147483647 w 10000"/>
                <a:gd name="T3" fmla="*/ 2147483647 h 11631"/>
                <a:gd name="T4" fmla="*/ 2147483647 w 10000"/>
                <a:gd name="T5" fmla="*/ 2147483647 h 11631"/>
                <a:gd name="T6" fmla="*/ 2147483647 w 10000"/>
                <a:gd name="T7" fmla="*/ 0 h 11631"/>
                <a:gd name="T8" fmla="*/ 0 w 10000"/>
                <a:gd name="T9" fmla="*/ 2147483647 h 11631"/>
                <a:gd name="T10" fmla="*/ 2147483647 w 10000"/>
                <a:gd name="T11" fmla="*/ 2147483647 h 11631"/>
                <a:gd name="T12" fmla="*/ 2147483647 w 10000"/>
                <a:gd name="T13" fmla="*/ 2147483647 h 11631"/>
                <a:gd name="T14" fmla="*/ 2147483647 w 10000"/>
                <a:gd name="T15" fmla="*/ 2147483647 h 11631"/>
                <a:gd name="T16" fmla="*/ 2147483647 w 10000"/>
                <a:gd name="T17" fmla="*/ 2147483647 h 11631"/>
                <a:gd name="T18" fmla="*/ 2147483647 w 10000"/>
                <a:gd name="T19" fmla="*/ 2147483647 h 11631"/>
                <a:gd name="T20" fmla="*/ 2147483647 w 10000"/>
                <a:gd name="T21" fmla="*/ 2147483647 h 11631"/>
                <a:gd name="T22" fmla="*/ 2147483647 w 10000"/>
                <a:gd name="T23" fmla="*/ 2147483647 h 11631"/>
                <a:gd name="T24" fmla="*/ 2147483647 w 10000"/>
                <a:gd name="T25" fmla="*/ 2147483647 h 116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00" h="11631">
                  <a:moveTo>
                    <a:pt x="7686" y="5391"/>
                  </a:moveTo>
                  <a:lnTo>
                    <a:pt x="5498" y="4472"/>
                  </a:lnTo>
                  <a:lnTo>
                    <a:pt x="2084" y="1164"/>
                  </a:lnTo>
                  <a:lnTo>
                    <a:pt x="886" y="0"/>
                  </a:lnTo>
                  <a:lnTo>
                    <a:pt x="0" y="4803"/>
                  </a:lnTo>
                  <a:lnTo>
                    <a:pt x="3459" y="9284"/>
                  </a:lnTo>
                  <a:lnTo>
                    <a:pt x="5903" y="10259"/>
                  </a:lnTo>
                  <a:lnTo>
                    <a:pt x="8016" y="11631"/>
                  </a:lnTo>
                  <a:lnTo>
                    <a:pt x="8676" y="8710"/>
                  </a:lnTo>
                  <a:lnTo>
                    <a:pt x="10000" y="8128"/>
                  </a:lnTo>
                  <a:lnTo>
                    <a:pt x="8915" y="6759"/>
                  </a:lnTo>
                  <a:lnTo>
                    <a:pt x="8310" y="6622"/>
                  </a:lnTo>
                  <a:cubicBezTo>
                    <a:pt x="8207" y="6039"/>
                    <a:pt x="7790" y="5973"/>
                    <a:pt x="7686" y="539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85" name="Freeform 447"/>
            <p:cNvSpPr>
              <a:spLocks/>
            </p:cNvSpPr>
            <p:nvPr/>
          </p:nvSpPr>
          <p:spPr bwMode="auto">
            <a:xfrm>
              <a:off x="6903498" y="3991356"/>
              <a:ext cx="266529" cy="487626"/>
            </a:xfrm>
            <a:custGeom>
              <a:avLst/>
              <a:gdLst>
                <a:gd name="T0" fmla="*/ 2147483647 w 12864"/>
                <a:gd name="T1" fmla="*/ 0 h 10000"/>
                <a:gd name="T2" fmla="*/ 2147483647 w 12864"/>
                <a:gd name="T3" fmla="*/ 2147483647 h 10000"/>
                <a:gd name="T4" fmla="*/ 2147483647 w 12864"/>
                <a:gd name="T5" fmla="*/ 2147483647 h 10000"/>
                <a:gd name="T6" fmla="*/ 2147483647 w 12864"/>
                <a:gd name="T7" fmla="*/ 2147483647 h 10000"/>
                <a:gd name="T8" fmla="*/ 2147483647 w 12864"/>
                <a:gd name="T9" fmla="*/ 2147483647 h 10000"/>
                <a:gd name="T10" fmla="*/ 2147483647 w 12864"/>
                <a:gd name="T11" fmla="*/ 2147483647 h 10000"/>
                <a:gd name="T12" fmla="*/ 0 w 12864"/>
                <a:gd name="T13" fmla="*/ 2147483647 h 10000"/>
                <a:gd name="T14" fmla="*/ 2147483647 w 12864"/>
                <a:gd name="T15" fmla="*/ 2147483647 h 10000"/>
                <a:gd name="T16" fmla="*/ 2147483647 w 12864"/>
                <a:gd name="T17" fmla="*/ 2147483647 h 10000"/>
                <a:gd name="T18" fmla="*/ 2147483647 w 12864"/>
                <a:gd name="T19" fmla="*/ 2147483647 h 10000"/>
                <a:gd name="T20" fmla="*/ 2147483647 w 12864"/>
                <a:gd name="T21" fmla="*/ 2147483647 h 10000"/>
                <a:gd name="T22" fmla="*/ 2147483647 w 12864"/>
                <a:gd name="T23" fmla="*/ 2147483647 h 10000"/>
                <a:gd name="T24" fmla="*/ 2147483647 w 12864"/>
                <a:gd name="T25" fmla="*/ 2147483647 h 10000"/>
                <a:gd name="T26" fmla="*/ 2147483647 w 12864"/>
                <a:gd name="T27" fmla="*/ 2147483647 h 10000"/>
                <a:gd name="T28" fmla="*/ 2147483647 w 12864"/>
                <a:gd name="T29" fmla="*/ 2147483647 h 10000"/>
                <a:gd name="T30" fmla="*/ 2147483647 w 12864"/>
                <a:gd name="T31" fmla="*/ 2147483647 h 10000"/>
                <a:gd name="T32" fmla="*/ 2147483647 w 12864"/>
                <a:gd name="T33" fmla="*/ 2147483647 h 10000"/>
                <a:gd name="T34" fmla="*/ 2147483647 w 12864"/>
                <a:gd name="T35" fmla="*/ 2147483647 h 10000"/>
                <a:gd name="T36" fmla="*/ 2147483647 w 12864"/>
                <a:gd name="T37" fmla="*/ 2147483647 h 10000"/>
                <a:gd name="T38" fmla="*/ 2147483647 w 12864"/>
                <a:gd name="T39" fmla="*/ 2147483647 h 10000"/>
                <a:gd name="T40" fmla="*/ 2147483647 w 12864"/>
                <a:gd name="T41" fmla="*/ 2147483647 h 10000"/>
                <a:gd name="T42" fmla="*/ 2147483647 w 12864"/>
                <a:gd name="T43" fmla="*/ 2147483647 h 10000"/>
                <a:gd name="T44" fmla="*/ 2147483647 w 12864"/>
                <a:gd name="T45" fmla="*/ 2147483647 h 10000"/>
                <a:gd name="T46" fmla="*/ 2147483647 w 12864"/>
                <a:gd name="T47" fmla="*/ 2147483647 h 10000"/>
                <a:gd name="T48" fmla="*/ 2147483647 w 12864"/>
                <a:gd name="T49" fmla="*/ 2147483647 h 10000"/>
                <a:gd name="T50" fmla="*/ 2147483647 w 12864"/>
                <a:gd name="T51" fmla="*/ 2147483647 h 10000"/>
                <a:gd name="T52" fmla="*/ 2147483647 w 12864"/>
                <a:gd name="T53" fmla="*/ 2147483647 h 10000"/>
                <a:gd name="T54" fmla="*/ 2147483647 w 12864"/>
                <a:gd name="T55" fmla="*/ 2147483647 h 10000"/>
                <a:gd name="T56" fmla="*/ 2147483647 w 12864"/>
                <a:gd name="T57" fmla="*/ 2147483647 h 10000"/>
                <a:gd name="T58" fmla="*/ 2147483647 w 12864"/>
                <a:gd name="T59" fmla="*/ 2147483647 h 10000"/>
                <a:gd name="T60" fmla="*/ 2147483647 w 12864"/>
                <a:gd name="T61" fmla="*/ 2147483647 h 10000"/>
                <a:gd name="T62" fmla="*/ 2147483647 w 12864"/>
                <a:gd name="T63" fmla="*/ 2147483647 h 10000"/>
                <a:gd name="T64" fmla="*/ 2147483647 w 12864"/>
                <a:gd name="T65" fmla="*/ 2147483647 h 10000"/>
                <a:gd name="T66" fmla="*/ 2147483647 w 12864"/>
                <a:gd name="T67" fmla="*/ 2147483647 h 10000"/>
                <a:gd name="T68" fmla="*/ 2147483647 w 12864"/>
                <a:gd name="T69" fmla="*/ 2147483647 h 10000"/>
                <a:gd name="T70" fmla="*/ 2147483647 w 12864"/>
                <a:gd name="T71" fmla="*/ 2147483647 h 10000"/>
                <a:gd name="T72" fmla="*/ 2147483647 w 12864"/>
                <a:gd name="T73" fmla="*/ 0 h 100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864" h="10000">
                  <a:moveTo>
                    <a:pt x="6669" y="0"/>
                  </a:moveTo>
                  <a:lnTo>
                    <a:pt x="5217" y="627"/>
                  </a:lnTo>
                  <a:lnTo>
                    <a:pt x="4509" y="795"/>
                  </a:lnTo>
                  <a:lnTo>
                    <a:pt x="4285" y="602"/>
                  </a:lnTo>
                  <a:lnTo>
                    <a:pt x="1850" y="1511"/>
                  </a:lnTo>
                  <a:lnTo>
                    <a:pt x="361" y="2700"/>
                  </a:lnTo>
                  <a:lnTo>
                    <a:pt x="0" y="3527"/>
                  </a:lnTo>
                  <a:lnTo>
                    <a:pt x="2466" y="5401"/>
                  </a:lnTo>
                  <a:lnTo>
                    <a:pt x="1912" y="6416"/>
                  </a:lnTo>
                  <a:cubicBezTo>
                    <a:pt x="2658" y="6304"/>
                    <a:pt x="4006" y="6725"/>
                    <a:pt x="4751" y="6612"/>
                  </a:cubicBezTo>
                  <a:lnTo>
                    <a:pt x="6380" y="6578"/>
                  </a:lnTo>
                  <a:lnTo>
                    <a:pt x="5473" y="5791"/>
                  </a:lnTo>
                  <a:lnTo>
                    <a:pt x="6072" y="6005"/>
                  </a:lnTo>
                  <a:lnTo>
                    <a:pt x="6683" y="7153"/>
                  </a:lnTo>
                  <a:lnTo>
                    <a:pt x="7388" y="8015"/>
                  </a:lnTo>
                  <a:cubicBezTo>
                    <a:pt x="7359" y="8285"/>
                    <a:pt x="7584" y="9729"/>
                    <a:pt x="7556" y="10000"/>
                  </a:cubicBezTo>
                  <a:lnTo>
                    <a:pt x="9007" y="8884"/>
                  </a:lnTo>
                  <a:lnTo>
                    <a:pt x="8378" y="6935"/>
                  </a:lnTo>
                  <a:lnTo>
                    <a:pt x="7353" y="6381"/>
                  </a:lnTo>
                  <a:lnTo>
                    <a:pt x="7865" y="5938"/>
                  </a:lnTo>
                  <a:cubicBezTo>
                    <a:pt x="7836" y="5815"/>
                    <a:pt x="7808" y="5693"/>
                    <a:pt x="7779" y="5570"/>
                  </a:cubicBezTo>
                  <a:lnTo>
                    <a:pt x="6413" y="4795"/>
                  </a:lnTo>
                  <a:lnTo>
                    <a:pt x="7096" y="4205"/>
                  </a:lnTo>
                  <a:lnTo>
                    <a:pt x="7916" y="4196"/>
                  </a:lnTo>
                  <a:lnTo>
                    <a:pt x="9685" y="3821"/>
                  </a:lnTo>
                  <a:cubicBezTo>
                    <a:pt x="9793" y="3687"/>
                    <a:pt x="10219" y="3634"/>
                    <a:pt x="10327" y="3500"/>
                  </a:cubicBezTo>
                  <a:lnTo>
                    <a:pt x="11115" y="3002"/>
                  </a:lnTo>
                  <a:cubicBezTo>
                    <a:pt x="11093" y="2923"/>
                    <a:pt x="12886" y="2990"/>
                    <a:pt x="12864" y="2911"/>
                  </a:cubicBezTo>
                  <a:lnTo>
                    <a:pt x="12264" y="2052"/>
                  </a:lnTo>
                  <a:cubicBezTo>
                    <a:pt x="12238" y="1992"/>
                    <a:pt x="11078" y="1787"/>
                    <a:pt x="11052" y="1727"/>
                  </a:cubicBezTo>
                  <a:cubicBezTo>
                    <a:pt x="11067" y="1385"/>
                    <a:pt x="9494" y="1967"/>
                    <a:pt x="9509" y="1625"/>
                  </a:cubicBezTo>
                  <a:lnTo>
                    <a:pt x="7778" y="1711"/>
                  </a:lnTo>
                  <a:lnTo>
                    <a:pt x="7430" y="1763"/>
                  </a:lnTo>
                  <a:lnTo>
                    <a:pt x="7096" y="1550"/>
                  </a:lnTo>
                  <a:lnTo>
                    <a:pt x="7865" y="1254"/>
                  </a:lnTo>
                  <a:lnTo>
                    <a:pt x="7865" y="480"/>
                  </a:lnTo>
                  <a:lnTo>
                    <a:pt x="666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86" name="Freeform 241"/>
            <p:cNvSpPr>
              <a:spLocks/>
            </p:cNvSpPr>
            <p:nvPr/>
          </p:nvSpPr>
          <p:spPr bwMode="auto">
            <a:xfrm>
              <a:off x="6791790" y="3922515"/>
              <a:ext cx="86230" cy="49719"/>
            </a:xfrm>
            <a:custGeom>
              <a:avLst/>
              <a:gdLst>
                <a:gd name="T0" fmla="*/ 0 w 348468"/>
                <a:gd name="T1" fmla="*/ 0 h 191264"/>
                <a:gd name="T2" fmla="*/ 0 w 348468"/>
                <a:gd name="T3" fmla="*/ 0 h 191264"/>
                <a:gd name="T4" fmla="*/ 0 w 348468"/>
                <a:gd name="T5" fmla="*/ 0 h 191264"/>
                <a:gd name="T6" fmla="*/ 0 w 348468"/>
                <a:gd name="T7" fmla="*/ 0 h 191264"/>
                <a:gd name="T8" fmla="*/ 0 w 348468"/>
                <a:gd name="T9" fmla="*/ 0 h 191264"/>
                <a:gd name="T10" fmla="*/ 0 w 348468"/>
                <a:gd name="T11" fmla="*/ 0 h 191264"/>
                <a:gd name="T12" fmla="*/ 0 w 348468"/>
                <a:gd name="T13" fmla="*/ 0 h 191264"/>
                <a:gd name="T14" fmla="*/ 0 w 348468"/>
                <a:gd name="T15" fmla="*/ 0 h 191264"/>
                <a:gd name="T16" fmla="*/ 0 w 348468"/>
                <a:gd name="T17" fmla="*/ 0 h 191264"/>
                <a:gd name="T18" fmla="*/ 0 w 348468"/>
                <a:gd name="T19" fmla="*/ 0 h 191264"/>
                <a:gd name="T20" fmla="*/ 0 w 348468"/>
                <a:gd name="T21" fmla="*/ 0 h 1912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8468" h="191264">
                  <a:moveTo>
                    <a:pt x="0" y="136243"/>
                  </a:moveTo>
                  <a:lnTo>
                    <a:pt x="102182" y="191264"/>
                  </a:lnTo>
                  <a:lnTo>
                    <a:pt x="162443" y="162443"/>
                  </a:lnTo>
                  <a:lnTo>
                    <a:pt x="217465" y="188644"/>
                  </a:lnTo>
                  <a:lnTo>
                    <a:pt x="324887" y="167683"/>
                  </a:lnTo>
                  <a:lnTo>
                    <a:pt x="348468" y="104802"/>
                  </a:lnTo>
                  <a:lnTo>
                    <a:pt x="254145" y="5240"/>
                  </a:lnTo>
                  <a:lnTo>
                    <a:pt x="167684" y="20960"/>
                  </a:lnTo>
                  <a:lnTo>
                    <a:pt x="115282" y="0"/>
                  </a:lnTo>
                  <a:lnTo>
                    <a:pt x="28821" y="73361"/>
                  </a:lnTo>
                  <a:lnTo>
                    <a:pt x="0" y="13624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87" name="Freeform 448"/>
            <p:cNvSpPr>
              <a:spLocks/>
            </p:cNvSpPr>
            <p:nvPr/>
          </p:nvSpPr>
          <p:spPr bwMode="auto">
            <a:xfrm>
              <a:off x="7128872" y="4565034"/>
              <a:ext cx="129345" cy="149156"/>
            </a:xfrm>
            <a:custGeom>
              <a:avLst/>
              <a:gdLst>
                <a:gd name="T0" fmla="*/ 0 w 675"/>
                <a:gd name="T1" fmla="*/ 2147483647 h 773"/>
                <a:gd name="T2" fmla="*/ 2147483647 w 675"/>
                <a:gd name="T3" fmla="*/ 2147483647 h 773"/>
                <a:gd name="T4" fmla="*/ 2147483647 w 675"/>
                <a:gd name="T5" fmla="*/ 2147483647 h 773"/>
                <a:gd name="T6" fmla="*/ 2147483647 w 675"/>
                <a:gd name="T7" fmla="*/ 2147483647 h 773"/>
                <a:gd name="T8" fmla="*/ 2147483647 w 675"/>
                <a:gd name="T9" fmla="*/ 2147483647 h 773"/>
                <a:gd name="T10" fmla="*/ 2147483647 w 675"/>
                <a:gd name="T11" fmla="*/ 2147483647 h 773"/>
                <a:gd name="T12" fmla="*/ 2147483647 w 675"/>
                <a:gd name="T13" fmla="*/ 2147483647 h 773"/>
                <a:gd name="T14" fmla="*/ 2147483647 w 675"/>
                <a:gd name="T15" fmla="*/ 2147483647 h 773"/>
                <a:gd name="T16" fmla="*/ 2147483647 w 675"/>
                <a:gd name="T17" fmla="*/ 2147483647 h 773"/>
                <a:gd name="T18" fmla="*/ 2147483647 w 675"/>
                <a:gd name="T19" fmla="*/ 2147483647 h 773"/>
                <a:gd name="T20" fmla="*/ 2147483647 w 675"/>
                <a:gd name="T21" fmla="*/ 2147483647 h 773"/>
                <a:gd name="T22" fmla="*/ 2147483647 w 675"/>
                <a:gd name="T23" fmla="*/ 2147483647 h 773"/>
                <a:gd name="T24" fmla="*/ 2147483647 w 675"/>
                <a:gd name="T25" fmla="*/ 2147483647 h 773"/>
                <a:gd name="T26" fmla="*/ 2147483647 w 675"/>
                <a:gd name="T27" fmla="*/ 0 h 773"/>
                <a:gd name="T28" fmla="*/ 0 w 675"/>
                <a:gd name="T29" fmla="*/ 2147483647 h 7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75" h="773">
                  <a:moveTo>
                    <a:pt x="0" y="41"/>
                  </a:moveTo>
                  <a:lnTo>
                    <a:pt x="75" y="339"/>
                  </a:lnTo>
                  <a:lnTo>
                    <a:pt x="273" y="579"/>
                  </a:lnTo>
                  <a:lnTo>
                    <a:pt x="605" y="769"/>
                  </a:lnTo>
                  <a:lnTo>
                    <a:pt x="675" y="773"/>
                  </a:lnTo>
                  <a:lnTo>
                    <a:pt x="563" y="583"/>
                  </a:lnTo>
                  <a:lnTo>
                    <a:pt x="493" y="521"/>
                  </a:lnTo>
                  <a:lnTo>
                    <a:pt x="493" y="269"/>
                  </a:lnTo>
                  <a:lnTo>
                    <a:pt x="323" y="78"/>
                  </a:lnTo>
                  <a:lnTo>
                    <a:pt x="286" y="58"/>
                  </a:lnTo>
                  <a:lnTo>
                    <a:pt x="253" y="111"/>
                  </a:lnTo>
                  <a:lnTo>
                    <a:pt x="141" y="128"/>
                  </a:lnTo>
                  <a:lnTo>
                    <a:pt x="145" y="70"/>
                  </a:lnTo>
                  <a:lnTo>
                    <a:pt x="17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88" name="Freeform 330"/>
            <p:cNvSpPr>
              <a:spLocks/>
            </p:cNvSpPr>
            <p:nvPr/>
          </p:nvSpPr>
          <p:spPr bwMode="auto">
            <a:xfrm>
              <a:off x="7164148" y="4108004"/>
              <a:ext cx="201858" cy="392014"/>
            </a:xfrm>
            <a:custGeom>
              <a:avLst/>
              <a:gdLst>
                <a:gd name="T0" fmla="*/ 2147483647 w 138"/>
                <a:gd name="T1" fmla="*/ 0 h 271"/>
                <a:gd name="T2" fmla="*/ 2147483647 w 138"/>
                <a:gd name="T3" fmla="*/ 0 h 271"/>
                <a:gd name="T4" fmla="*/ 0 w 138"/>
                <a:gd name="T5" fmla="*/ 2147483647 h 271"/>
                <a:gd name="T6" fmla="*/ 2147483647 w 138"/>
                <a:gd name="T7" fmla="*/ 2147483647 h 271"/>
                <a:gd name="T8" fmla="*/ 2147483647 w 138"/>
                <a:gd name="T9" fmla="*/ 2147483647 h 271"/>
                <a:gd name="T10" fmla="*/ 2147483647 w 138"/>
                <a:gd name="T11" fmla="*/ 2147483647 h 271"/>
                <a:gd name="T12" fmla="*/ 2147483647 w 138"/>
                <a:gd name="T13" fmla="*/ 2147483647 h 271"/>
                <a:gd name="T14" fmla="*/ 2147483647 w 138"/>
                <a:gd name="T15" fmla="*/ 2147483647 h 271"/>
                <a:gd name="T16" fmla="*/ 2147483647 w 138"/>
                <a:gd name="T17" fmla="*/ 2147483647 h 271"/>
                <a:gd name="T18" fmla="*/ 2147483647 w 138"/>
                <a:gd name="T19" fmla="*/ 2147483647 h 271"/>
                <a:gd name="T20" fmla="*/ 2147483647 w 138"/>
                <a:gd name="T21" fmla="*/ 2147483647 h 271"/>
                <a:gd name="T22" fmla="*/ 2147483647 w 138"/>
                <a:gd name="T23" fmla="*/ 2147483647 h 271"/>
                <a:gd name="T24" fmla="*/ 2147483647 w 138"/>
                <a:gd name="T25" fmla="*/ 2147483647 h 271"/>
                <a:gd name="T26" fmla="*/ 2147483647 w 138"/>
                <a:gd name="T27" fmla="*/ 2147483647 h 271"/>
                <a:gd name="T28" fmla="*/ 2147483647 w 138"/>
                <a:gd name="T29" fmla="*/ 2147483647 h 271"/>
                <a:gd name="T30" fmla="*/ 2147483647 w 138"/>
                <a:gd name="T31" fmla="*/ 2147483647 h 271"/>
                <a:gd name="T32" fmla="*/ 2147483647 w 138"/>
                <a:gd name="T33" fmla="*/ 2147483647 h 271"/>
                <a:gd name="T34" fmla="*/ 2147483647 w 138"/>
                <a:gd name="T35" fmla="*/ 2147483647 h 271"/>
                <a:gd name="T36" fmla="*/ 2147483647 w 138"/>
                <a:gd name="T37" fmla="*/ 2147483647 h 271"/>
                <a:gd name="T38" fmla="*/ 2147483647 w 138"/>
                <a:gd name="T39" fmla="*/ 2147483647 h 271"/>
                <a:gd name="T40" fmla="*/ 2147483647 w 138"/>
                <a:gd name="T41" fmla="*/ 2147483647 h 271"/>
                <a:gd name="T42" fmla="*/ 2147483647 w 138"/>
                <a:gd name="T43" fmla="*/ 2147483647 h 271"/>
                <a:gd name="T44" fmla="*/ 2147483647 w 138"/>
                <a:gd name="T45" fmla="*/ 2147483647 h 271"/>
                <a:gd name="T46" fmla="*/ 2147483647 w 138"/>
                <a:gd name="T47" fmla="*/ 2147483647 h 271"/>
                <a:gd name="T48" fmla="*/ 2147483647 w 138"/>
                <a:gd name="T49" fmla="*/ 2147483647 h 271"/>
                <a:gd name="T50" fmla="*/ 2147483647 w 138"/>
                <a:gd name="T51" fmla="*/ 2147483647 h 271"/>
                <a:gd name="T52" fmla="*/ 2147483647 w 138"/>
                <a:gd name="T53" fmla="*/ 2147483647 h 271"/>
                <a:gd name="T54" fmla="*/ 2147483647 w 138"/>
                <a:gd name="T55" fmla="*/ 2147483647 h 271"/>
                <a:gd name="T56" fmla="*/ 2147483647 w 138"/>
                <a:gd name="T57" fmla="*/ 0 h 2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38" h="271">
                  <a:moveTo>
                    <a:pt x="6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8" y="42"/>
                  </a:lnTo>
                  <a:lnTo>
                    <a:pt x="36" y="48"/>
                  </a:lnTo>
                  <a:lnTo>
                    <a:pt x="42" y="60"/>
                  </a:lnTo>
                  <a:lnTo>
                    <a:pt x="36" y="72"/>
                  </a:lnTo>
                  <a:lnTo>
                    <a:pt x="54" y="96"/>
                  </a:lnTo>
                  <a:lnTo>
                    <a:pt x="78" y="126"/>
                  </a:lnTo>
                  <a:lnTo>
                    <a:pt x="96" y="144"/>
                  </a:lnTo>
                  <a:lnTo>
                    <a:pt x="96" y="175"/>
                  </a:lnTo>
                  <a:lnTo>
                    <a:pt x="96" y="211"/>
                  </a:lnTo>
                  <a:lnTo>
                    <a:pt x="78" y="223"/>
                  </a:lnTo>
                  <a:lnTo>
                    <a:pt x="60" y="229"/>
                  </a:lnTo>
                  <a:lnTo>
                    <a:pt x="54" y="241"/>
                  </a:lnTo>
                  <a:lnTo>
                    <a:pt x="42" y="247"/>
                  </a:lnTo>
                  <a:lnTo>
                    <a:pt x="48" y="253"/>
                  </a:lnTo>
                  <a:lnTo>
                    <a:pt x="66" y="271"/>
                  </a:lnTo>
                  <a:lnTo>
                    <a:pt x="108" y="241"/>
                  </a:lnTo>
                  <a:lnTo>
                    <a:pt x="138" y="211"/>
                  </a:lnTo>
                  <a:lnTo>
                    <a:pt x="114" y="132"/>
                  </a:lnTo>
                  <a:lnTo>
                    <a:pt x="102" y="114"/>
                  </a:lnTo>
                  <a:lnTo>
                    <a:pt x="78" y="84"/>
                  </a:lnTo>
                  <a:lnTo>
                    <a:pt x="66" y="60"/>
                  </a:lnTo>
                  <a:lnTo>
                    <a:pt x="78" y="48"/>
                  </a:lnTo>
                  <a:lnTo>
                    <a:pt x="96" y="36"/>
                  </a:lnTo>
                  <a:lnTo>
                    <a:pt x="90" y="1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89" name="Freeform 446"/>
            <p:cNvSpPr>
              <a:spLocks/>
            </p:cNvSpPr>
            <p:nvPr/>
          </p:nvSpPr>
          <p:spPr bwMode="auto">
            <a:xfrm>
              <a:off x="7034803" y="4173021"/>
              <a:ext cx="223414" cy="399663"/>
            </a:xfrm>
            <a:custGeom>
              <a:avLst/>
              <a:gdLst>
                <a:gd name="T0" fmla="*/ 2147483647 w 107"/>
                <a:gd name="T1" fmla="*/ 2147483647 h 190"/>
                <a:gd name="T2" fmla="*/ 0 w 107"/>
                <a:gd name="T3" fmla="*/ 2147483647 h 190"/>
                <a:gd name="T4" fmla="*/ 2147483647 w 107"/>
                <a:gd name="T5" fmla="*/ 2147483647 h 190"/>
                <a:gd name="T6" fmla="*/ 2147483647 w 107"/>
                <a:gd name="T7" fmla="*/ 2147483647 h 190"/>
                <a:gd name="T8" fmla="*/ 2147483647 w 107"/>
                <a:gd name="T9" fmla="*/ 2147483647 h 190"/>
                <a:gd name="T10" fmla="*/ 2147483647 w 107"/>
                <a:gd name="T11" fmla="*/ 2147483647 h 190"/>
                <a:gd name="T12" fmla="*/ 2147483647 w 107"/>
                <a:gd name="T13" fmla="*/ 2147483647 h 190"/>
                <a:gd name="T14" fmla="*/ 2147483647 w 107"/>
                <a:gd name="T15" fmla="*/ 2147483647 h 190"/>
                <a:gd name="T16" fmla="*/ 2147483647 w 107"/>
                <a:gd name="T17" fmla="*/ 2147483647 h 190"/>
                <a:gd name="T18" fmla="*/ 2147483647 w 107"/>
                <a:gd name="T19" fmla="*/ 2147483647 h 190"/>
                <a:gd name="T20" fmla="*/ 2147483647 w 107"/>
                <a:gd name="T21" fmla="*/ 2147483647 h 190"/>
                <a:gd name="T22" fmla="*/ 2147483647 w 107"/>
                <a:gd name="T23" fmla="*/ 2147483647 h 190"/>
                <a:gd name="T24" fmla="*/ 2147483647 w 107"/>
                <a:gd name="T25" fmla="*/ 2147483647 h 190"/>
                <a:gd name="T26" fmla="*/ 2147483647 w 107"/>
                <a:gd name="T27" fmla="*/ 2147483647 h 190"/>
                <a:gd name="T28" fmla="*/ 2147483647 w 107"/>
                <a:gd name="T29" fmla="*/ 2147483647 h 190"/>
                <a:gd name="T30" fmla="*/ 2147483647 w 107"/>
                <a:gd name="T31" fmla="*/ 2147483647 h 190"/>
                <a:gd name="T32" fmla="*/ 2147483647 w 107"/>
                <a:gd name="T33" fmla="*/ 2147483647 h 190"/>
                <a:gd name="T34" fmla="*/ 2147483647 w 107"/>
                <a:gd name="T35" fmla="*/ 2147483647 h 190"/>
                <a:gd name="T36" fmla="*/ 2147483647 w 107"/>
                <a:gd name="T37" fmla="*/ 2147483647 h 190"/>
                <a:gd name="T38" fmla="*/ 2147483647 w 107"/>
                <a:gd name="T39" fmla="*/ 2147483647 h 190"/>
                <a:gd name="T40" fmla="*/ 2147483647 w 107"/>
                <a:gd name="T41" fmla="*/ 2147483647 h 190"/>
                <a:gd name="T42" fmla="*/ 2147483647 w 107"/>
                <a:gd name="T43" fmla="*/ 2147483647 h 190"/>
                <a:gd name="T44" fmla="*/ 2147483647 w 107"/>
                <a:gd name="T45" fmla="*/ 2147483647 h 190"/>
                <a:gd name="T46" fmla="*/ 2147483647 w 107"/>
                <a:gd name="T47" fmla="*/ 2147483647 h 190"/>
                <a:gd name="T48" fmla="*/ 2147483647 w 107"/>
                <a:gd name="T49" fmla="*/ 2147483647 h 190"/>
                <a:gd name="T50" fmla="*/ 2147483647 w 107"/>
                <a:gd name="T51" fmla="*/ 2147483647 h 190"/>
                <a:gd name="T52" fmla="*/ 2147483647 w 107"/>
                <a:gd name="T53" fmla="*/ 2147483647 h 190"/>
                <a:gd name="T54" fmla="*/ 2147483647 w 107"/>
                <a:gd name="T55" fmla="*/ 2147483647 h 190"/>
                <a:gd name="T56" fmla="*/ 2147483647 w 107"/>
                <a:gd name="T57" fmla="*/ 2147483647 h 190"/>
                <a:gd name="T58" fmla="*/ 2147483647 w 107"/>
                <a:gd name="T59" fmla="*/ 0 h 190"/>
                <a:gd name="T60" fmla="*/ 2147483647 w 107"/>
                <a:gd name="T61" fmla="*/ 2147483647 h 1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7" h="190">
                  <a:moveTo>
                    <a:pt x="7" y="9"/>
                  </a:moveTo>
                  <a:lnTo>
                    <a:pt x="0" y="23"/>
                  </a:lnTo>
                  <a:lnTo>
                    <a:pt x="15" y="47"/>
                  </a:lnTo>
                  <a:lnTo>
                    <a:pt x="15" y="60"/>
                  </a:lnTo>
                  <a:lnTo>
                    <a:pt x="22" y="78"/>
                  </a:lnTo>
                  <a:lnTo>
                    <a:pt x="19" y="93"/>
                  </a:lnTo>
                  <a:lnTo>
                    <a:pt x="23" y="110"/>
                  </a:lnTo>
                  <a:lnTo>
                    <a:pt x="26" y="118"/>
                  </a:lnTo>
                  <a:lnTo>
                    <a:pt x="19" y="126"/>
                  </a:lnTo>
                  <a:lnTo>
                    <a:pt x="13" y="159"/>
                  </a:lnTo>
                  <a:lnTo>
                    <a:pt x="33" y="182"/>
                  </a:lnTo>
                  <a:lnTo>
                    <a:pt x="34" y="178"/>
                  </a:lnTo>
                  <a:lnTo>
                    <a:pt x="46" y="185"/>
                  </a:lnTo>
                  <a:lnTo>
                    <a:pt x="46" y="190"/>
                  </a:lnTo>
                  <a:lnTo>
                    <a:pt x="56" y="188"/>
                  </a:lnTo>
                  <a:lnTo>
                    <a:pt x="59" y="184"/>
                  </a:lnTo>
                  <a:lnTo>
                    <a:pt x="43" y="174"/>
                  </a:lnTo>
                  <a:lnTo>
                    <a:pt x="27" y="149"/>
                  </a:lnTo>
                  <a:lnTo>
                    <a:pt x="19" y="138"/>
                  </a:lnTo>
                  <a:lnTo>
                    <a:pt x="32" y="113"/>
                  </a:lnTo>
                  <a:lnTo>
                    <a:pt x="57" y="108"/>
                  </a:lnTo>
                  <a:lnTo>
                    <a:pt x="70" y="119"/>
                  </a:lnTo>
                  <a:lnTo>
                    <a:pt x="63" y="97"/>
                  </a:lnTo>
                  <a:lnTo>
                    <a:pt x="72" y="87"/>
                  </a:lnTo>
                  <a:lnTo>
                    <a:pt x="101" y="87"/>
                  </a:lnTo>
                  <a:lnTo>
                    <a:pt x="107" y="73"/>
                  </a:lnTo>
                  <a:lnTo>
                    <a:pt x="95" y="50"/>
                  </a:lnTo>
                  <a:lnTo>
                    <a:pt x="85" y="37"/>
                  </a:lnTo>
                  <a:lnTo>
                    <a:pt x="48" y="27"/>
                  </a:lnTo>
                  <a:lnTo>
                    <a:pt x="36" y="0"/>
                  </a:lnTo>
                  <a:lnTo>
                    <a:pt x="7" y="9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90" name="Freeform 329"/>
            <p:cNvSpPr>
              <a:spLocks/>
            </p:cNvSpPr>
            <p:nvPr/>
          </p:nvSpPr>
          <p:spPr bwMode="auto">
            <a:xfrm>
              <a:off x="7101435" y="4134775"/>
              <a:ext cx="213616" cy="229471"/>
            </a:xfrm>
            <a:custGeom>
              <a:avLst/>
              <a:gdLst>
                <a:gd name="T0" fmla="*/ 2147483647 w 10000"/>
                <a:gd name="T1" fmla="*/ 2147483647 h 10000"/>
                <a:gd name="T2" fmla="*/ 2147483647 w 10000"/>
                <a:gd name="T3" fmla="*/ 2147483647 h 10000"/>
                <a:gd name="T4" fmla="*/ 2147483647 w 10000"/>
                <a:gd name="T5" fmla="*/ 2147483647 h 10000"/>
                <a:gd name="T6" fmla="*/ 2147483647 w 10000"/>
                <a:gd name="T7" fmla="*/ 2147483647 h 10000"/>
                <a:gd name="T8" fmla="*/ 2147483647 w 10000"/>
                <a:gd name="T9" fmla="*/ 2147483647 h 10000"/>
                <a:gd name="T10" fmla="*/ 2147483647 w 10000"/>
                <a:gd name="T11" fmla="*/ 2147483647 h 10000"/>
                <a:gd name="T12" fmla="*/ 2147483647 w 10000"/>
                <a:gd name="T13" fmla="*/ 2147483647 h 10000"/>
                <a:gd name="T14" fmla="*/ 2147483647 w 10000"/>
                <a:gd name="T15" fmla="*/ 2147483647 h 10000"/>
                <a:gd name="T16" fmla="*/ 2147483647 w 10000"/>
                <a:gd name="T17" fmla="*/ 2147483647 h 10000"/>
                <a:gd name="T18" fmla="*/ 2147483647 w 10000"/>
                <a:gd name="T19" fmla="*/ 0 h 10000"/>
                <a:gd name="T20" fmla="*/ 2147483647 w 10000"/>
                <a:gd name="T21" fmla="*/ 0 h 10000"/>
                <a:gd name="T22" fmla="*/ 2147483647 w 10000"/>
                <a:gd name="T23" fmla="*/ 2147483647 h 10000"/>
                <a:gd name="T24" fmla="*/ 0 w 10000"/>
                <a:gd name="T25" fmla="*/ 2147483647 h 10000"/>
                <a:gd name="T26" fmla="*/ 2147483647 w 10000"/>
                <a:gd name="T27" fmla="*/ 2147483647 h 10000"/>
                <a:gd name="T28" fmla="*/ 2147483647 w 10000"/>
                <a:gd name="T29" fmla="*/ 2147483647 h 10000"/>
                <a:gd name="T30" fmla="*/ 2147483647 w 10000"/>
                <a:gd name="T31" fmla="*/ 2147483647 h 10000"/>
                <a:gd name="T32" fmla="*/ 2147483647 w 10000"/>
                <a:gd name="T33" fmla="*/ 2147483647 h 10000"/>
                <a:gd name="T34" fmla="*/ 2147483647 w 10000"/>
                <a:gd name="T35" fmla="*/ 2147483647 h 10000"/>
                <a:gd name="T36" fmla="*/ 2147483647 w 10000"/>
                <a:gd name="T37" fmla="*/ 2147483647 h 10000"/>
                <a:gd name="T38" fmla="*/ 2147483647 w 10000"/>
                <a:gd name="T39" fmla="*/ 2147483647 h 100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000" h="10000">
                  <a:moveTo>
                    <a:pt x="8672" y="9830"/>
                  </a:moveTo>
                  <a:lnTo>
                    <a:pt x="10000" y="10000"/>
                  </a:lnTo>
                  <a:lnTo>
                    <a:pt x="10000" y="7948"/>
                  </a:lnTo>
                  <a:lnTo>
                    <a:pt x="8696" y="6754"/>
                  </a:lnTo>
                  <a:lnTo>
                    <a:pt x="6957" y="4769"/>
                  </a:lnTo>
                  <a:lnTo>
                    <a:pt x="5652" y="3176"/>
                  </a:lnTo>
                  <a:lnTo>
                    <a:pt x="6087" y="2384"/>
                  </a:lnTo>
                  <a:lnTo>
                    <a:pt x="5652" y="1590"/>
                  </a:lnTo>
                  <a:lnTo>
                    <a:pt x="4348" y="1191"/>
                  </a:lnTo>
                  <a:lnTo>
                    <a:pt x="3478" y="0"/>
                  </a:lnTo>
                  <a:lnTo>
                    <a:pt x="3043" y="0"/>
                  </a:lnTo>
                  <a:lnTo>
                    <a:pt x="870" y="396"/>
                  </a:lnTo>
                  <a:lnTo>
                    <a:pt x="0" y="1590"/>
                  </a:lnTo>
                  <a:lnTo>
                    <a:pt x="435" y="2384"/>
                  </a:lnTo>
                  <a:lnTo>
                    <a:pt x="870" y="4769"/>
                  </a:lnTo>
                  <a:lnTo>
                    <a:pt x="3913" y="4769"/>
                  </a:lnTo>
                  <a:lnTo>
                    <a:pt x="5217" y="5165"/>
                  </a:lnTo>
                  <a:lnTo>
                    <a:pt x="7391" y="8344"/>
                  </a:lnTo>
                  <a:lnTo>
                    <a:pt x="6957" y="9602"/>
                  </a:lnTo>
                  <a:lnTo>
                    <a:pt x="8672" y="983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391" name="Freeform 329"/>
            <p:cNvSpPr>
              <a:spLocks/>
            </p:cNvSpPr>
            <p:nvPr/>
          </p:nvSpPr>
          <p:spPr bwMode="auto">
            <a:xfrm>
              <a:off x="7164148" y="4347037"/>
              <a:ext cx="150903" cy="118560"/>
            </a:xfrm>
            <a:custGeom>
              <a:avLst/>
              <a:gdLst>
                <a:gd name="T0" fmla="*/ 2147483647 w 10000"/>
                <a:gd name="T1" fmla="*/ 2147483647 h 6448"/>
                <a:gd name="T2" fmla="*/ 2147483647 w 10000"/>
                <a:gd name="T3" fmla="*/ 2147483647 h 6448"/>
                <a:gd name="T4" fmla="*/ 2147483647 w 10000"/>
                <a:gd name="T5" fmla="*/ 0 h 6448"/>
                <a:gd name="T6" fmla="*/ 2147483647 w 10000"/>
                <a:gd name="T7" fmla="*/ 2147483647 h 6448"/>
                <a:gd name="T8" fmla="*/ 0 w 10000"/>
                <a:gd name="T9" fmla="*/ 2147483647 h 6448"/>
                <a:gd name="T10" fmla="*/ 0 w 10000"/>
                <a:gd name="T11" fmla="*/ 2147483647 h 6448"/>
                <a:gd name="T12" fmla="*/ 2147483647 w 10000"/>
                <a:gd name="T13" fmla="*/ 2147483647 h 6448"/>
                <a:gd name="T14" fmla="*/ 2147483647 w 10000"/>
                <a:gd name="T15" fmla="*/ 2147483647 h 6448"/>
                <a:gd name="T16" fmla="*/ 2147483647 w 10000"/>
                <a:gd name="T17" fmla="*/ 2147483647 h 6448"/>
                <a:gd name="T18" fmla="*/ 2147483647 w 10000"/>
                <a:gd name="T19" fmla="*/ 2147483647 h 6448"/>
                <a:gd name="T20" fmla="*/ 2147483647 w 10000"/>
                <a:gd name="T21" fmla="*/ 2147483647 h 6448"/>
                <a:gd name="T22" fmla="*/ 2147483647 w 10000"/>
                <a:gd name="T23" fmla="*/ 2147483647 h 6448"/>
                <a:gd name="T24" fmla="*/ 2147483647 w 10000"/>
                <a:gd name="T25" fmla="*/ 2147483647 h 6448"/>
                <a:gd name="T26" fmla="*/ 2147483647 w 10000"/>
                <a:gd name="T27" fmla="*/ 2147483647 h 6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000" h="6448">
                  <a:moveTo>
                    <a:pt x="8160" y="269"/>
                  </a:moveTo>
                  <a:cubicBezTo>
                    <a:pt x="7722" y="211"/>
                    <a:pt x="7792" y="194"/>
                    <a:pt x="7370" y="149"/>
                  </a:cubicBezTo>
                  <a:lnTo>
                    <a:pt x="5626" y="0"/>
                  </a:lnTo>
                  <a:lnTo>
                    <a:pt x="1875" y="496"/>
                  </a:lnTo>
                  <a:lnTo>
                    <a:pt x="0" y="1489"/>
                  </a:lnTo>
                  <a:lnTo>
                    <a:pt x="0" y="3473"/>
                  </a:lnTo>
                  <a:lnTo>
                    <a:pt x="3125" y="5951"/>
                  </a:lnTo>
                  <a:lnTo>
                    <a:pt x="4375" y="6448"/>
                  </a:lnTo>
                  <a:lnTo>
                    <a:pt x="5626" y="5951"/>
                  </a:lnTo>
                  <a:lnTo>
                    <a:pt x="6249" y="4959"/>
                  </a:lnTo>
                  <a:lnTo>
                    <a:pt x="8126" y="4466"/>
                  </a:lnTo>
                  <a:lnTo>
                    <a:pt x="10000" y="3473"/>
                  </a:lnTo>
                  <a:lnTo>
                    <a:pt x="10000" y="496"/>
                  </a:lnTo>
                  <a:lnTo>
                    <a:pt x="8160" y="269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</p:grpSp>
      <p:sp>
        <p:nvSpPr>
          <p:cNvPr id="31749" name="Rectangle 3"/>
          <p:cNvSpPr>
            <a:spLocks noChangeArrowheads="1"/>
          </p:cNvSpPr>
          <p:nvPr/>
        </p:nvSpPr>
        <p:spPr bwMode="auto">
          <a:xfrm>
            <a:off x="357188" y="4819650"/>
            <a:ext cx="215900" cy="18732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1400">
                <a:solidFill>
                  <a:srgbClr val="015CAB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94" name="Rectangle 393"/>
          <p:cNvSpPr/>
          <p:nvPr/>
        </p:nvSpPr>
        <p:spPr bwMode="auto">
          <a:xfrm>
            <a:off x="357188" y="5033963"/>
            <a:ext cx="215900" cy="187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GB" sz="1800"/>
          </a:p>
        </p:txBody>
      </p:sp>
      <p:sp>
        <p:nvSpPr>
          <p:cNvPr id="410" name="Rectangle 409"/>
          <p:cNvSpPr/>
          <p:nvPr/>
        </p:nvSpPr>
        <p:spPr bwMode="auto">
          <a:xfrm>
            <a:off x="357188" y="5246688"/>
            <a:ext cx="215900" cy="1889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GB" sz="1800"/>
          </a:p>
        </p:txBody>
      </p:sp>
      <p:sp>
        <p:nvSpPr>
          <p:cNvPr id="31752" name="Rectangle 410"/>
          <p:cNvSpPr>
            <a:spLocks noChangeArrowheads="1"/>
          </p:cNvSpPr>
          <p:nvPr/>
        </p:nvSpPr>
        <p:spPr bwMode="auto">
          <a:xfrm>
            <a:off x="357188" y="5461000"/>
            <a:ext cx="215900" cy="1889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1400">
                <a:solidFill>
                  <a:srgbClr val="015CAB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1753" name="Rectangle 411"/>
          <p:cNvSpPr>
            <a:spLocks noChangeArrowheads="1"/>
          </p:cNvSpPr>
          <p:nvPr/>
        </p:nvSpPr>
        <p:spPr bwMode="auto">
          <a:xfrm>
            <a:off x="357188" y="6026150"/>
            <a:ext cx="215900" cy="187325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1400">
                <a:solidFill>
                  <a:srgbClr val="015CAB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1754" name="Rectangle 3"/>
          <p:cNvSpPr txBox="1">
            <a:spLocks noChangeArrowheads="1"/>
          </p:cNvSpPr>
          <p:nvPr/>
        </p:nvSpPr>
        <p:spPr bwMode="auto">
          <a:xfrm>
            <a:off x="549275" y="4718050"/>
            <a:ext cx="1763713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1400">
                <a:solidFill>
                  <a:srgbClr val="015CAB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9pPr>
          </a:lstStyle>
          <a:p>
            <a:pPr>
              <a:spcBef>
                <a:spcPct val="100000"/>
              </a:spcBef>
              <a:buFontTx/>
              <a:buNone/>
            </a:pPr>
            <a:r>
              <a:rPr lang="en-US" altLang="en-US" sz="1200"/>
              <a:t>Pre-Accession</a:t>
            </a:r>
          </a:p>
        </p:txBody>
      </p:sp>
      <p:sp>
        <p:nvSpPr>
          <p:cNvPr id="31755" name="Rectangle 3"/>
          <p:cNvSpPr txBox="1">
            <a:spLocks noChangeArrowheads="1"/>
          </p:cNvSpPr>
          <p:nvPr/>
        </p:nvSpPr>
        <p:spPr bwMode="auto">
          <a:xfrm>
            <a:off x="549275" y="4932363"/>
            <a:ext cx="1763713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1400">
                <a:solidFill>
                  <a:srgbClr val="015CAB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9pPr>
          </a:lstStyle>
          <a:p>
            <a:pPr>
              <a:spcBef>
                <a:spcPct val="100000"/>
              </a:spcBef>
              <a:buFontTx/>
              <a:buNone/>
            </a:pPr>
            <a:r>
              <a:rPr lang="en-US" altLang="en-US" sz="1200"/>
              <a:t>Mediterranean</a:t>
            </a:r>
          </a:p>
        </p:txBody>
      </p:sp>
      <p:sp>
        <p:nvSpPr>
          <p:cNvPr id="31756" name="Rectangle 3"/>
          <p:cNvSpPr txBox="1">
            <a:spLocks noChangeArrowheads="1"/>
          </p:cNvSpPr>
          <p:nvPr/>
        </p:nvSpPr>
        <p:spPr bwMode="auto">
          <a:xfrm>
            <a:off x="549275" y="5146675"/>
            <a:ext cx="1763713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1400">
                <a:solidFill>
                  <a:srgbClr val="015CAB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9pPr>
          </a:lstStyle>
          <a:p>
            <a:pPr>
              <a:spcBef>
                <a:spcPct val="100000"/>
              </a:spcBef>
              <a:buFontTx/>
              <a:buNone/>
            </a:pPr>
            <a:r>
              <a:rPr lang="en-US" altLang="en-US" sz="1200"/>
              <a:t>East</a:t>
            </a:r>
          </a:p>
        </p:txBody>
      </p:sp>
      <p:sp>
        <p:nvSpPr>
          <p:cNvPr id="31757" name="Rectangle 3"/>
          <p:cNvSpPr txBox="1">
            <a:spLocks noChangeArrowheads="1"/>
          </p:cNvSpPr>
          <p:nvPr/>
        </p:nvSpPr>
        <p:spPr bwMode="auto">
          <a:xfrm>
            <a:off x="549275" y="5359400"/>
            <a:ext cx="239712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1400">
                <a:solidFill>
                  <a:srgbClr val="015CAB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9pPr>
          </a:lstStyle>
          <a:p>
            <a:pPr>
              <a:spcBef>
                <a:spcPct val="100000"/>
              </a:spcBef>
              <a:buFontTx/>
              <a:buNone/>
            </a:pPr>
            <a:r>
              <a:rPr lang="en-US" altLang="en-US" sz="1200"/>
              <a:t>Asia, Latin America (ALA)</a:t>
            </a:r>
          </a:p>
        </p:txBody>
      </p:sp>
      <p:sp>
        <p:nvSpPr>
          <p:cNvPr id="31758" name="Rectangle 3"/>
          <p:cNvSpPr txBox="1">
            <a:spLocks noChangeArrowheads="1"/>
          </p:cNvSpPr>
          <p:nvPr/>
        </p:nvSpPr>
        <p:spPr bwMode="auto">
          <a:xfrm>
            <a:off x="544513" y="5926138"/>
            <a:ext cx="28098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1400">
                <a:solidFill>
                  <a:srgbClr val="015CAB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9pPr>
          </a:lstStyle>
          <a:p>
            <a:pPr>
              <a:spcBef>
                <a:spcPct val="100000"/>
              </a:spcBef>
              <a:buFontTx/>
              <a:buNone/>
            </a:pPr>
            <a:r>
              <a:rPr lang="en-US" altLang="en-US" sz="1200"/>
              <a:t>Africa, Caribbean &amp; Pacific (ACP)</a:t>
            </a:r>
          </a:p>
        </p:txBody>
      </p:sp>
      <p:sp>
        <p:nvSpPr>
          <p:cNvPr id="31759" name="Rectangle 3"/>
          <p:cNvSpPr txBox="1">
            <a:spLocks noChangeArrowheads="1"/>
          </p:cNvSpPr>
          <p:nvPr/>
        </p:nvSpPr>
        <p:spPr bwMode="auto">
          <a:xfrm>
            <a:off x="330200" y="4473575"/>
            <a:ext cx="2090738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1400">
                <a:solidFill>
                  <a:srgbClr val="015CAB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9pPr>
          </a:lstStyle>
          <a:p>
            <a:pPr>
              <a:spcBef>
                <a:spcPct val="100000"/>
              </a:spcBef>
              <a:buFontTx/>
              <a:buNone/>
            </a:pPr>
            <a:r>
              <a:rPr lang="en-US" altLang="en-US" sz="1200" b="1" u="sng"/>
              <a:t>External Lending Mandate</a:t>
            </a:r>
          </a:p>
        </p:txBody>
      </p:sp>
      <p:sp>
        <p:nvSpPr>
          <p:cNvPr id="31760" name="Rectangle 3"/>
          <p:cNvSpPr txBox="1">
            <a:spLocks noChangeArrowheads="1"/>
          </p:cNvSpPr>
          <p:nvPr/>
        </p:nvSpPr>
        <p:spPr bwMode="auto">
          <a:xfrm>
            <a:off x="323850" y="5661025"/>
            <a:ext cx="1763713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1400">
                <a:solidFill>
                  <a:srgbClr val="015CAB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9pPr>
          </a:lstStyle>
          <a:p>
            <a:pPr>
              <a:spcBef>
                <a:spcPct val="100000"/>
              </a:spcBef>
              <a:buFontTx/>
              <a:buNone/>
            </a:pPr>
            <a:r>
              <a:rPr lang="en-US" altLang="en-US" sz="1200" b="1" u="sng"/>
              <a:t>Cotonu Agreement</a:t>
            </a:r>
          </a:p>
        </p:txBody>
      </p:sp>
      <p:sp>
        <p:nvSpPr>
          <p:cNvPr id="5" name="Right Brace 4"/>
          <p:cNvSpPr/>
          <p:nvPr/>
        </p:nvSpPr>
        <p:spPr bwMode="auto">
          <a:xfrm>
            <a:off x="1687513" y="5019675"/>
            <a:ext cx="46037" cy="398463"/>
          </a:xfrm>
          <a:prstGeom prst="rightBrac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GB" sz="1800"/>
          </a:p>
        </p:txBody>
      </p:sp>
      <p:sp>
        <p:nvSpPr>
          <p:cNvPr id="421" name="Rectangle 3"/>
          <p:cNvSpPr txBox="1">
            <a:spLocks noChangeArrowheads="1"/>
          </p:cNvSpPr>
          <p:nvPr/>
        </p:nvSpPr>
        <p:spPr bwMode="auto">
          <a:xfrm>
            <a:off x="1728788" y="5013325"/>
            <a:ext cx="1763712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Blip>
                <a:blip r:embed="rId2"/>
              </a:buBlip>
              <a:defRPr sz="1400">
                <a:solidFill>
                  <a:srgbClr val="015CAB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rgbClr val="015CAB"/>
                </a:solidFill>
                <a:latin typeface="Arial" charset="0"/>
              </a:defRPr>
            </a:lvl9pPr>
          </a:lstStyle>
          <a:p>
            <a:pPr marL="0" indent="0">
              <a:spcBef>
                <a:spcPct val="100000"/>
              </a:spcBef>
              <a:buFontTx/>
              <a:buNone/>
              <a:defRPr/>
            </a:pPr>
            <a:r>
              <a:rPr lang="en-US" altLang="en-US" sz="1050" dirty="0" smtClean="0"/>
              <a:t>Neighborhood</a:t>
            </a:r>
          </a:p>
        </p:txBody>
      </p:sp>
      <p:sp>
        <p:nvSpPr>
          <p:cNvPr id="210" name="Slide Number Placeholder 2"/>
          <p:cNvSpPr txBox="1">
            <a:spLocks/>
          </p:cNvSpPr>
          <p:nvPr/>
        </p:nvSpPr>
        <p:spPr>
          <a:xfrm>
            <a:off x="7272000" y="6453336"/>
            <a:ext cx="1620000" cy="144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0A51CA-4611-42BC-8C78-05A9D4A054CC}" type="slidenum">
              <a:rPr lang="en-GB" sz="900" smtClean="0">
                <a:solidFill>
                  <a:schemeClr val="bg1"/>
                </a:solidFill>
              </a:rPr>
              <a:pPr algn="r"/>
              <a:t>6</a:t>
            </a:fld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40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b="1" dirty="0"/>
              <a:t>Our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chemeClr val="tx2"/>
                </a:solidFill>
              </a:rPr>
              <a:t>We help catalyse investment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952000" y="6480000"/>
            <a:ext cx="3960260" cy="1440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European Investment Bank Group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72000" y="6480000"/>
            <a:ext cx="1620000" cy="144000"/>
          </a:xfrm>
          <a:prstGeom prst="rect">
            <a:avLst/>
          </a:prstGeom>
        </p:spPr>
        <p:txBody>
          <a:bodyPr/>
          <a:lstStyle/>
          <a:p>
            <a:fld id="{FD0A51CA-4611-42BC-8C78-05A9D4A054CC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51519" y="2276872"/>
          <a:ext cx="8640960" cy="299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 sz="2000" dirty="0" smtClean="0"/>
                        <a:t>LENDING</a:t>
                      </a:r>
                      <a:endParaRPr lang="en-GB" sz="20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2000" dirty="0" smtClean="0"/>
                        <a:t>BLENDING</a:t>
                      </a:r>
                      <a:endParaRPr lang="en-GB" sz="20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2000" dirty="0" smtClean="0"/>
                        <a:t>ADVISING</a:t>
                      </a:r>
                      <a:endParaRPr lang="en-GB" sz="20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Loans</a:t>
                      </a:r>
                    </a:p>
                    <a:p>
                      <a:r>
                        <a:rPr lang="en-US" sz="2000" dirty="0" smtClean="0"/>
                        <a:t>	But also:</a:t>
                      </a:r>
                    </a:p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Guarantees</a:t>
                      </a:r>
                    </a:p>
                    <a:p>
                      <a:r>
                        <a:rPr lang="en-US" sz="2000" dirty="0" smtClean="0"/>
                        <a:t>Micro-finance</a:t>
                      </a:r>
                    </a:p>
                    <a:p>
                      <a:r>
                        <a:rPr lang="en-US" sz="2000" dirty="0" smtClean="0"/>
                        <a:t>Equity participation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Combining EIB finance with EU budget </a:t>
                      </a:r>
                    </a:p>
                    <a:p>
                      <a:r>
                        <a:rPr lang="en-US" sz="2000" dirty="0" smtClean="0"/>
                        <a:t>(LAIF in Latin America and CIF in the Caribbean)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Prepare, evaluate and support the implementation of projects </a:t>
                      </a:r>
                    </a:p>
                    <a:p>
                      <a:endParaRPr lang="en-US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Attracting FUNDING for long-term growth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17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en-US" sz="2800" b="1" dirty="0"/>
              <a:t>Benefits of an EIB loan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6812"/>
            <a:ext cx="8229600" cy="4389351"/>
          </a:xfrm>
        </p:spPr>
        <p:txBody>
          <a:bodyPr/>
          <a:lstStyle/>
          <a:p>
            <a:pPr algn="just"/>
            <a:r>
              <a:rPr lang="en-GB" altLang="en-US" sz="2400" dirty="0" smtClean="0">
                <a:cs typeface="Times New Roman" pitchFamily="18" charset="0"/>
              </a:rPr>
              <a:t>EIB </a:t>
            </a:r>
            <a:r>
              <a:rPr lang="en-GB" altLang="en-US" sz="2400" dirty="0">
                <a:cs typeface="Times New Roman" pitchFamily="18" charset="0"/>
              </a:rPr>
              <a:t>operates on a not-for-profit basis</a:t>
            </a:r>
          </a:p>
          <a:p>
            <a:r>
              <a:rPr lang="en-US" sz="2400" dirty="0" smtClean="0"/>
              <a:t>Benefits </a:t>
            </a:r>
            <a:r>
              <a:rPr lang="en-US" sz="2400" dirty="0"/>
              <a:t>of low cost of funding passed on to clients:</a:t>
            </a:r>
          </a:p>
          <a:p>
            <a:pPr lvl="1"/>
            <a:r>
              <a:rPr lang="en-US" sz="1800" dirty="0" smtClean="0"/>
              <a:t>Attractive </a:t>
            </a:r>
            <a:r>
              <a:rPr lang="en-US" sz="1800" dirty="0"/>
              <a:t>interest rates</a:t>
            </a:r>
          </a:p>
          <a:p>
            <a:pPr lvl="1"/>
            <a:r>
              <a:rPr lang="en-US" sz="1800" dirty="0"/>
              <a:t>Long </a:t>
            </a:r>
            <a:r>
              <a:rPr lang="en-US" sz="1800" dirty="0" smtClean="0"/>
              <a:t>maturities</a:t>
            </a:r>
            <a:endParaRPr lang="en-US" sz="1800" dirty="0"/>
          </a:p>
          <a:p>
            <a:pPr lvl="1"/>
            <a:r>
              <a:rPr lang="en-US" sz="1800" dirty="0" smtClean="0"/>
              <a:t>Large </a:t>
            </a:r>
            <a:r>
              <a:rPr lang="en-US" sz="1800" dirty="0"/>
              <a:t>amounts</a:t>
            </a:r>
          </a:p>
          <a:p>
            <a:pPr lvl="1"/>
            <a:r>
              <a:rPr lang="en-US" sz="1800" dirty="0"/>
              <a:t>Broad range of currencies</a:t>
            </a:r>
          </a:p>
          <a:p>
            <a:r>
              <a:rPr lang="en-US" sz="2200" dirty="0" smtClean="0"/>
              <a:t>Catalyst </a:t>
            </a:r>
            <a:r>
              <a:rPr lang="en-US" sz="2200" dirty="0"/>
              <a:t>for participation of other banking or financial </a:t>
            </a:r>
            <a:r>
              <a:rPr lang="en-US" sz="2200" dirty="0" smtClean="0"/>
              <a:t>partners (EIB finances </a:t>
            </a:r>
            <a:r>
              <a:rPr lang="en-US" sz="2200" dirty="0" smtClean="0"/>
              <a:t>generally only </a:t>
            </a:r>
            <a:r>
              <a:rPr lang="en-US" sz="2200" dirty="0" smtClean="0"/>
              <a:t>up to 50% of project costs</a:t>
            </a:r>
            <a:r>
              <a:rPr lang="en-US" sz="2200" dirty="0" smtClean="0"/>
              <a:t>), including grants </a:t>
            </a:r>
            <a:endParaRPr lang="en-US" sz="2200" dirty="0" smtClean="0"/>
          </a:p>
          <a:p>
            <a:r>
              <a:rPr lang="en-US" sz="2200" dirty="0" smtClean="0"/>
              <a:t>Technical </a:t>
            </a:r>
            <a:r>
              <a:rPr lang="en-US" sz="2200" dirty="0" smtClean="0"/>
              <a:t>expertise/standards + Technical Assistance (financed under blending)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952000" y="6480000"/>
            <a:ext cx="3960260" cy="144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European Investment Bank Group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72000" y="6480000"/>
            <a:ext cx="1620000" cy="144000"/>
          </a:xfrm>
          <a:prstGeom prst="rect">
            <a:avLst/>
          </a:prstGeom>
        </p:spPr>
        <p:txBody>
          <a:bodyPr/>
          <a:lstStyle/>
          <a:p>
            <a:fld id="{FD0A51CA-4611-42BC-8C78-05A9D4A054C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8215312" y="6417332"/>
            <a:ext cx="9286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 b="0">
                <a:solidFill>
                  <a:schemeClr val="bg1"/>
                </a:solidFill>
                <a:latin typeface="Arial" charset="0"/>
              </a:rPr>
              <a:t> </a:t>
            </a:r>
            <a:fld id="{0D2F6E03-938B-4CE2-8DF0-37D4FC627871}" type="slidenum">
              <a:rPr lang="en-GB" altLang="en-US" sz="1000" b="0">
                <a:solidFill>
                  <a:schemeClr val="bg1"/>
                </a:solidFill>
                <a:latin typeface="Arial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0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360363" y="274638"/>
            <a:ext cx="85328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 anchor="ctr"/>
          <a:lstStyle>
            <a:lvl1pPr defTabSz="95726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5726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5726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5726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5726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2800" b="1" dirty="0" err="1" smtClean="0">
                <a:solidFill>
                  <a:srgbClr val="00529F"/>
                </a:solidFill>
                <a:latin typeface="Arial" charset="0"/>
              </a:rPr>
              <a:t>Lending</a:t>
            </a:r>
            <a:r>
              <a:rPr lang="es-ES" altLang="en-US" sz="2800" b="1" dirty="0" smtClean="0">
                <a:solidFill>
                  <a:srgbClr val="00529F"/>
                </a:solidFill>
                <a:latin typeface="Arial" charset="0"/>
              </a:rPr>
              <a:t> </a:t>
            </a:r>
            <a:r>
              <a:rPr lang="es-ES" altLang="en-US" sz="2800" b="1" dirty="0" err="1" smtClean="0">
                <a:solidFill>
                  <a:srgbClr val="00529F"/>
                </a:solidFill>
                <a:latin typeface="Arial" charset="0"/>
              </a:rPr>
              <a:t>operations</a:t>
            </a:r>
            <a:r>
              <a:rPr lang="es-ES" altLang="en-US" sz="2800" b="1" dirty="0" smtClean="0">
                <a:solidFill>
                  <a:srgbClr val="00529F"/>
                </a:solidFill>
                <a:latin typeface="Arial" charset="0"/>
              </a:rPr>
              <a:t> in </a:t>
            </a:r>
            <a:r>
              <a:rPr lang="es-ES" altLang="en-US" sz="2800" b="1" dirty="0" err="1" smtClean="0">
                <a:solidFill>
                  <a:srgbClr val="00529F"/>
                </a:solidFill>
                <a:latin typeface="Arial" charset="0"/>
              </a:rPr>
              <a:t>Latin</a:t>
            </a:r>
            <a:r>
              <a:rPr lang="es-ES" altLang="en-US" sz="2800" b="1" dirty="0" smtClean="0">
                <a:solidFill>
                  <a:srgbClr val="00529F"/>
                </a:solidFill>
                <a:latin typeface="Arial" charset="0"/>
              </a:rPr>
              <a:t> </a:t>
            </a:r>
            <a:r>
              <a:rPr lang="es-ES" altLang="en-US" sz="2800" b="1" dirty="0" err="1" smtClean="0">
                <a:solidFill>
                  <a:srgbClr val="00529F"/>
                </a:solidFill>
                <a:latin typeface="Arial" charset="0"/>
              </a:rPr>
              <a:t>America</a:t>
            </a:r>
            <a:endParaRPr lang="en-GB" altLang="en-US" sz="2800" b="1" dirty="0">
              <a:solidFill>
                <a:srgbClr val="00529F"/>
              </a:solidFill>
              <a:latin typeface="Arial" charset="0"/>
            </a:endParaRPr>
          </a:p>
        </p:txBody>
      </p: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198438" y="1304764"/>
            <a:ext cx="8856662" cy="425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346" tIns="33673" rIns="67346" bIns="33673">
            <a:spAutoFit/>
          </a:bodyPr>
          <a:lstStyle>
            <a:lvl1pPr marL="355600" indent="-355600" defTabSz="6731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534988" indent="-285750" defTabSz="6731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806575" indent="-457200" defTabSz="6731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443163" indent="-457200" defTabSz="6731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3079750" indent="-457200" defTabSz="6731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536950" indent="-457200" defTabSz="6731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994150" indent="-457200" defTabSz="6731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451350" indent="-457200" defTabSz="6731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908550" indent="-457200" defTabSz="6731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defRPr/>
            </a:pPr>
            <a:r>
              <a:rPr lang="en-GB" altLang="en-US" sz="1600" b="0" dirty="0" smtClean="0">
                <a:latin typeface="+mn-lt"/>
                <a:cs typeface="Times New Roman" pitchFamily="18" charset="0"/>
              </a:rPr>
              <a:t>Operations in Latin America </a:t>
            </a:r>
            <a:r>
              <a:rPr lang="en-GB" altLang="en-US" sz="1600" dirty="0" smtClean="0">
                <a:latin typeface="+mn-lt"/>
                <a:cs typeface="Times New Roman" pitchFamily="18" charset="0"/>
              </a:rPr>
              <a:t>started in </a:t>
            </a:r>
            <a:r>
              <a:rPr lang="en-GB" altLang="en-US" sz="1600" b="0" dirty="0" smtClean="0">
                <a:latin typeface="+mn-lt"/>
                <a:cs typeface="Times New Roman" pitchFamily="18" charset="0"/>
              </a:rPr>
              <a:t>1993.</a:t>
            </a:r>
          </a:p>
          <a:p>
            <a:pPr algn="just" eaLnBrk="1" hangingPunct="1">
              <a:defRPr/>
            </a:pPr>
            <a:endParaRPr lang="en-GB" altLang="en-US" sz="1600" b="0" dirty="0" smtClean="0">
              <a:latin typeface="+mn-lt"/>
              <a:cs typeface="Times New Roman" pitchFamily="18" charset="0"/>
            </a:endParaRPr>
          </a:p>
          <a:p>
            <a:r>
              <a:rPr lang="en-GB" sz="1600" dirty="0" smtClean="0">
                <a:latin typeface="+mn-lt"/>
              </a:rPr>
              <a:t>In </a:t>
            </a:r>
            <a:r>
              <a:rPr lang="en-GB" sz="1600" dirty="0">
                <a:latin typeface="+mn-lt"/>
              </a:rPr>
              <a:t>Latin America, </a:t>
            </a:r>
            <a:r>
              <a:rPr lang="en-GB" sz="1600" dirty="0" smtClean="0">
                <a:latin typeface="+mn-lt"/>
              </a:rPr>
              <a:t>the EIB has</a:t>
            </a:r>
            <a:r>
              <a:rPr lang="en-GB" sz="1600" dirty="0">
                <a:latin typeface="+mn-lt"/>
              </a:rPr>
              <a:t>, over the years, established a presence that is both </a:t>
            </a:r>
            <a:r>
              <a:rPr lang="en-GB" sz="1600" b="1" dirty="0">
                <a:latin typeface="+mn-lt"/>
              </a:rPr>
              <a:t>material and meaningful for the EU, </a:t>
            </a:r>
            <a:r>
              <a:rPr lang="en-GB" sz="1600" dirty="0">
                <a:latin typeface="+mn-lt"/>
              </a:rPr>
              <a:t>albeit admittedly limited in </a:t>
            </a:r>
            <a:r>
              <a:rPr lang="en-GB" sz="1600" dirty="0" smtClean="0">
                <a:latin typeface="+mn-lt"/>
              </a:rPr>
              <a:t>size (on </a:t>
            </a:r>
            <a:r>
              <a:rPr lang="en-GB" sz="1600" dirty="0" err="1" smtClean="0">
                <a:latin typeface="+mn-lt"/>
              </a:rPr>
              <a:t>av</a:t>
            </a:r>
            <a:r>
              <a:rPr lang="fr-BE" sz="1600" dirty="0" err="1" smtClean="0">
                <a:latin typeface="+mn-lt"/>
              </a:rPr>
              <a:t>erage</a:t>
            </a:r>
            <a:r>
              <a:rPr lang="fr-BE" sz="1600" dirty="0" smtClean="0">
                <a:latin typeface="+mn-lt"/>
              </a:rPr>
              <a:t> EUR 575 </a:t>
            </a:r>
            <a:r>
              <a:rPr lang="fr-BE" sz="1600" dirty="0">
                <a:latin typeface="+mn-lt"/>
              </a:rPr>
              <a:t>m </a:t>
            </a:r>
            <a:r>
              <a:rPr lang="fr-BE" sz="1600" dirty="0" err="1">
                <a:latin typeface="+mn-lt"/>
              </a:rPr>
              <a:t>pa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during</a:t>
            </a:r>
            <a:r>
              <a:rPr lang="fr-BE" sz="1600" dirty="0">
                <a:latin typeface="+mn-lt"/>
              </a:rPr>
              <a:t> the last few </a:t>
            </a:r>
            <a:r>
              <a:rPr lang="fr-BE" sz="1600" dirty="0" err="1" smtClean="0">
                <a:latin typeface="+mn-lt"/>
              </a:rPr>
              <a:t>years</a:t>
            </a:r>
            <a:r>
              <a:rPr lang="fr-BE" sz="1600" dirty="0" smtClean="0">
                <a:latin typeface="+mn-lt"/>
              </a:rPr>
              <a:t>)</a:t>
            </a:r>
            <a:r>
              <a:rPr lang="en-GB" sz="1600" dirty="0" smtClean="0">
                <a:latin typeface="+mn-lt"/>
              </a:rPr>
              <a:t>. </a:t>
            </a:r>
          </a:p>
          <a:p>
            <a:endParaRPr lang="en-GB" sz="1600" dirty="0" smtClean="0">
              <a:latin typeface="+mn-lt"/>
            </a:endParaRPr>
          </a:p>
          <a:p>
            <a:r>
              <a:rPr lang="en-GB" sz="1600" dirty="0" smtClean="0">
                <a:latin typeface="+mn-lt"/>
              </a:rPr>
              <a:t>In </a:t>
            </a:r>
            <a:r>
              <a:rPr lang="en-GB" sz="1600" dirty="0">
                <a:latin typeface="+mn-lt"/>
              </a:rPr>
              <a:t>Latin America, the Bank has to date supported </a:t>
            </a:r>
            <a:r>
              <a:rPr lang="en-GB" sz="1600" b="1" dirty="0" smtClean="0">
                <a:latin typeface="+mn-lt"/>
              </a:rPr>
              <a:t>117 projects</a:t>
            </a:r>
            <a:r>
              <a:rPr lang="en-GB" sz="1600" dirty="0" smtClean="0">
                <a:latin typeface="+mn-lt"/>
              </a:rPr>
              <a:t>, </a:t>
            </a:r>
            <a:r>
              <a:rPr lang="en-GB" sz="1600" dirty="0">
                <a:latin typeface="+mn-lt"/>
              </a:rPr>
              <a:t>with a signed total of </a:t>
            </a:r>
            <a:r>
              <a:rPr lang="en-GB" sz="1600" dirty="0" smtClean="0">
                <a:latin typeface="+mn-lt"/>
              </a:rPr>
              <a:t>      </a:t>
            </a:r>
            <a:r>
              <a:rPr lang="en-GB" sz="1600" b="1" dirty="0" smtClean="0">
                <a:latin typeface="+mn-lt"/>
              </a:rPr>
              <a:t>EUR 8.4bn </a:t>
            </a:r>
            <a:r>
              <a:rPr lang="en-GB" sz="1600" b="1" dirty="0">
                <a:latin typeface="+mn-lt"/>
              </a:rPr>
              <a:t>in 14 countries </a:t>
            </a:r>
            <a:r>
              <a:rPr lang="en-GB" sz="1600" dirty="0">
                <a:latin typeface="+mn-lt"/>
              </a:rPr>
              <a:t>(with regional credit lines in Central America and the Andean countries enabling the Bank to cover other countries in the region as well).  </a:t>
            </a:r>
          </a:p>
          <a:p>
            <a:pPr marL="0" indent="0">
              <a:buNone/>
            </a:pPr>
            <a:endParaRPr lang="en-GB" altLang="en-US" sz="1600" b="0" dirty="0" smtClean="0">
              <a:latin typeface="+mn-lt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GB" altLang="en-US" sz="1600" b="1" dirty="0" smtClean="0">
                <a:latin typeface="+mn-lt"/>
                <a:cs typeface="Times New Roman" pitchFamily="18" charset="0"/>
              </a:rPr>
              <a:t>Framework Agreement </a:t>
            </a:r>
            <a:r>
              <a:rPr lang="en-GB" altLang="en-US" sz="1600" dirty="0" smtClean="0">
                <a:latin typeface="+mn-lt"/>
                <a:cs typeface="Times New Roman" pitchFamily="18" charset="0"/>
              </a:rPr>
              <a:t>is </a:t>
            </a:r>
            <a:r>
              <a:rPr lang="en-GB" altLang="en-US" sz="1600" b="0" dirty="0" smtClean="0">
                <a:latin typeface="+mn-lt"/>
                <a:cs typeface="Times New Roman" pitchFamily="18" charset="0"/>
              </a:rPr>
              <a:t>required for EIB to lend in a country.</a:t>
            </a:r>
          </a:p>
          <a:p>
            <a:pPr algn="just" eaLnBrk="1" hangingPunct="1">
              <a:defRPr/>
            </a:pPr>
            <a:endParaRPr lang="fr-BE" altLang="en-US" sz="1600" dirty="0">
              <a:latin typeface="+mn-lt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fr-BE" altLang="en-US" sz="1600" dirty="0" smtClean="0">
                <a:latin typeface="+mn-lt"/>
                <a:cs typeface="Times New Roman" pitchFamily="18" charset="0"/>
              </a:rPr>
              <a:t>Close </a:t>
            </a:r>
            <a:r>
              <a:rPr lang="fr-BE" altLang="en-US" sz="1600" dirty="0" err="1" smtClean="0">
                <a:latin typeface="+mn-lt"/>
                <a:cs typeface="Times New Roman" pitchFamily="18" charset="0"/>
              </a:rPr>
              <a:t>cooperation</a:t>
            </a:r>
            <a:r>
              <a:rPr lang="fr-BE" altLang="en-US" sz="1600" b="0" dirty="0" smtClean="0">
                <a:latin typeface="+mn-lt"/>
                <a:cs typeface="Times New Roman" pitchFamily="18" charset="0"/>
              </a:rPr>
              <a:t> </a:t>
            </a:r>
            <a:r>
              <a:rPr lang="fr-BE" altLang="en-US" sz="1600" b="0" dirty="0" err="1" smtClean="0">
                <a:latin typeface="+mn-lt"/>
                <a:cs typeface="Times New Roman" pitchFamily="18" charset="0"/>
              </a:rPr>
              <a:t>with</a:t>
            </a:r>
            <a:r>
              <a:rPr lang="fr-BE" altLang="en-US" sz="1600" b="0" dirty="0" smtClean="0">
                <a:latin typeface="+mn-lt"/>
                <a:cs typeface="Times New Roman" pitchFamily="18" charset="0"/>
              </a:rPr>
              <a:t> the </a:t>
            </a:r>
            <a:r>
              <a:rPr lang="fr-BE" altLang="en-US" sz="1600" b="0" dirty="0" err="1" smtClean="0">
                <a:latin typeface="+mn-lt"/>
                <a:cs typeface="Times New Roman" pitchFamily="18" charset="0"/>
              </a:rPr>
              <a:t>other</a:t>
            </a:r>
            <a:r>
              <a:rPr lang="fr-BE" altLang="en-US" sz="1600" b="0" dirty="0" smtClean="0">
                <a:latin typeface="+mn-lt"/>
                <a:cs typeface="Times New Roman" pitchFamily="18" charset="0"/>
              </a:rPr>
              <a:t> </a:t>
            </a:r>
            <a:r>
              <a:rPr lang="fr-BE" altLang="en-US" sz="1600" b="0" dirty="0" err="1" smtClean="0">
                <a:latin typeface="+mn-lt"/>
                <a:cs typeface="Times New Roman" pitchFamily="18" charset="0"/>
              </a:rPr>
              <a:t>IFIs</a:t>
            </a:r>
            <a:r>
              <a:rPr lang="fr-BE" altLang="en-US" sz="1600" b="0" dirty="0" smtClean="0">
                <a:latin typeface="+mn-lt"/>
                <a:cs typeface="Times New Roman" pitchFamily="18" charset="0"/>
              </a:rPr>
              <a:t> and </a:t>
            </a:r>
            <a:r>
              <a:rPr lang="fr-BE" altLang="en-US" sz="1600" b="0" dirty="0" err="1" smtClean="0">
                <a:latin typeface="+mn-lt"/>
                <a:cs typeface="Times New Roman" pitchFamily="18" charset="0"/>
              </a:rPr>
              <a:t>European</a:t>
            </a:r>
            <a:r>
              <a:rPr lang="fr-BE" altLang="en-US" sz="1600" b="0" dirty="0" smtClean="0">
                <a:latin typeface="+mn-lt"/>
                <a:cs typeface="Times New Roman" pitchFamily="18" charset="0"/>
              </a:rPr>
              <a:t> </a:t>
            </a:r>
            <a:r>
              <a:rPr lang="fr-BE" altLang="en-US" sz="1600" b="0" dirty="0" err="1" smtClean="0">
                <a:latin typeface="+mn-lt"/>
                <a:cs typeface="Times New Roman" pitchFamily="18" charset="0"/>
              </a:rPr>
              <a:t>DFIs</a:t>
            </a:r>
            <a:r>
              <a:rPr lang="fr-BE" altLang="en-US" sz="1600" b="0" dirty="0" smtClean="0">
                <a:latin typeface="+mn-lt"/>
                <a:cs typeface="Times New Roman" pitchFamily="18" charset="0"/>
              </a:rPr>
              <a:t> active in Latin </a:t>
            </a:r>
            <a:r>
              <a:rPr lang="fr-BE" altLang="en-US" sz="1600" b="0" dirty="0" err="1" smtClean="0">
                <a:latin typeface="+mn-lt"/>
                <a:cs typeface="Times New Roman" pitchFamily="18" charset="0"/>
              </a:rPr>
              <a:t>America</a:t>
            </a:r>
            <a:r>
              <a:rPr lang="fr-BE" altLang="en-US" sz="1600" b="0" dirty="0" smtClean="0">
                <a:latin typeface="+mn-lt"/>
                <a:cs typeface="Times New Roman" pitchFamily="18" charset="0"/>
              </a:rPr>
              <a:t> </a:t>
            </a:r>
            <a:endParaRPr lang="en-GB" altLang="en-US" sz="1600" b="0" dirty="0" smtClean="0">
              <a:latin typeface="+mn-lt"/>
              <a:cs typeface="Times New Roman" pitchFamily="18" charset="0"/>
            </a:endParaRP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2952000" y="6417332"/>
            <a:ext cx="3960260" cy="144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 smtClean="0">
                <a:solidFill>
                  <a:schemeClr val="bg1"/>
                </a:solidFill>
              </a:rPr>
              <a:t>European Investment Bank Group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16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IB 60 years Theme">
  <a:themeElements>
    <a:clrScheme name="BEI">
      <a:dk1>
        <a:srgbClr val="000000"/>
      </a:dk1>
      <a:lt1>
        <a:srgbClr val="FFFFFF"/>
      </a:lt1>
      <a:dk2>
        <a:srgbClr val="0051A5"/>
      </a:dk2>
      <a:lt2>
        <a:srgbClr val="E7E6E6"/>
      </a:lt2>
      <a:accent1>
        <a:srgbClr val="0051A5"/>
      </a:accent1>
      <a:accent2>
        <a:srgbClr val="9B9E9F"/>
      </a:accent2>
      <a:accent3>
        <a:srgbClr val="E4702A"/>
      </a:accent3>
      <a:accent4>
        <a:srgbClr val="2CA7D3"/>
      </a:accent4>
      <a:accent5>
        <a:srgbClr val="DC3D50"/>
      </a:accent5>
      <a:accent6>
        <a:srgbClr val="8CC13F"/>
      </a:accent6>
      <a:hlink>
        <a:srgbClr val="0051A5"/>
      </a:hlink>
      <a:folHlink>
        <a:srgbClr val="6E4EA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5047</TotalTime>
  <Words>3602</Words>
  <Application>Microsoft Office PowerPoint</Application>
  <PresentationFormat>On-screen Show (4:3)</PresentationFormat>
  <Paragraphs>571</Paragraphs>
  <Slides>27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ＭＳ Ｐゴシック</vt:lpstr>
      <vt:lpstr>ＭＳ Ｐゴシック</vt:lpstr>
      <vt:lpstr>.AppleSystemUIFont</vt:lpstr>
      <vt:lpstr>Arial</vt:lpstr>
      <vt:lpstr>Calibri</vt:lpstr>
      <vt:lpstr>Calibri Light</vt:lpstr>
      <vt:lpstr>Courier New</vt:lpstr>
      <vt:lpstr>Futura Std Book</vt:lpstr>
      <vt:lpstr>Times New Roman</vt:lpstr>
      <vt:lpstr>Verdana</vt:lpstr>
      <vt:lpstr>EIB 60 years Theme</vt:lpstr>
      <vt:lpstr>Worksheet</vt:lpstr>
      <vt:lpstr>Blended Finance:  Movilizando recursos para la financiacion de proyectos con alto impacto de desarrollo    Experienca del BEI</vt:lpstr>
      <vt:lpstr>  </vt:lpstr>
      <vt:lpstr>PowerPoint Presentation</vt:lpstr>
      <vt:lpstr>Climate finance pioneer</vt:lpstr>
      <vt:lpstr>PowerPoint Presentation</vt:lpstr>
      <vt:lpstr> Mandates Outside the EU </vt:lpstr>
      <vt:lpstr>Our products</vt:lpstr>
      <vt:lpstr>Benefits of an EIB loan</vt:lpstr>
      <vt:lpstr>PowerPoint Presentation</vt:lpstr>
      <vt:lpstr>PowerPoint Presentation</vt:lpstr>
      <vt:lpstr>PowerPoint Presentation</vt:lpstr>
      <vt:lpstr>EIB financing in Latin America 2014-2018</vt:lpstr>
      <vt:lpstr>PowerPoint Presentation</vt:lpstr>
      <vt:lpstr>PowerPoint Presentation</vt:lpstr>
      <vt:lpstr>Blending</vt:lpstr>
      <vt:lpstr>Blending throughout the project cycle: use of TA and IG grants</vt:lpstr>
      <vt:lpstr>Blending operations under Latin America Investment Facility (LAIF)</vt:lpstr>
      <vt:lpstr>EIB in LAIF</vt:lpstr>
      <vt:lpstr>EIB Projects in Latin America</vt:lpstr>
      <vt:lpstr>EIB Projects in Latin America</vt:lpstr>
      <vt:lpstr>EIB Projects in Latin America</vt:lpstr>
      <vt:lpstr>EIB Projects in Latin America</vt:lpstr>
      <vt:lpstr>EIB Projects in the Caribbean</vt:lpstr>
      <vt:lpstr>Pipeline in the Caribbean</vt:lpstr>
      <vt:lpstr>Pipeline in the Caribbean</vt:lpstr>
      <vt:lpstr>Concluding remarks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SZYMCZAK Philippe</cp:lastModifiedBy>
  <cp:revision>316</cp:revision>
  <cp:lastPrinted>2019-05-18T12:55:29Z</cp:lastPrinted>
  <dcterms:created xsi:type="dcterms:W3CDTF">2017-01-13T08:08:35Z</dcterms:created>
  <dcterms:modified xsi:type="dcterms:W3CDTF">2019-05-18T12:57:40Z</dcterms:modified>
</cp:coreProperties>
</file>