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  <p:sldMasterId id="2147483656" r:id="rId3"/>
    <p:sldMasterId id="2147483659" r:id="rId4"/>
    <p:sldMasterId id="2147483668" r:id="rId5"/>
    <p:sldMasterId id="2147483662" r:id="rId6"/>
    <p:sldMasterId id="2147483674" r:id="rId7"/>
    <p:sldMasterId id="2147483905" r:id="rId8"/>
    <p:sldMasterId id="2147483909" r:id="rId9"/>
    <p:sldMasterId id="2147483901" r:id="rId10"/>
    <p:sldMasterId id="2147483914" r:id="rId11"/>
    <p:sldMasterId id="2147483918" r:id="rId12"/>
    <p:sldMasterId id="2147483922" r:id="rId13"/>
    <p:sldMasterId id="2147483926" r:id="rId14"/>
    <p:sldMasterId id="2147483930" r:id="rId15"/>
    <p:sldMasterId id="2147483934" r:id="rId16"/>
    <p:sldMasterId id="2147483938" r:id="rId17"/>
    <p:sldMasterId id="2147483942" r:id="rId18"/>
    <p:sldMasterId id="2147483946" r:id="rId19"/>
    <p:sldMasterId id="2147483950" r:id="rId20"/>
    <p:sldMasterId id="2147483954" r:id="rId21"/>
    <p:sldMasterId id="2147483958" r:id="rId22"/>
    <p:sldMasterId id="2147483962" r:id="rId23"/>
    <p:sldMasterId id="2147483966" r:id="rId24"/>
    <p:sldMasterId id="2147483970" r:id="rId25"/>
  </p:sldMasterIdLst>
  <p:notesMasterIdLst>
    <p:notesMasterId r:id="rId43"/>
  </p:notesMasterIdLst>
  <p:handoutMasterIdLst>
    <p:handoutMasterId r:id="rId44"/>
  </p:handoutMasterIdLst>
  <p:sldIdLst>
    <p:sldId id="466" r:id="rId26"/>
    <p:sldId id="537" r:id="rId27"/>
    <p:sldId id="539" r:id="rId28"/>
    <p:sldId id="540" r:id="rId29"/>
    <p:sldId id="512" r:id="rId30"/>
    <p:sldId id="504" r:id="rId31"/>
    <p:sldId id="471" r:id="rId32"/>
    <p:sldId id="501" r:id="rId33"/>
    <p:sldId id="510" r:id="rId34"/>
    <p:sldId id="496" r:id="rId35"/>
    <p:sldId id="482" r:id="rId36"/>
    <p:sldId id="541" r:id="rId37"/>
    <p:sldId id="542" r:id="rId38"/>
    <p:sldId id="544" r:id="rId39"/>
    <p:sldId id="545" r:id="rId40"/>
    <p:sldId id="546" r:id="rId41"/>
    <p:sldId id="547" r:id="rId42"/>
  </p:sldIdLst>
  <p:sldSz cx="12192000" cy="6858000"/>
  <p:notesSz cx="6808788" cy="99409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Azevedo" initials="CA" lastIdx="3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0099"/>
    <a:srgbClr val="749CB6"/>
    <a:srgbClr val="004389"/>
    <a:srgbClr val="0000FF"/>
    <a:srgbClr val="E50803"/>
    <a:srgbClr val="50BBB5"/>
    <a:srgbClr val="289686"/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5745" autoAdjust="0"/>
  </p:normalViewPr>
  <p:slideViewPr>
    <p:cSldViewPr snapToGrid="0">
      <p:cViewPr>
        <p:scale>
          <a:sx n="81" d="100"/>
          <a:sy n="81" d="100"/>
        </p:scale>
        <p:origin x="-792" y="-27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CD37FFB-98A5-426A-B85B-7DF95B709177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6739" y="9442153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EEC2466E-0FAE-46A3-BB51-FF2BA6A23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89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5E1CCBA-CCB5-40DE-BC87-1D66192E689C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4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5294676-A119-4ECE-A8BD-F881D787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23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907844" y="4721943"/>
            <a:ext cx="4993111" cy="4473416"/>
          </a:xfrm>
          <a:prstGeom prst="rect">
            <a:avLst/>
          </a:prstGeom>
        </p:spPr>
        <p:txBody>
          <a:bodyPr spcFirstLastPara="1" wrap="square" lIns="91530" tIns="45753" rIns="91530" bIns="45753" anchor="t" anchorCtr="0">
            <a:noAutofit/>
          </a:bodyPr>
          <a:lstStyle/>
          <a:p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30988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Classificação de sigilo: Documento Ostensivo</a:t>
            </a:r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30988" cy="3729037"/>
          </a:xfrm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 smtClean="0"/>
              <a:t>	empresas nascentes possuem enorme dificuldade de captação;</a:t>
            </a:r>
          </a:p>
          <a:p>
            <a:r>
              <a:rPr lang="pt-BR" altLang="pt-BR" dirty="0" smtClean="0"/>
              <a:t>	há alta taxa de mortalidade de </a:t>
            </a:r>
            <a:r>
              <a:rPr lang="pt-BR" altLang="pt-BR" dirty="0" err="1" smtClean="0"/>
              <a:t>start-ups</a:t>
            </a:r>
            <a:r>
              <a:rPr lang="pt-BR" altLang="pt-BR" dirty="0" smtClean="0"/>
              <a:t>;</a:t>
            </a:r>
          </a:p>
          <a:p>
            <a:r>
              <a:rPr lang="pt-BR" altLang="pt-BR" dirty="0" smtClean="0"/>
              <a:t>	incipiência do mercado de investidores-anjo no Brasil;</a:t>
            </a:r>
          </a:p>
          <a:p>
            <a:r>
              <a:rPr lang="pt-BR" altLang="pt-BR" dirty="0" smtClean="0"/>
              <a:t>	empreendedores necessitam de </a:t>
            </a:r>
            <a:r>
              <a:rPr lang="pt-BR" altLang="pt-BR" dirty="0" err="1" smtClean="0"/>
              <a:t>mentoria</a:t>
            </a:r>
            <a:r>
              <a:rPr lang="pt-BR" altLang="pt-BR" dirty="0" smtClean="0"/>
              <a:t>; e</a:t>
            </a:r>
          </a:p>
          <a:p>
            <a:r>
              <a:rPr lang="pt-BR" altLang="pt-BR" dirty="0" smtClean="0"/>
              <a:t>	empresas, mesmo após receber investimento de investidores-anjo, têm dificuldades em obter nova rodada de captação (</a:t>
            </a:r>
            <a:r>
              <a:rPr lang="pt-BR" altLang="pt-BR" dirty="0" err="1" smtClean="0"/>
              <a:t>second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equity</a:t>
            </a:r>
            <a:r>
              <a:rPr lang="pt-BR" altLang="pt-BR" dirty="0" smtClean="0"/>
              <a:t> gap), o que pode indicar escassez de fundos </a:t>
            </a:r>
            <a:r>
              <a:rPr lang="pt-BR" altLang="pt-BR" dirty="0" err="1" smtClean="0"/>
              <a:t>multi-estágios</a:t>
            </a:r>
            <a:r>
              <a:rPr lang="pt-BR" altLang="pt-BR" dirty="0" smtClean="0"/>
              <a:t>.</a:t>
            </a:r>
          </a:p>
          <a:p>
            <a:endParaRPr lang="pt-BR" altLang="pt-BR" dirty="0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Classificação de sigilo: Documento Ostensivo</a:t>
            </a:r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98DB0-4917-8B47-AE63-5CF111633F7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241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98DB0-4917-8B47-AE63-5CF111633F7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24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30112" indent="-2790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4373" indent="-2222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75420" indent="-2222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26466" indent="-2222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93738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1010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281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95553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D356B0-B786-40E3-823C-AB92DF6FB31D}" type="slidenum">
              <a:rPr lang="pt-BR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3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30112" indent="-2790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4373" indent="-2222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75420" indent="-2222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26466" indent="-2222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93738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1010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281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95553" indent="-2222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D356B0-B786-40E3-823C-AB92DF6FB31D}" type="slidenum">
              <a:rPr lang="pt-BR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56192" y="9441972"/>
            <a:ext cx="2951006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8" tIns="45784" rIns="91568" bIns="45784"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BBC024C-865E-7642-A067-8FFE24177E27}" type="slidenum">
              <a:rPr lang="pt-BR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2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7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950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7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99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81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259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46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03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1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37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436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24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126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100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077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67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95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41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825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7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142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112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990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958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249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52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15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552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74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1461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024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889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467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363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280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711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262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901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4792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01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846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017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341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43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506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2851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880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6793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6521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82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872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987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69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113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417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782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60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906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351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0922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9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2451F1-C362-584D-934C-AE6D61A16A1E}" type="datetimeFigureOut">
              <a:rPr lang="pt-BR" smtClean="0">
                <a:solidFill>
                  <a:srgbClr val="7B7B7B"/>
                </a:solidFill>
                <a:latin typeface="Calibri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21/05/2019</a:t>
            </a:fld>
            <a:endParaRPr lang="pt-BR" smtClean="0">
              <a:solidFill>
                <a:srgbClr val="7B7B7B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7B7B7B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B8F3C9-F058-F34E-9931-DC67801E77C8}" type="slidenum">
              <a:rPr lang="pt-BR" smtClean="0">
                <a:solidFill>
                  <a:srgbClr val="7B7B7B"/>
                </a:solidFill>
                <a:latin typeface="Calibri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7B7B7B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5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40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404664"/>
            <a:ext cx="1259739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69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56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82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jp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eg"/><Relationship Id="rId5" Type="http://schemas.openxmlformats.org/officeDocument/2006/relationships/image" Target="../media/image7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jpeg"/><Relationship Id="rId5" Type="http://schemas.openxmlformats.org/officeDocument/2006/relationships/image" Target="../media/image8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2000" cy="675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8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4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8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2000" cy="675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174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 userDrawn="1"/>
        </p:nvSpPr>
        <p:spPr>
          <a:xfrm>
            <a:off x="0" y="1588"/>
            <a:ext cx="12192000" cy="6861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438" y="0"/>
            <a:ext cx="944562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155F00E3-E881-E74B-8CFE-1747E93F4A49}" type="slidenum">
              <a:rPr lang="pt-BR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white"/>
              </a:solidFill>
            </a:endParaRPr>
          </a:p>
        </p:txBody>
      </p:sp>
      <p:pic>
        <p:nvPicPr>
          <p:cNvPr id="7173" name="Imagem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13" y="365125"/>
            <a:ext cx="180498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0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5" r:id="rId4"/>
    <p:sldLayoutId id="2147483976" r:id="rId5"/>
    <p:sldLayoutId id="2147483977" r:id="rId6"/>
    <p:sldLayoutId id="2147483978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6347"/>
            <a:ext cx="1804416" cy="725424"/>
          </a:xfrm>
          <a:prstGeom prst="rect">
            <a:avLst/>
          </a:prstGeom>
        </p:spPr>
      </p:pic>
      <p:sp>
        <p:nvSpPr>
          <p:cNvPr id="17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65B22E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8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5424"/>
          </a:xfrm>
          <a:prstGeom prst="rect">
            <a:avLst/>
          </a:prstGeom>
        </p:spPr>
      </p:pic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96" r:id="rId2"/>
    <p:sldLayoutId id="21474838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43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7748"/>
            <a:ext cx="180441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6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8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  <p:sp>
        <p:nvSpPr>
          <p:cNvPr id="8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56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8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192000" cy="6860023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9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5782"/>
            <a:ext cx="12198096" cy="6863144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-8467" y="0"/>
            <a:ext cx="12206687" cy="68747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3209"/>
            <a:ext cx="12207240" cy="6868289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-119210" y="1"/>
            <a:ext cx="12206687" cy="687470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247276" y="0"/>
            <a:ext cx="944724" cy="365125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84" y="365125"/>
            <a:ext cx="180441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2.png"/><Relationship Id="rId18" Type="http://schemas.openxmlformats.org/officeDocument/2006/relationships/image" Target="../media/image67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17" Type="http://schemas.openxmlformats.org/officeDocument/2006/relationships/image" Target="../media/image66.emf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6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jpeg"/><Relationship Id="rId15" Type="http://schemas.openxmlformats.org/officeDocument/2006/relationships/image" Target="../media/image64.png"/><Relationship Id="rId10" Type="http://schemas.openxmlformats.org/officeDocument/2006/relationships/image" Target="../media/image54.emf"/><Relationship Id="rId4" Type="http://schemas.openxmlformats.org/officeDocument/2006/relationships/image" Target="../media/image55.jpeg"/><Relationship Id="rId9" Type="http://schemas.openxmlformats.org/officeDocument/2006/relationships/package" Target="../embeddings/Microsoft_Excel_Worksheet1.xlsx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tiff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08" y="-6350"/>
            <a:ext cx="504348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76" y="358473"/>
            <a:ext cx="2249424" cy="90220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8313" y="6032279"/>
            <a:ext cx="4688479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87" rIns="68575" bIns="34287">
            <a:spAutoFit/>
          </a:bodyPr>
          <a:lstStyle>
            <a:lvl1pPr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spcAft>
                <a:spcPct val="50000"/>
              </a:spcAft>
            </a:pPr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bg-BG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bg-BG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6553" y="1944158"/>
            <a:ext cx="6611102" cy="11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87" rIns="68575" bIns="34287">
            <a:spAutoFit/>
          </a:bodyPr>
          <a:lstStyle>
            <a:lvl1pPr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spcAft>
                <a:spcPct val="50000"/>
              </a:spcAft>
            </a:pPr>
            <a:r>
              <a:rPr lang="pt-BR" alt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às </a:t>
            </a:r>
            <a:r>
              <a:rPr lang="pt-BR" altLang="pt-BR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MPMEs</a:t>
            </a:r>
            <a:r>
              <a:rPr lang="pt-BR" alt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bg-BG" alt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Digita</a:t>
            </a:r>
            <a:r>
              <a:rPr lang="pt-BR" alt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pt-BR" altLang="pt-BR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/>
          <p:cNvSpPr/>
          <p:nvPr/>
        </p:nvSpPr>
        <p:spPr>
          <a:xfrm>
            <a:off x="8540415" y="4065565"/>
            <a:ext cx="3521430" cy="23881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/>
          <p:cNvSpPr/>
          <p:nvPr/>
        </p:nvSpPr>
        <p:spPr>
          <a:xfrm>
            <a:off x="454909" y="4064776"/>
            <a:ext cx="3521430" cy="2413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/>
          <p:nvPr/>
        </p:nvSpPr>
        <p:spPr>
          <a:xfrm>
            <a:off x="4417309" y="4065565"/>
            <a:ext cx="3521430" cy="24397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3353" y="1474230"/>
            <a:ext cx="11454071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Novas parcerias e tecnologias permitiram diversificação dos canais de distribuição e a oferta de novos serviços e produtos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tângulo 44"/>
          <p:cNvSpPr>
            <a:spLocks noChangeArrowheads="1"/>
          </p:cNvSpPr>
          <p:nvPr/>
        </p:nvSpPr>
        <p:spPr bwMode="auto">
          <a:xfrm>
            <a:off x="179388" y="450449"/>
            <a:ext cx="233114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O que fizemos?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4909" y="2645992"/>
            <a:ext cx="366494" cy="4045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Narrow"/>
                <a:cs typeface="Arial Narrow"/>
              </a:rPr>
              <a:t>I</a:t>
            </a:r>
            <a:endParaRPr lang="en-US" sz="2000" b="1" dirty="0">
              <a:latin typeface="Arial Narrow"/>
              <a:cs typeface="Arial Narrow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41843" y="2645992"/>
            <a:ext cx="366494" cy="4045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latin typeface="Arial Narrow"/>
                <a:cs typeface="Arial Narrow"/>
              </a:rPr>
              <a:t>II</a:t>
            </a:r>
            <a:endParaRPr lang="en-US" sz="2000" b="1" dirty="0">
              <a:latin typeface="Arial Narrow"/>
              <a:cs typeface="Arial Narrow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9234" y="2618999"/>
            <a:ext cx="4763690" cy="458572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r>
              <a:rPr lang="bg-BG" sz="20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Acordo Sebrae</a:t>
            </a:r>
            <a:endParaRPr lang="en-US" sz="2000" b="1" kern="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1958" y="2618999"/>
            <a:ext cx="4323277" cy="458572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r>
              <a:rPr lang="bg-BG" sz="2000" b="1" kern="0" dirty="0">
                <a:solidFill>
                  <a:srgbClr val="000000"/>
                </a:solidFill>
                <a:latin typeface="Arial Narrow"/>
                <a:cs typeface="Arial Narrow"/>
              </a:rPr>
              <a:t>Chamada Pública a </a:t>
            </a:r>
            <a:r>
              <a:rPr lang="bg-BG" sz="2000" b="1" i="1" kern="0" dirty="0">
                <a:solidFill>
                  <a:srgbClr val="000000"/>
                </a:solidFill>
                <a:latin typeface="Arial Narrow"/>
                <a:cs typeface="Arial Narrow"/>
              </a:rPr>
              <a:t>Fintechs</a:t>
            </a:r>
            <a:endParaRPr lang="en-US" sz="2000" b="1" i="1" kern="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2863" y="4182795"/>
            <a:ext cx="28337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bg-BG" dirty="0" smtClean="0">
                <a:solidFill>
                  <a:srgbClr val="000000"/>
                </a:solidFill>
                <a:latin typeface="Arial Narrow"/>
                <a:cs typeface="Arial Narrow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oncessão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crédito</a:t>
            </a: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orientado</a:t>
            </a: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garantias</a:t>
            </a:r>
            <a:endParaRPr lang="bg-BG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buFont typeface="Wingdings" charset="2"/>
              <a:buChar char="§"/>
            </a:pPr>
            <a:r>
              <a:rPr lang="bg-BG" b="1" dirty="0" err="1">
                <a:solidFill>
                  <a:srgbClr val="000000"/>
                </a:solidFill>
                <a:latin typeface="Arial Narrow"/>
                <a:cs typeface="Arial Narrow"/>
              </a:rPr>
              <a:t>C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anais</a:t>
            </a: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distribuição</a:t>
            </a: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crédito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financiamento</a:t>
            </a:r>
            <a:endParaRPr lang="bg-BG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buFont typeface="Wingdings" charset="2"/>
              <a:buChar char="§"/>
            </a:pPr>
            <a:r>
              <a:rPr lang="bg-BG" dirty="0">
                <a:solidFill>
                  <a:srgbClr val="000000"/>
                </a:solidFill>
                <a:latin typeface="Arial Narrow"/>
                <a:cs typeface="Arial Narrow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apitalização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das</a:t>
            </a:r>
            <a:r>
              <a:rPr lang="bg-BG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b="1" dirty="0" smtClean="0">
                <a:solidFill>
                  <a:srgbClr val="000000"/>
                </a:solidFill>
                <a:latin typeface="Arial Narrow"/>
                <a:cs typeface="Arial Narrow"/>
              </a:rPr>
              <a:t>MPEs</a:t>
            </a:r>
          </a:p>
          <a:p>
            <a:pPr marL="342900" indent="-342900">
              <a:buFont typeface="Wingdings" charset="2"/>
              <a:buChar char="§"/>
            </a:pPr>
            <a:r>
              <a:rPr lang="bg-BG" b="1" dirty="0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elacionamento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institucional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4878" y="4117185"/>
            <a:ext cx="2955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bg-BG" dirty="0">
                <a:solidFill>
                  <a:srgbClr val="000000"/>
                </a:solidFill>
                <a:latin typeface="Arial Narrow"/>
                <a:cs typeface="Arial Narrow"/>
              </a:rPr>
              <a:t>I</a:t>
            </a:r>
            <a:r>
              <a:rPr lang="en-US" dirty="0" err="1">
                <a:solidFill>
                  <a:srgbClr val="000000"/>
                </a:solidFill>
                <a:latin typeface="Arial Narrow"/>
                <a:cs typeface="Arial Narrow"/>
              </a:rPr>
              <a:t>ntegra</a:t>
            </a:r>
            <a:r>
              <a:rPr lang="bg-BG" dirty="0">
                <a:solidFill>
                  <a:srgbClr val="000000"/>
                </a:solidFill>
                <a:latin typeface="Arial Narrow"/>
                <a:cs typeface="Arial Narrow"/>
              </a:rPr>
              <a:t>ção com </a:t>
            </a: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Canal </a:t>
            </a:r>
            <a:r>
              <a:rPr lang="en-US" b="1" dirty="0">
                <a:solidFill>
                  <a:srgbClr val="000000"/>
                </a:solidFill>
                <a:latin typeface="Arial Narrow"/>
                <a:cs typeface="Arial Narrow"/>
              </a:rPr>
              <a:t>do 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Desenvolvedor</a:t>
            </a:r>
            <a:r>
              <a:rPr lang="bg-BG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b="1" dirty="0" smtClean="0">
                <a:solidFill>
                  <a:srgbClr val="000000"/>
                </a:solidFill>
                <a:latin typeface="Arial Narrow"/>
                <a:cs typeface="Arial Narrow"/>
              </a:rPr>
              <a:t>MPME</a:t>
            </a:r>
          </a:p>
          <a:p>
            <a:pPr marL="342900" indent="-342900">
              <a:buFont typeface="Wingdings" charset="2"/>
              <a:buChar char="§"/>
            </a:pPr>
            <a:r>
              <a:rPr lang="bg-BG" b="1" dirty="0" smtClean="0">
                <a:solidFill>
                  <a:srgbClr val="000000"/>
                </a:solidFill>
                <a:latin typeface="Arial Narrow"/>
                <a:cs typeface="Arial Narrow"/>
              </a:rPr>
              <a:t>E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ducação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financeira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bg-BG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buFont typeface="Wingdings" charset="2"/>
              <a:buChar char="§"/>
            </a:pPr>
            <a:r>
              <a:rPr lang="bg-BG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nálise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Arial Narrow"/>
                <a:cs typeface="Arial Narrow"/>
              </a:rPr>
              <a:t>crédito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Narrow"/>
                <a:cs typeface="Arial Narrow"/>
              </a:rPr>
              <a:t>promoção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 Narrow"/>
                <a:cs typeface="Arial Narrow"/>
              </a:rPr>
              <a:t>soluções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entre </a:t>
            </a:r>
            <a:r>
              <a:rPr lang="en-US" dirty="0" err="1">
                <a:solidFill>
                  <a:srgbClr val="000000"/>
                </a:solidFill>
                <a:latin typeface="Arial Narrow"/>
                <a:cs typeface="Arial Narrow"/>
              </a:rPr>
              <a:t>clientes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 Narrow"/>
                <a:cs typeface="Arial Narrow"/>
              </a:rPr>
              <a:t>agentes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/>
                <a:cs typeface="Arial Narrow"/>
              </a:rPr>
              <a:t>repassadores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crédito</a:t>
            </a:r>
            <a:endParaRPr lang="bg-BG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buFont typeface="Wingdings" charset="2"/>
              <a:buChar char="§"/>
            </a:pPr>
            <a:r>
              <a:rPr lang="bg-BG" b="1" dirty="0">
                <a:solidFill>
                  <a:srgbClr val="000000"/>
                </a:solidFill>
                <a:latin typeface="Arial Narrow"/>
                <a:cs typeface="Arial Narrow"/>
              </a:rPr>
              <a:t>L</a:t>
            </a:r>
            <a:r>
              <a:rPr lang="en-US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eilões</a:t>
            </a: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/>
                <a:cs typeface="Arial Narrow"/>
              </a:rPr>
              <a:t>reversos</a:t>
            </a:r>
            <a:r>
              <a:rPr lang="en-US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crédito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57430" y="4262679"/>
            <a:ext cx="2853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bg-BG" dirty="0">
                <a:solidFill>
                  <a:srgbClr val="000000"/>
                </a:solidFill>
                <a:latin typeface="Arial Narrow"/>
                <a:cs typeface="Arial Narrow"/>
              </a:rPr>
              <a:t>U</a:t>
            </a:r>
            <a:r>
              <a:rPr lang="pt-BR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tilização</a:t>
            </a:r>
            <a:r>
              <a:rPr lang="pt-BR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 Narrow"/>
                <a:cs typeface="Arial Narrow"/>
              </a:rPr>
              <a:t>do Cartão BNDES como meio de </a:t>
            </a:r>
            <a:r>
              <a:rPr lang="pt-BR" dirty="0" smtClean="0">
                <a:solidFill>
                  <a:srgbClr val="000000"/>
                </a:solidFill>
                <a:latin typeface="Arial Narrow"/>
                <a:cs typeface="Arial Narrow"/>
              </a:rPr>
              <a:t>pagamento</a:t>
            </a:r>
            <a:r>
              <a:rPr lang="bg-BG" dirty="0" smtClean="0">
                <a:solidFill>
                  <a:srgbClr val="000000"/>
                </a:solidFill>
                <a:latin typeface="Arial Narrow"/>
                <a:cs typeface="Arial Narrow"/>
              </a:rPr>
              <a:t> em </a:t>
            </a:r>
            <a:r>
              <a:rPr lang="pt-BR" dirty="0" smtClean="0">
                <a:solidFill>
                  <a:srgbClr val="000000"/>
                </a:solidFill>
                <a:latin typeface="Arial Narrow"/>
                <a:cs typeface="Arial Narrow"/>
              </a:rPr>
              <a:t>site </a:t>
            </a:r>
            <a:r>
              <a:rPr lang="pt-BR" dirty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pt-BR" b="1" dirty="0">
                <a:solidFill>
                  <a:srgbClr val="000000"/>
                </a:solidFill>
                <a:latin typeface="Arial Narrow"/>
                <a:cs typeface="Arial Narrow"/>
              </a:rPr>
              <a:t>comércio eletrônico</a:t>
            </a:r>
          </a:p>
          <a:p>
            <a:pPr marL="342900" indent="-342900">
              <a:buFont typeface="Wingdings" charset="2"/>
              <a:buChar char="§"/>
            </a:pPr>
            <a:r>
              <a:rPr lang="pt-BR" dirty="0" smtClean="0">
                <a:solidFill>
                  <a:srgbClr val="000000"/>
                </a:solidFill>
                <a:latin typeface="Arial Narrow"/>
                <a:cs typeface="Arial Narrow"/>
              </a:rPr>
              <a:t>B2W</a:t>
            </a:r>
            <a:r>
              <a:rPr lang="pt-BR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pt-BR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FastShop</a:t>
            </a:r>
            <a:r>
              <a:rPr lang="bg-BG" dirty="0" smtClean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  <a:r>
              <a:rPr lang="pt-BR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 Narrow"/>
                <a:cs typeface="Arial Narrow"/>
              </a:rPr>
              <a:t>ShopFácil</a:t>
            </a:r>
            <a:r>
              <a:rPr lang="pt-BR" dirty="0">
                <a:solidFill>
                  <a:srgbClr val="000000"/>
                </a:solidFill>
                <a:latin typeface="Arial Narrow"/>
                <a:cs typeface="Arial Narrow"/>
              </a:rPr>
              <a:t>, Refrigeração </a:t>
            </a:r>
            <a:r>
              <a:rPr lang="pt-BR" dirty="0" smtClean="0">
                <a:solidFill>
                  <a:srgbClr val="000000"/>
                </a:solidFill>
                <a:latin typeface="Arial Narrow"/>
                <a:cs typeface="Arial Narrow"/>
              </a:rPr>
              <a:t>e </a:t>
            </a:r>
            <a:r>
              <a:rPr lang="pt-BR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Dufrio</a:t>
            </a:r>
            <a:endParaRPr lang="pt-BR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907476" y="-1063220"/>
            <a:ext cx="366494" cy="4045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latin typeface="Arial Narrow"/>
                <a:cs typeface="Arial Narrow"/>
              </a:rPr>
              <a:t>I</a:t>
            </a:r>
            <a:endParaRPr lang="en-US" sz="2000" b="1" dirty="0">
              <a:latin typeface="Arial Narrow"/>
              <a:cs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99798" y="2618999"/>
            <a:ext cx="2717050" cy="458572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r>
              <a:rPr lang="bg-BG" sz="2000" b="1" kern="0" dirty="0">
                <a:solidFill>
                  <a:srgbClr val="000000"/>
                </a:solidFill>
                <a:latin typeface="Arial Narrow"/>
                <a:cs typeface="Arial Narrow"/>
              </a:rPr>
              <a:t>APIs Cartão BNDES</a:t>
            </a:r>
            <a:endParaRPr lang="en-US" sz="2000" b="1" kern="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67" y="3330810"/>
            <a:ext cx="674069" cy="66880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961" y="3232825"/>
            <a:ext cx="1496878" cy="7424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157" y="3512847"/>
            <a:ext cx="1217688" cy="3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86" y="3356434"/>
            <a:ext cx="1087929" cy="5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8243539" y="3345330"/>
            <a:ext cx="0" cy="341511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2"/>
          <p:cNvCxnSpPr/>
          <p:nvPr/>
        </p:nvCxnSpPr>
        <p:spPr>
          <a:xfrm>
            <a:off x="4219498" y="3345065"/>
            <a:ext cx="0" cy="341511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5"/>
          <p:cNvSpPr/>
          <p:nvPr/>
        </p:nvSpPr>
        <p:spPr>
          <a:xfrm>
            <a:off x="8243539" y="2645992"/>
            <a:ext cx="366494" cy="4045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III</a:t>
            </a:r>
            <a:endParaRPr lang="en-US" sz="2000" b="1" dirty="0"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457" y="3151661"/>
            <a:ext cx="1605315" cy="8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352" y="1265559"/>
            <a:ext cx="11567639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Isto tudo vem 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evoluindo, convergindo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e garantido inúmeros 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ganhos e posibilidades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aos 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nossos segmentos de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clientes, parceiros e BNDES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45" name="Conector reto 34"/>
          <p:cNvCxnSpPr/>
          <p:nvPr/>
        </p:nvCxnSpPr>
        <p:spPr>
          <a:xfrm flipV="1">
            <a:off x="2920205" y="3499548"/>
            <a:ext cx="1273175" cy="20638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54"/>
          <p:cNvCxnSpPr/>
          <p:nvPr/>
        </p:nvCxnSpPr>
        <p:spPr>
          <a:xfrm flipV="1">
            <a:off x="3023889" y="5950527"/>
            <a:ext cx="2540175" cy="760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56"/>
          <p:cNvCxnSpPr/>
          <p:nvPr/>
        </p:nvCxnSpPr>
        <p:spPr>
          <a:xfrm>
            <a:off x="6849316" y="5950527"/>
            <a:ext cx="2540747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58"/>
          <p:cNvCxnSpPr/>
          <p:nvPr/>
        </p:nvCxnSpPr>
        <p:spPr>
          <a:xfrm flipH="1">
            <a:off x="6091238" y="4801298"/>
            <a:ext cx="4762" cy="52070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60"/>
          <p:cNvCxnSpPr>
            <a:stCxn id="65" idx="1"/>
          </p:cNvCxnSpPr>
          <p:nvPr/>
        </p:nvCxnSpPr>
        <p:spPr>
          <a:xfrm flipH="1">
            <a:off x="8003910" y="3487642"/>
            <a:ext cx="2124828" cy="5159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lchete direito 4100"/>
          <p:cNvSpPr/>
          <p:nvPr/>
        </p:nvSpPr>
        <p:spPr>
          <a:xfrm rot="16200000">
            <a:off x="5719160" y="-2010517"/>
            <a:ext cx="744198" cy="9102769"/>
          </a:xfrm>
          <a:prstGeom prst="rightBracke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600">
              <a:solidFill>
                <a:srgbClr val="7B7B7B"/>
              </a:solidFill>
              <a:latin typeface="Arial Narrow"/>
              <a:cs typeface="Arial Narrow"/>
            </a:endParaRPr>
          </a:p>
        </p:txBody>
      </p:sp>
      <p:cxnSp>
        <p:nvCxnSpPr>
          <p:cNvPr id="51" name="Conector reto 54"/>
          <p:cNvCxnSpPr/>
          <p:nvPr/>
        </p:nvCxnSpPr>
        <p:spPr>
          <a:xfrm>
            <a:off x="1615280" y="4261548"/>
            <a:ext cx="546465" cy="125571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4"/>
          <p:cNvCxnSpPr/>
          <p:nvPr/>
        </p:nvCxnSpPr>
        <p:spPr>
          <a:xfrm flipV="1">
            <a:off x="3056730" y="4817173"/>
            <a:ext cx="1149350" cy="706438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4"/>
          <p:cNvCxnSpPr/>
          <p:nvPr/>
        </p:nvCxnSpPr>
        <p:spPr>
          <a:xfrm>
            <a:off x="8011968" y="4817173"/>
            <a:ext cx="1241425" cy="86995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4"/>
          <p:cNvCxnSpPr/>
          <p:nvPr/>
        </p:nvCxnSpPr>
        <p:spPr>
          <a:xfrm flipH="1">
            <a:off x="9856643" y="3767836"/>
            <a:ext cx="747712" cy="174942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15"/>
          <p:cNvSpPr/>
          <p:nvPr/>
        </p:nvSpPr>
        <p:spPr>
          <a:xfrm>
            <a:off x="3763108" y="2240000"/>
            <a:ext cx="4787946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Portal de Operações MPME</a:t>
            </a:r>
            <a:endParaRPr lang="pt-BR" sz="2400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pic>
        <p:nvPicPr>
          <p:cNvPr id="5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40" y="3024554"/>
            <a:ext cx="736280" cy="125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m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5" y="3024554"/>
            <a:ext cx="704617" cy="123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8"/>
          <p:cNvSpPr>
            <a:spLocks noChangeArrowheads="1"/>
          </p:cNvSpPr>
          <p:nvPr/>
        </p:nvSpPr>
        <p:spPr bwMode="ltGray">
          <a:xfrm>
            <a:off x="226281" y="3183321"/>
            <a:ext cx="817074" cy="56038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sz="2000" b="1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Apps</a:t>
            </a:r>
            <a:endParaRPr lang="pt-BR" altLang="pt-BR" sz="2000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ltGray">
          <a:xfrm>
            <a:off x="4847491" y="6319804"/>
            <a:ext cx="2886075" cy="56038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sz="2000" b="1" i="1" dirty="0" err="1">
                <a:solidFill>
                  <a:srgbClr val="008000"/>
                </a:solidFill>
                <a:latin typeface="Arial Narrow"/>
                <a:cs typeface="Arial Narrow"/>
              </a:rPr>
              <a:t>Fintechs</a:t>
            </a:r>
            <a:endParaRPr lang="pt-BR" altLang="pt-BR" sz="2000" b="1" i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ltGray">
          <a:xfrm>
            <a:off x="752446" y="6323502"/>
            <a:ext cx="3763143" cy="56038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>
                <a:solidFill>
                  <a:srgbClr val="008000"/>
                </a:solidFill>
                <a:latin typeface="Arial Narrow"/>
                <a:ea typeface="ＭＳ Ｐゴシック" charset="0"/>
                <a:cs typeface="Arial Narrow"/>
              </a:rPr>
              <a:t>Orientação e Assessoria ao Crédito</a:t>
            </a:r>
          </a:p>
        </p:txBody>
      </p:sp>
      <p:cxnSp>
        <p:nvCxnSpPr>
          <p:cNvPr id="63" name="Conector reto 58"/>
          <p:cNvCxnSpPr/>
          <p:nvPr/>
        </p:nvCxnSpPr>
        <p:spPr>
          <a:xfrm>
            <a:off x="10637693" y="2618486"/>
            <a:ext cx="7937" cy="588962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8"/>
          <p:cNvSpPr>
            <a:spLocks noChangeArrowheads="1"/>
          </p:cNvSpPr>
          <p:nvPr/>
        </p:nvSpPr>
        <p:spPr bwMode="ltGray">
          <a:xfrm>
            <a:off x="10128738" y="3207448"/>
            <a:ext cx="1805091" cy="5603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BNDES </a:t>
            </a:r>
            <a:r>
              <a:rPr lang="pt-BR" altLang="pt-BR" sz="2000" b="1" dirty="0">
                <a:solidFill>
                  <a:srgbClr val="008000"/>
                </a:solidFill>
                <a:latin typeface="Arial Narrow"/>
                <a:cs typeface="Arial Narrow"/>
              </a:rPr>
              <a:t>Online</a:t>
            </a: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ltGray">
          <a:xfrm>
            <a:off x="8605204" y="6216861"/>
            <a:ext cx="2590800" cy="5603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sz="2000" b="1" i="1" dirty="0" err="1">
                <a:solidFill>
                  <a:srgbClr val="008000"/>
                </a:solidFill>
                <a:latin typeface="Arial Narrow"/>
                <a:cs typeface="Arial Narrow"/>
              </a:rPr>
              <a:t>Credit</a:t>
            </a:r>
            <a:r>
              <a:rPr lang="pt-BR" altLang="pt-BR" sz="2000" b="1" i="1" dirty="0">
                <a:solidFill>
                  <a:srgbClr val="008000"/>
                </a:solidFill>
                <a:latin typeface="Arial Narrow"/>
                <a:cs typeface="Arial Narrow"/>
              </a:rPr>
              <a:t> Score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53" y="2792147"/>
            <a:ext cx="3812895" cy="213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161320" y="9641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2" name="Retângulo 43"/>
          <p:cNvSpPr/>
          <p:nvPr/>
        </p:nvSpPr>
        <p:spPr>
          <a:xfrm>
            <a:off x="0" y="373063"/>
            <a:ext cx="6658708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tângulo 44"/>
          <p:cNvSpPr>
            <a:spLocks noChangeArrowheads="1"/>
          </p:cNvSpPr>
          <p:nvPr/>
        </p:nvSpPr>
        <p:spPr bwMode="auto">
          <a:xfrm>
            <a:off x="179388" y="450449"/>
            <a:ext cx="6030872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Para onde estamos indo</a:t>
            </a: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?</a:t>
            </a:r>
            <a:r>
              <a:rPr lang="pt-BR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 Visão de futuro: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34" name="Retângulo 29"/>
          <p:cNvSpPr/>
          <p:nvPr/>
        </p:nvSpPr>
        <p:spPr>
          <a:xfrm>
            <a:off x="3188493" y="3294708"/>
            <a:ext cx="83360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35" name="Retângulo 29"/>
          <p:cNvSpPr/>
          <p:nvPr/>
        </p:nvSpPr>
        <p:spPr>
          <a:xfrm>
            <a:off x="8184479" y="3244292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38" name="Retângulo 29"/>
          <p:cNvSpPr/>
          <p:nvPr/>
        </p:nvSpPr>
        <p:spPr>
          <a:xfrm>
            <a:off x="9938088" y="4509304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39" name="Retângulo 29"/>
          <p:cNvSpPr/>
          <p:nvPr/>
        </p:nvSpPr>
        <p:spPr>
          <a:xfrm>
            <a:off x="8278177" y="4991196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40" name="Retângulo 29"/>
          <p:cNvSpPr/>
          <p:nvPr/>
        </p:nvSpPr>
        <p:spPr>
          <a:xfrm>
            <a:off x="7740686" y="5750466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41" name="Retângulo 29"/>
          <p:cNvSpPr/>
          <p:nvPr/>
        </p:nvSpPr>
        <p:spPr>
          <a:xfrm>
            <a:off x="3954652" y="5738743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42" name="Retângulo 29"/>
          <p:cNvSpPr/>
          <p:nvPr/>
        </p:nvSpPr>
        <p:spPr>
          <a:xfrm>
            <a:off x="3332417" y="4961479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44" name="Retângulo 29"/>
          <p:cNvSpPr/>
          <p:nvPr/>
        </p:nvSpPr>
        <p:spPr>
          <a:xfrm>
            <a:off x="1615990" y="4630093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sp>
        <p:nvSpPr>
          <p:cNvPr id="64" name="Retângulo 29"/>
          <p:cNvSpPr/>
          <p:nvPr/>
        </p:nvSpPr>
        <p:spPr>
          <a:xfrm>
            <a:off x="5841805" y="5100767"/>
            <a:ext cx="545755" cy="428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>
                    <a:lumMod val="75000"/>
                  </a:schemeClr>
                </a:solidFill>
                <a:latin typeface="Arial Narrow"/>
                <a:cs typeface="Arial Narrow"/>
              </a:rPr>
              <a:t>API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19" y="5576784"/>
            <a:ext cx="1361917" cy="6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282" y="5599323"/>
            <a:ext cx="1151761" cy="7734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52" y="3121058"/>
            <a:ext cx="885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78" y="5352004"/>
            <a:ext cx="777786" cy="10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84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ângulo 43"/>
          <p:cNvSpPr/>
          <p:nvPr/>
        </p:nvSpPr>
        <p:spPr>
          <a:xfrm>
            <a:off x="14905" y="172067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AutoShape 5" descr="Resultado de imagem para we work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AutoShape 7" descr="Resultado de imagem para we work"/>
          <p:cNvSpPr>
            <a:spLocks noChangeAspect="1" noChangeArrowheads="1"/>
          </p:cNvSpPr>
          <p:nvPr/>
        </p:nvSpPr>
        <p:spPr bwMode="auto">
          <a:xfrm>
            <a:off x="307975" y="79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460892" y="1074149"/>
            <a:ext cx="4649439" cy="5606147"/>
            <a:chOff x="450510" y="833541"/>
            <a:chExt cx="4649439" cy="5606147"/>
          </a:xfrm>
        </p:grpSpPr>
        <p:sp>
          <p:nvSpPr>
            <p:cNvPr id="44" name="Retângulo 43"/>
            <p:cNvSpPr/>
            <p:nvPr/>
          </p:nvSpPr>
          <p:spPr>
            <a:xfrm>
              <a:off x="450510" y="833541"/>
              <a:ext cx="4394325" cy="5606147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91432" tIns="45718" rIns="91432" bIns="45718" rtlCol="0" anchor="ctr"/>
            <a:lstStyle/>
            <a:p>
              <a:pPr algn="ctr" defTabSz="914309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100" b="1" kern="1200" dirty="0">
                  <a:solidFill>
                    <a:srgbClr val="FFFFFF"/>
                  </a:solidFill>
                  <a:latin typeface="Raleway" panose="020B0604020202020204" charset="0"/>
                  <a:ea typeface="+mn-ea"/>
                  <a:cs typeface="Raleway" panose="020B0604020202020204" charset="0"/>
                </a:rPr>
                <a:t>3</a:t>
              </a:r>
            </a:p>
            <a:p>
              <a:pPr algn="ctr" defTabSz="914309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100" b="1" kern="1200" dirty="0" smtClean="0">
                  <a:solidFill>
                    <a:srgbClr val="FFFFFF"/>
                  </a:solidFill>
                  <a:latin typeface="Raleway" panose="020B0604020202020204" charset="0"/>
                  <a:ea typeface="+mn-ea"/>
                  <a:cs typeface="Raleway" panose="020B0604020202020204" charset="0"/>
                </a:rPr>
                <a:t>0</a:t>
              </a:r>
              <a:endParaRPr lang="pt-BR" sz="1100" b="1" kern="1200" dirty="0">
                <a:solidFill>
                  <a:srgbClr val="FFFFFF"/>
                </a:solidFill>
                <a:latin typeface="Raleway" panose="020B0604020202020204" charset="0"/>
                <a:ea typeface="+mn-ea"/>
                <a:cs typeface="Raleway" panose="020B0604020202020204" charset="0"/>
              </a:endParaRPr>
            </a:p>
          </p:txBody>
        </p:sp>
        <p:sp>
          <p:nvSpPr>
            <p:cNvPr id="45" name="Google Shape;297;p37"/>
            <p:cNvSpPr/>
            <p:nvPr/>
          </p:nvSpPr>
          <p:spPr>
            <a:xfrm>
              <a:off x="720237" y="1730069"/>
              <a:ext cx="3991961" cy="398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6" tIns="45698" rIns="91416" bIns="45698" anchor="ctr" anchorCtr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4C7695"/>
                </a:buClr>
                <a:buSzPts val="2000"/>
                <a:buFontTx/>
                <a:buNone/>
              </a:pPr>
              <a:endParaRPr lang="pt-BR" b="1" kern="1200" dirty="0">
                <a:solidFill>
                  <a:srgbClr val="006FB9"/>
                </a:solidFill>
                <a:latin typeface="Raleway" panose="020B0604020202020204" charset="0"/>
                <a:ea typeface="Consolas"/>
                <a:cs typeface="Raleway" panose="020B0604020202020204" charset="0"/>
                <a:sym typeface="Consolas"/>
              </a:endParaRPr>
            </a:p>
          </p:txBody>
        </p:sp>
        <p:sp>
          <p:nvSpPr>
            <p:cNvPr id="50" name="Google Shape;300;p37"/>
            <p:cNvSpPr txBox="1"/>
            <p:nvPr/>
          </p:nvSpPr>
          <p:spPr>
            <a:xfrm>
              <a:off x="1348126" y="4451033"/>
              <a:ext cx="3751823" cy="344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6" tIns="91416" rIns="91416" bIns="91416" anchor="t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sz="1200" b="1" kern="1200" dirty="0" smtClean="0">
                  <a:solidFill>
                    <a:srgbClr val="006FB9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Raleway"/>
                </a:rPr>
                <a:t>ACELERADORAS PARCEIRAS:</a:t>
              </a:r>
              <a:endParaRPr sz="1200" b="1" kern="1200" dirty="0">
                <a:solidFill>
                  <a:srgbClr val="006FB9"/>
                </a:solidFill>
                <a:latin typeface="Raleway" panose="020B0604020202020204" charset="0"/>
                <a:ea typeface="Consolas"/>
                <a:cs typeface="Raleway" panose="020B0604020202020204" charset="0"/>
                <a:sym typeface="Raleway"/>
              </a:endParaRPr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3065980" y="5397038"/>
              <a:ext cx="1443285" cy="772947"/>
              <a:chOff x="3019599" y="4862487"/>
              <a:chExt cx="2105812" cy="1052906"/>
            </a:xfrm>
          </p:grpSpPr>
          <p:pic>
            <p:nvPicPr>
              <p:cNvPr id="63" name="Picture 2" descr="D:\Arqs\BNDES Garagem\Fotos\20180324_WeWork_Carioca_-_Common_Areas_-_Wide-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9599" y="4862487"/>
                <a:ext cx="2105812" cy="1052906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11" descr="Resultado de imagem para we work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92"/>
              <a:stretch/>
            </p:blipFill>
            <p:spPr bwMode="auto">
              <a:xfrm>
                <a:off x="3028670" y="4870202"/>
                <a:ext cx="1306908" cy="27224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xtLst/>
            </p:spPr>
          </p:pic>
        </p:grpSp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929" y="5580307"/>
              <a:ext cx="398787" cy="406407"/>
            </a:xfrm>
            <a:prstGeom prst="rect">
              <a:avLst/>
            </a:prstGeom>
          </p:spPr>
        </p:pic>
        <p:sp>
          <p:nvSpPr>
            <p:cNvPr id="54" name="Google Shape;298;p37"/>
            <p:cNvSpPr/>
            <p:nvPr/>
          </p:nvSpPr>
          <p:spPr>
            <a:xfrm>
              <a:off x="602393" y="1797593"/>
              <a:ext cx="4092961" cy="720263"/>
            </a:xfrm>
            <a:prstGeom prst="rect">
              <a:avLst/>
            </a:prstGeom>
            <a:solidFill>
              <a:srgbClr val="00B050"/>
            </a:solidFill>
            <a:ln>
              <a:noFill/>
              <a:prstDash val="sysDash"/>
            </a:ln>
          </p:spPr>
          <p:txBody>
            <a:bodyPr spcFirstLastPara="1" wrap="square" lIns="91416" tIns="45698" rIns="91416" bIns="45698" anchor="ctr" anchorCtr="0">
              <a:noAutofit/>
            </a:bodyPr>
            <a:lstStyle/>
            <a:p>
              <a:pPr marL="171450" indent="-171450" fontAlgn="base">
                <a:spcBef>
                  <a:spcPct val="0"/>
                </a:spcBef>
                <a:spcAft>
                  <a:spcPts val="500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ü"/>
              </a:pPr>
              <a:r>
                <a:rPr lang="pt-BR" sz="1400" b="1" kern="1200" dirty="0" smtClean="0">
                  <a:solidFill>
                    <a:srgbClr val="FFFFFF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Consolas"/>
                </a:rPr>
                <a:t>2 </a:t>
              </a:r>
              <a:r>
                <a:rPr lang="pt-BR" sz="1400" b="1" kern="1200" dirty="0">
                  <a:solidFill>
                    <a:srgbClr val="FFFFFF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Consolas"/>
                </a:rPr>
                <a:t>M</a:t>
              </a:r>
              <a:r>
                <a:rPr lang="pt-BR" sz="1400" b="1" kern="1200" dirty="0" smtClean="0">
                  <a:solidFill>
                    <a:srgbClr val="FFFFFF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Consolas"/>
                </a:rPr>
                <a:t>ódulos: Criação </a:t>
              </a:r>
              <a:r>
                <a:rPr lang="pt-BR" sz="1400" b="1" kern="1200" dirty="0">
                  <a:solidFill>
                    <a:srgbClr val="FFFFFF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Consolas"/>
                </a:rPr>
                <a:t>e </a:t>
              </a:r>
              <a:r>
                <a:rPr lang="pt-BR" sz="1400" b="1" kern="1200" dirty="0" smtClean="0">
                  <a:solidFill>
                    <a:srgbClr val="FFFFFF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Consolas"/>
                </a:rPr>
                <a:t>Aceleração de Startups</a:t>
              </a:r>
              <a:endParaRPr lang="pt-BR" sz="1400" b="1" kern="1200" dirty="0">
                <a:solidFill>
                  <a:srgbClr val="FFFFFF"/>
                </a:solidFill>
                <a:latin typeface="Raleway" panose="020B0604020202020204" charset="0"/>
                <a:ea typeface="Consolas"/>
                <a:cs typeface="Raleway" panose="020B0604020202020204" charset="0"/>
                <a:sym typeface="Consolas"/>
              </a:endParaRPr>
            </a:p>
            <a:p>
              <a:pPr marL="171450" indent="-171450" fontAlgn="base">
                <a:spcBef>
                  <a:spcPct val="0"/>
                </a:spcBef>
                <a:spcAft>
                  <a:spcPts val="500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ü"/>
              </a:pPr>
              <a:r>
                <a:rPr lang="pt-BR" sz="1400" b="1" kern="1200" dirty="0" smtClean="0">
                  <a:solidFill>
                    <a:srgbClr val="FFFFFF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Consolas"/>
                </a:rPr>
                <a:t>Ciclos de 12 meses entre Setup e </a:t>
              </a:r>
              <a:r>
                <a:rPr lang="pt-BR" sz="1400" b="1" kern="1200" dirty="0" err="1" smtClean="0">
                  <a:solidFill>
                    <a:srgbClr val="FFFFFF"/>
                  </a:solidFill>
                  <a:latin typeface="Raleway" panose="020B0604020202020204" charset="0"/>
                  <a:ea typeface="Consolas"/>
                  <a:cs typeface="Raleway" panose="020B0604020202020204" charset="0"/>
                  <a:sym typeface="Consolas"/>
                </a:rPr>
                <a:t>DemoDay</a:t>
              </a:r>
              <a:endParaRPr lang="pt-BR" sz="1400" b="1" kern="1200" dirty="0">
                <a:solidFill>
                  <a:srgbClr val="FFFFFF"/>
                </a:solidFill>
                <a:latin typeface="Raleway" panose="020B0604020202020204" charset="0"/>
                <a:ea typeface="Consolas"/>
                <a:cs typeface="Raleway" panose="020B0604020202020204" charset="0"/>
                <a:sym typeface="Consolas"/>
              </a:endParaRPr>
            </a:p>
          </p:txBody>
        </p:sp>
        <p:sp>
          <p:nvSpPr>
            <p:cNvPr id="55" name="Google Shape;300;p37"/>
            <p:cNvSpPr txBox="1"/>
            <p:nvPr/>
          </p:nvSpPr>
          <p:spPr>
            <a:xfrm>
              <a:off x="648869" y="2709125"/>
              <a:ext cx="3952286" cy="42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b="1" kern="1200" dirty="0" smtClean="0">
                  <a:solidFill>
                    <a:srgbClr val="1E428B">
                      <a:lumMod val="50000"/>
                    </a:srgbClr>
                  </a:solidFill>
                  <a:latin typeface="Raleway" panose="020B0604020202020204" charset="0"/>
                  <a:ea typeface="Raleway"/>
                  <a:cs typeface="Raleway" panose="020B0604020202020204" charset="0"/>
                  <a:sym typeface="Raleway"/>
                </a:rPr>
                <a:t>Primeira edição: início em 08/04/18</a:t>
              </a:r>
              <a:endParaRPr b="1" kern="1200" dirty="0">
                <a:solidFill>
                  <a:srgbClr val="1E428B">
                    <a:lumMod val="50000"/>
                  </a:srgbClr>
                </a:solidFill>
                <a:latin typeface="Raleway" panose="020B0604020202020204" charset="0"/>
                <a:ea typeface="Raleway"/>
                <a:cs typeface="Raleway" panose="020B0604020202020204" charset="0"/>
                <a:sym typeface="Raleway"/>
              </a:endParaRPr>
            </a:p>
          </p:txBody>
        </p:sp>
        <p:pic>
          <p:nvPicPr>
            <p:cNvPr id="56" name="Picture 2" descr="LigaVentures_Logo_Outline_Fundo_Branco_PNG_CMYK.png">
              <a:extLst>
                <a:ext uri="{FF2B5EF4-FFF2-40B4-BE49-F238E27FC236}">
                  <a16:creationId xmlns="" xmlns:a16="http://schemas.microsoft.com/office/drawing/2014/main" id="{5BE493E4-04EC-4085-AB5F-79461D653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313" y="4784633"/>
              <a:ext cx="939668" cy="344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Imagem 56">
              <a:extLst>
                <a:ext uri="{FF2B5EF4-FFF2-40B4-BE49-F238E27FC236}">
                  <a16:creationId xmlns="" xmlns:a16="http://schemas.microsoft.com/office/drawing/2014/main" id="{803BA5AE-A045-4F97-8A95-6A9C01CAB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0012" y="4678863"/>
              <a:ext cx="1266451" cy="556280"/>
            </a:xfrm>
            <a:prstGeom prst="rect">
              <a:avLst/>
            </a:prstGeom>
          </p:spPr>
        </p:pic>
        <p:sp>
          <p:nvSpPr>
            <p:cNvPr id="59" name="CaixaDeTexto 58"/>
            <p:cNvSpPr txBox="1"/>
            <p:nvPr/>
          </p:nvSpPr>
          <p:spPr>
            <a:xfrm>
              <a:off x="1975184" y="3380856"/>
              <a:ext cx="12260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000000"/>
                  </a:solidFill>
                </a:rPr>
                <a:t>60</a:t>
              </a:r>
            </a:p>
            <a:p>
              <a:pPr algn="ctr"/>
              <a:r>
                <a:rPr lang="pt-BR" sz="1600" b="1" dirty="0" smtClean="0">
                  <a:solidFill>
                    <a:srgbClr val="000000"/>
                  </a:solidFill>
                </a:rPr>
                <a:t>startups</a:t>
              </a:r>
            </a:p>
            <a:p>
              <a:pPr algn="ctr"/>
              <a:r>
                <a:rPr lang="pt-BR" sz="1600" b="1" dirty="0" smtClean="0">
                  <a:solidFill>
                    <a:srgbClr val="000000"/>
                  </a:solidFill>
                </a:rPr>
                <a:t>previst</a:t>
              </a:r>
              <a:r>
                <a:rPr lang="pt-BR" b="1" dirty="0" smtClean="0">
                  <a:solidFill>
                    <a:srgbClr val="000000"/>
                  </a:solidFill>
                </a:rPr>
                <a:t>as</a:t>
              </a:r>
              <a:endParaRPr lang="pt-BR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Divisa 59"/>
            <p:cNvSpPr/>
            <p:nvPr/>
          </p:nvSpPr>
          <p:spPr>
            <a:xfrm>
              <a:off x="3320012" y="3633166"/>
              <a:ext cx="154147" cy="35715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1" name="Divisa 60"/>
            <p:cNvSpPr/>
            <p:nvPr/>
          </p:nvSpPr>
          <p:spPr>
            <a:xfrm>
              <a:off x="3111011" y="3619181"/>
              <a:ext cx="154147" cy="35715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3320013" y="3379548"/>
              <a:ext cx="1401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000000"/>
                  </a:solidFill>
                </a:rPr>
                <a:t>79</a:t>
              </a:r>
            </a:p>
            <a:p>
              <a:pPr algn="ctr"/>
              <a:r>
                <a:rPr lang="pt-BR" sz="1600" b="1" dirty="0" smtClean="0">
                  <a:solidFill>
                    <a:srgbClr val="000000"/>
                  </a:solidFill>
                </a:rPr>
                <a:t>startups</a:t>
              </a:r>
            </a:p>
            <a:p>
              <a:pPr algn="ctr"/>
              <a:r>
                <a:rPr lang="pt-BR" sz="1600" b="1" dirty="0" smtClean="0">
                  <a:solidFill>
                    <a:srgbClr val="000000"/>
                  </a:solidFill>
                </a:rPr>
                <a:t>selecionadas</a:t>
              </a:r>
              <a:endParaRPr lang="pt-BR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4957026" y="927533"/>
            <a:ext cx="6896500" cy="4307169"/>
            <a:chOff x="207435" y="1419368"/>
            <a:chExt cx="11808023" cy="5232532"/>
          </a:xfrm>
        </p:grpSpPr>
        <p:graphicFrame>
          <p:nvGraphicFramePr>
            <p:cNvPr id="66" name="Objeto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9884117"/>
                </p:ext>
              </p:extLst>
            </p:nvPr>
          </p:nvGraphicFramePr>
          <p:xfrm>
            <a:off x="207435" y="1419368"/>
            <a:ext cx="11808023" cy="573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Planilha" r:id="rId9" imgW="6867457" imgH="333465" progId="Excel.Sheet.12">
                    <p:embed/>
                  </p:oleObj>
                </mc:Choice>
                <mc:Fallback>
                  <p:oleObj name="Planilha" r:id="rId9" imgW="6867457" imgH="33346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7435" y="1419368"/>
                          <a:ext cx="11808023" cy="573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7" name="Imagem 66"/>
            <p:cNvPicPr/>
            <p:nvPr/>
          </p:nvPicPr>
          <p:blipFill rotWithShape="1">
            <a:blip r:embed="rId11"/>
            <a:srcRect l="29846" t="55253" r="52308" b="32987"/>
            <a:stretch/>
          </p:blipFill>
          <p:spPr bwMode="auto">
            <a:xfrm>
              <a:off x="410635" y="2574839"/>
              <a:ext cx="1203326" cy="5504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Imagem 67"/>
            <p:cNvPicPr/>
            <p:nvPr/>
          </p:nvPicPr>
          <p:blipFill rotWithShape="1">
            <a:blip r:embed="rId11"/>
            <a:srcRect l="31076" t="83428" r="53385" b="8642"/>
            <a:stretch/>
          </p:blipFill>
          <p:spPr bwMode="auto">
            <a:xfrm>
              <a:off x="678287" y="3553778"/>
              <a:ext cx="871220" cy="2495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Imagem 68"/>
            <p:cNvPicPr/>
            <p:nvPr/>
          </p:nvPicPr>
          <p:blipFill rotWithShape="1">
            <a:blip r:embed="rId11"/>
            <a:srcRect l="56000" t="54162" r="28769" b="35174"/>
            <a:stretch/>
          </p:blipFill>
          <p:spPr bwMode="auto">
            <a:xfrm>
              <a:off x="613835" y="4333165"/>
              <a:ext cx="853440" cy="3359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Imagem 69"/>
            <p:cNvPicPr/>
            <p:nvPr/>
          </p:nvPicPr>
          <p:blipFill rotWithShape="1">
            <a:blip r:embed="rId12"/>
            <a:srcRect l="33385" t="67014" r="49692" b="20404"/>
            <a:stretch/>
          </p:blipFill>
          <p:spPr bwMode="auto">
            <a:xfrm>
              <a:off x="593513" y="5278044"/>
              <a:ext cx="948690" cy="3962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Imagem 70"/>
            <p:cNvPicPr/>
            <p:nvPr/>
          </p:nvPicPr>
          <p:blipFill rotWithShape="1">
            <a:blip r:embed="rId13"/>
            <a:srcRect l="57849" t="67013" r="25077" b="21772"/>
            <a:stretch/>
          </p:blipFill>
          <p:spPr bwMode="auto">
            <a:xfrm>
              <a:off x="510330" y="6118500"/>
              <a:ext cx="956945" cy="3530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Imagem 71"/>
            <p:cNvPicPr/>
            <p:nvPr/>
          </p:nvPicPr>
          <p:blipFill rotWithShape="1">
            <a:blip r:embed="rId11"/>
            <a:srcRect l="54618" t="27353" r="26769" b="64442"/>
            <a:stretch/>
          </p:blipFill>
          <p:spPr bwMode="auto">
            <a:xfrm>
              <a:off x="2326179" y="2207957"/>
              <a:ext cx="1043305" cy="2584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Imagem 72"/>
            <p:cNvPicPr/>
            <p:nvPr/>
          </p:nvPicPr>
          <p:blipFill rotWithShape="1">
            <a:blip r:embed="rId13"/>
            <a:srcRect l="34154" t="79875" r="49692" b="6181"/>
            <a:stretch/>
          </p:blipFill>
          <p:spPr bwMode="auto">
            <a:xfrm>
              <a:off x="2395076" y="2905626"/>
              <a:ext cx="905510" cy="4394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Imagem 73"/>
            <p:cNvPicPr/>
            <p:nvPr/>
          </p:nvPicPr>
          <p:blipFill rotWithShape="1">
            <a:blip r:embed="rId11"/>
            <a:srcRect l="57847" t="38302" r="28769" b="47209"/>
            <a:stretch/>
          </p:blipFill>
          <p:spPr bwMode="auto">
            <a:xfrm>
              <a:off x="2241262" y="3801538"/>
              <a:ext cx="1213138" cy="7924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Imagem 74"/>
            <p:cNvPicPr/>
            <p:nvPr/>
          </p:nvPicPr>
          <p:blipFill rotWithShape="1">
            <a:blip r:embed="rId13"/>
            <a:srcRect l="9080" t="57987" r="76615" b="32987"/>
            <a:stretch/>
          </p:blipFill>
          <p:spPr bwMode="auto">
            <a:xfrm>
              <a:off x="2247979" y="4964752"/>
              <a:ext cx="1143049" cy="482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Imagem 75"/>
            <p:cNvPicPr/>
            <p:nvPr/>
          </p:nvPicPr>
          <p:blipFill rotWithShape="1">
            <a:blip r:embed="rId14"/>
            <a:srcRect l="31385" t="27090" r="49077" b="63074"/>
            <a:stretch/>
          </p:blipFill>
          <p:spPr bwMode="auto">
            <a:xfrm>
              <a:off x="2300143" y="5963560"/>
              <a:ext cx="1095375" cy="309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Imagem 76"/>
            <p:cNvPicPr/>
            <p:nvPr/>
          </p:nvPicPr>
          <p:blipFill rotWithShape="1">
            <a:blip r:embed="rId11"/>
            <a:srcRect l="5538" t="42410" r="78154" b="47209"/>
            <a:stretch/>
          </p:blipFill>
          <p:spPr bwMode="auto">
            <a:xfrm>
              <a:off x="3622010" y="3345046"/>
              <a:ext cx="914400" cy="327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Imagem 77"/>
            <p:cNvPicPr/>
            <p:nvPr/>
          </p:nvPicPr>
          <p:blipFill rotWithShape="1">
            <a:blip r:embed="rId14"/>
            <a:srcRect l="8002" t="40755" r="76923" b="44201"/>
            <a:stretch/>
          </p:blipFill>
          <p:spPr bwMode="auto">
            <a:xfrm>
              <a:off x="3622010" y="4431907"/>
              <a:ext cx="914400" cy="4743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Imagem 78"/>
            <p:cNvPicPr/>
            <p:nvPr/>
          </p:nvPicPr>
          <p:blipFill rotWithShape="1">
            <a:blip r:embed="rId11"/>
            <a:srcRect l="3538" t="82059" r="77539" b="7001"/>
            <a:stretch/>
          </p:blipFill>
          <p:spPr bwMode="auto">
            <a:xfrm>
              <a:off x="4615623" y="2165094"/>
              <a:ext cx="1060450" cy="3441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Imagem 79"/>
            <p:cNvPicPr/>
            <p:nvPr/>
          </p:nvPicPr>
          <p:blipFill rotWithShape="1">
            <a:blip r:embed="rId11"/>
            <a:srcRect l="56923" t="65379" r="29231" b="19583"/>
            <a:stretch/>
          </p:blipFill>
          <p:spPr bwMode="auto">
            <a:xfrm>
              <a:off x="4757863" y="2850087"/>
              <a:ext cx="775970" cy="4737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Imagem 80"/>
            <p:cNvPicPr/>
            <p:nvPr/>
          </p:nvPicPr>
          <p:blipFill rotWithShape="1">
            <a:blip r:embed="rId14"/>
            <a:srcRect l="7539" t="83428" r="74153" b="7812"/>
            <a:stretch/>
          </p:blipFill>
          <p:spPr bwMode="auto">
            <a:xfrm>
              <a:off x="4726536" y="3939333"/>
              <a:ext cx="1026160" cy="275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Imagem 81"/>
            <p:cNvPicPr/>
            <p:nvPr/>
          </p:nvPicPr>
          <p:blipFill rotWithShape="1">
            <a:blip r:embed="rId11"/>
            <a:srcRect l="30000" t="28454" r="54000" b="64989"/>
            <a:stretch/>
          </p:blipFill>
          <p:spPr bwMode="auto">
            <a:xfrm>
              <a:off x="4327556" y="5174856"/>
              <a:ext cx="1654883" cy="4994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Imagem 82"/>
            <p:cNvPicPr/>
            <p:nvPr/>
          </p:nvPicPr>
          <p:blipFill rotWithShape="1">
            <a:blip r:embed="rId14"/>
            <a:srcRect l="57693" t="80977" r="24461" b="7001"/>
            <a:stretch/>
          </p:blipFill>
          <p:spPr bwMode="auto">
            <a:xfrm>
              <a:off x="4645785" y="6273440"/>
              <a:ext cx="1000125" cy="378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Imagem 83"/>
            <p:cNvPicPr/>
            <p:nvPr/>
          </p:nvPicPr>
          <p:blipFill rotWithShape="1">
            <a:blip r:embed="rId14"/>
            <a:srcRect l="7231" t="27626" r="75231" b="61159"/>
            <a:stretch/>
          </p:blipFill>
          <p:spPr bwMode="auto">
            <a:xfrm>
              <a:off x="5982439" y="3155498"/>
              <a:ext cx="982980" cy="398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Imagem 84"/>
            <p:cNvPicPr/>
            <p:nvPr/>
          </p:nvPicPr>
          <p:blipFill rotWithShape="1">
            <a:blip r:embed="rId11"/>
            <a:srcRect l="6615" t="54705" r="79385" b="37089"/>
            <a:stretch/>
          </p:blipFill>
          <p:spPr bwMode="auto">
            <a:xfrm>
              <a:off x="5982439" y="4756642"/>
              <a:ext cx="982980" cy="299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Imagem 85"/>
            <p:cNvPicPr/>
            <p:nvPr/>
          </p:nvPicPr>
          <p:blipFill rotWithShape="1">
            <a:blip r:embed="rId11"/>
            <a:srcRect l="33590" t="37434" r="56947" b="46791"/>
            <a:stretch/>
          </p:blipFill>
          <p:spPr bwMode="auto">
            <a:xfrm>
              <a:off x="7219666" y="2207957"/>
              <a:ext cx="982638" cy="8789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Imagem 86"/>
            <p:cNvPicPr/>
            <p:nvPr/>
          </p:nvPicPr>
          <p:blipFill rotWithShape="1">
            <a:blip r:embed="rId14"/>
            <a:srcRect l="56769" t="27359" r="27692" b="58971"/>
            <a:stretch/>
          </p:blipFill>
          <p:spPr bwMode="auto">
            <a:xfrm>
              <a:off x="7219666" y="4077128"/>
              <a:ext cx="982638" cy="4452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Imagem 88"/>
            <p:cNvPicPr/>
            <p:nvPr/>
          </p:nvPicPr>
          <p:blipFill rotWithShape="1">
            <a:blip r:embed="rId14"/>
            <a:srcRect l="34154" t="38570" r="50923" b="48304"/>
            <a:stretch/>
          </p:blipFill>
          <p:spPr bwMode="auto">
            <a:xfrm>
              <a:off x="8543881" y="3279725"/>
              <a:ext cx="953204" cy="5218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Imagem 89"/>
            <p:cNvPicPr/>
            <p:nvPr/>
          </p:nvPicPr>
          <p:blipFill rotWithShape="1">
            <a:blip r:embed="rId14"/>
            <a:srcRect l="8309" t="70843" r="75077" b="18216"/>
            <a:stretch/>
          </p:blipFill>
          <p:spPr bwMode="auto">
            <a:xfrm>
              <a:off x="8384593" y="4756642"/>
              <a:ext cx="1257351" cy="5214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Imagem 90"/>
            <p:cNvPicPr/>
            <p:nvPr/>
          </p:nvPicPr>
          <p:blipFill rotWithShape="1">
            <a:blip r:embed="rId14"/>
            <a:srcRect l="33696" t="53063" r="50308" b="32987"/>
            <a:stretch/>
          </p:blipFill>
          <p:spPr bwMode="auto">
            <a:xfrm>
              <a:off x="9630769" y="3826817"/>
              <a:ext cx="896620" cy="5504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Imagem 91"/>
            <p:cNvPicPr/>
            <p:nvPr/>
          </p:nvPicPr>
          <p:blipFill rotWithShape="1">
            <a:blip r:embed="rId11"/>
            <a:srcRect l="5693" t="65646" r="78308" b="19036"/>
            <a:stretch/>
          </p:blipFill>
          <p:spPr bwMode="auto">
            <a:xfrm>
              <a:off x="10925495" y="3061443"/>
              <a:ext cx="896620" cy="482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Imagem 92"/>
            <p:cNvPicPr/>
            <p:nvPr/>
          </p:nvPicPr>
          <p:blipFill rotWithShape="1">
            <a:blip r:embed="rId11"/>
            <a:srcRect l="56154" t="82880" r="25693" b="6728"/>
            <a:stretch/>
          </p:blipFill>
          <p:spPr bwMode="auto">
            <a:xfrm>
              <a:off x="10974972" y="4184051"/>
              <a:ext cx="1017904" cy="327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Imagem 93"/>
            <p:cNvPicPr/>
            <p:nvPr/>
          </p:nvPicPr>
          <p:blipFill rotWithShape="1">
            <a:blip r:embed="rId14"/>
            <a:srcRect l="58312" t="54158" r="26765" b="35995"/>
            <a:stretch/>
          </p:blipFill>
          <p:spPr bwMode="auto">
            <a:xfrm>
              <a:off x="10962619" y="4914715"/>
              <a:ext cx="836295" cy="3105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Imagem 94"/>
            <p:cNvPicPr/>
            <p:nvPr/>
          </p:nvPicPr>
          <p:blipFill rotWithShape="1">
            <a:blip r:embed="rId14"/>
            <a:srcRect l="58000" t="41580" r="27846" b="48841"/>
            <a:stretch/>
          </p:blipFill>
          <p:spPr bwMode="auto">
            <a:xfrm>
              <a:off x="11024450" y="2204928"/>
              <a:ext cx="918950" cy="4425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8" name="Google Shape;300;p37"/>
          <p:cNvSpPr txBox="1"/>
          <p:nvPr/>
        </p:nvSpPr>
        <p:spPr>
          <a:xfrm>
            <a:off x="6518999" y="531264"/>
            <a:ext cx="3717053" cy="333471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algn="ctr"/>
            <a:r>
              <a:rPr lang="pt-BR" b="1" dirty="0" smtClean="0">
                <a:solidFill>
                  <a:srgbClr val="FFFFFF"/>
                </a:solidFill>
                <a:latin typeface="Raleway" panose="020B0604020202020204" charset="0"/>
                <a:ea typeface="Raleway"/>
                <a:cs typeface="Raleway" panose="020B0604020202020204" charset="0"/>
                <a:sym typeface="Raleway"/>
              </a:rPr>
              <a:t>Módulo de Aceleração</a:t>
            </a:r>
            <a:endParaRPr b="1" dirty="0">
              <a:solidFill>
                <a:srgbClr val="FFFFFF"/>
              </a:solidFill>
              <a:latin typeface="Raleway" panose="020B0604020202020204" charset="0"/>
              <a:ea typeface="Raleway"/>
              <a:cs typeface="Raleway" panose="020B0604020202020204" charset="0"/>
              <a:sym typeface="Raleway"/>
            </a:endParaRPr>
          </a:p>
        </p:txBody>
      </p:sp>
      <p:grpSp>
        <p:nvGrpSpPr>
          <p:cNvPr id="104" name="Group 10"/>
          <p:cNvGrpSpPr/>
          <p:nvPr/>
        </p:nvGrpSpPr>
        <p:grpSpPr>
          <a:xfrm>
            <a:off x="5340110" y="5309614"/>
            <a:ext cx="6402179" cy="1453768"/>
            <a:chOff x="810035" y="1619213"/>
            <a:chExt cx="7644979" cy="2508888"/>
          </a:xfrm>
        </p:grpSpPr>
        <p:grpSp>
          <p:nvGrpSpPr>
            <p:cNvPr id="105" name="Group 11"/>
            <p:cNvGrpSpPr/>
            <p:nvPr/>
          </p:nvGrpSpPr>
          <p:grpSpPr>
            <a:xfrm>
              <a:off x="875950" y="2807174"/>
              <a:ext cx="7411468" cy="252477"/>
              <a:chOff x="4621550" y="7220762"/>
              <a:chExt cx="15050760" cy="512715"/>
            </a:xfrm>
          </p:grpSpPr>
          <p:sp>
            <p:nvSpPr>
              <p:cNvPr id="172" name="Rectangle 63"/>
              <p:cNvSpPr/>
              <p:nvPr/>
            </p:nvSpPr>
            <p:spPr>
              <a:xfrm rot="16200000" flipH="1">
                <a:off x="5601156" y="6241166"/>
                <a:ext cx="512683" cy="24718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82" tIns="41141" rIns="82282" bIns="41141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  <p:sp>
            <p:nvSpPr>
              <p:cNvPr id="173" name="Rectangle 64"/>
              <p:cNvSpPr/>
              <p:nvPr/>
            </p:nvSpPr>
            <p:spPr>
              <a:xfrm>
                <a:off x="9653095" y="7220770"/>
                <a:ext cx="2471895" cy="51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82" tIns="41141" rIns="82282" bIns="41141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  <p:sp>
            <p:nvSpPr>
              <p:cNvPr id="174" name="Rectangle 65"/>
              <p:cNvSpPr/>
              <p:nvPr/>
            </p:nvSpPr>
            <p:spPr>
              <a:xfrm>
                <a:off x="14684641" y="7220768"/>
                <a:ext cx="2471895" cy="51270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82" tIns="41141" rIns="82282" bIns="41141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  <p:sp>
            <p:nvSpPr>
              <p:cNvPr id="175" name="Rectangle 66"/>
              <p:cNvSpPr/>
              <p:nvPr/>
            </p:nvSpPr>
            <p:spPr>
              <a:xfrm rot="5400000">
                <a:off x="18180005" y="6241172"/>
                <a:ext cx="512715" cy="24718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82" tIns="41141" rIns="82282" bIns="41141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  <p:sp>
            <p:nvSpPr>
              <p:cNvPr id="176" name="Rectangle 67"/>
              <p:cNvSpPr/>
              <p:nvPr/>
            </p:nvSpPr>
            <p:spPr>
              <a:xfrm>
                <a:off x="12168869" y="7220768"/>
                <a:ext cx="2471895" cy="51270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82" tIns="41141" rIns="82282" bIns="41141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  <p:sp>
            <p:nvSpPr>
              <p:cNvPr id="177" name="Rectangle 68"/>
              <p:cNvSpPr/>
              <p:nvPr/>
            </p:nvSpPr>
            <p:spPr>
              <a:xfrm>
                <a:off x="7137321" y="7220772"/>
                <a:ext cx="2471895" cy="5126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82" tIns="41141" rIns="82282" bIns="41141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</p:grpSp>
        <p:cxnSp>
          <p:nvCxnSpPr>
            <p:cNvPr id="133" name="Straight Connector 12"/>
            <p:cNvCxnSpPr/>
            <p:nvPr/>
          </p:nvCxnSpPr>
          <p:spPr>
            <a:xfrm flipV="1">
              <a:off x="1524795" y="2438975"/>
              <a:ext cx="0" cy="32207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"/>
            <p:cNvCxnSpPr/>
            <p:nvPr/>
          </p:nvCxnSpPr>
          <p:spPr>
            <a:xfrm flipV="1">
              <a:off x="2703048" y="3141532"/>
              <a:ext cx="0" cy="32207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4"/>
            <p:cNvCxnSpPr/>
            <p:nvPr/>
          </p:nvCxnSpPr>
          <p:spPr>
            <a:xfrm flipV="1">
              <a:off x="3960781" y="2438975"/>
              <a:ext cx="0" cy="32207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6"/>
            <p:cNvCxnSpPr/>
            <p:nvPr/>
          </p:nvCxnSpPr>
          <p:spPr>
            <a:xfrm flipV="1">
              <a:off x="5249160" y="3141532"/>
              <a:ext cx="0" cy="32207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7"/>
            <p:cNvCxnSpPr/>
            <p:nvPr/>
          </p:nvCxnSpPr>
          <p:spPr>
            <a:xfrm flipV="1">
              <a:off x="6478040" y="2438975"/>
              <a:ext cx="0" cy="32207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8"/>
            <p:cNvCxnSpPr/>
            <p:nvPr/>
          </p:nvCxnSpPr>
          <p:spPr>
            <a:xfrm flipV="1">
              <a:off x="7656293" y="3141532"/>
              <a:ext cx="0" cy="32207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9"/>
            <p:cNvGrpSpPr/>
            <p:nvPr/>
          </p:nvGrpSpPr>
          <p:grpSpPr>
            <a:xfrm>
              <a:off x="1283116" y="1770008"/>
              <a:ext cx="501083" cy="609704"/>
              <a:chOff x="1274727" y="1744841"/>
              <a:chExt cx="501083" cy="609704"/>
            </a:xfrm>
          </p:grpSpPr>
          <p:sp>
            <p:nvSpPr>
              <p:cNvPr id="170" name="Diamond 60"/>
              <p:cNvSpPr/>
              <p:nvPr/>
            </p:nvSpPr>
            <p:spPr>
              <a:xfrm>
                <a:off x="1340238" y="1977041"/>
                <a:ext cx="369116" cy="377504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60">
                  <a:buClrTx/>
                  <a:buFontTx/>
                  <a:buNone/>
                </a:pPr>
                <a:endParaRPr lang="pt-BR" sz="1400" kern="1200" dirty="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71" name="Oval 61"/>
              <p:cNvSpPr/>
              <p:nvPr/>
            </p:nvSpPr>
            <p:spPr>
              <a:xfrm>
                <a:off x="1274727" y="1744841"/>
                <a:ext cx="501083" cy="510018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</p:grpSp>
        <p:grpSp>
          <p:nvGrpSpPr>
            <p:cNvPr id="142" name="Group 20"/>
            <p:cNvGrpSpPr/>
            <p:nvPr/>
          </p:nvGrpSpPr>
          <p:grpSpPr>
            <a:xfrm>
              <a:off x="6227500" y="1774732"/>
              <a:ext cx="501083" cy="604980"/>
              <a:chOff x="6227500" y="1749565"/>
              <a:chExt cx="501083" cy="604980"/>
            </a:xfrm>
          </p:grpSpPr>
          <p:sp>
            <p:nvSpPr>
              <p:cNvPr id="168" name="Diamond 57"/>
              <p:cNvSpPr/>
              <p:nvPr/>
            </p:nvSpPr>
            <p:spPr>
              <a:xfrm>
                <a:off x="6289743" y="1977041"/>
                <a:ext cx="369116" cy="37750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60">
                  <a:buClrTx/>
                  <a:buFontTx/>
                  <a:buNone/>
                </a:pPr>
                <a:endParaRPr lang="pt-BR" sz="1400" kern="1200" dirty="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69" name="Oval 58"/>
              <p:cNvSpPr/>
              <p:nvPr/>
            </p:nvSpPr>
            <p:spPr>
              <a:xfrm>
                <a:off x="6227500" y="1749565"/>
                <a:ext cx="501083" cy="510018"/>
              </a:xfrm>
              <a:prstGeom prst="ellipse">
                <a:avLst/>
              </a:prstGeom>
              <a:solidFill>
                <a:schemeClr val="accent5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</p:grpSp>
        <p:grpSp>
          <p:nvGrpSpPr>
            <p:cNvPr id="143" name="Group 21"/>
            <p:cNvGrpSpPr/>
            <p:nvPr/>
          </p:nvGrpSpPr>
          <p:grpSpPr>
            <a:xfrm>
              <a:off x="1396915" y="1770008"/>
              <a:ext cx="2814410" cy="609704"/>
              <a:chOff x="1396915" y="1744841"/>
              <a:chExt cx="2814410" cy="609704"/>
            </a:xfrm>
          </p:grpSpPr>
          <p:sp>
            <p:nvSpPr>
              <p:cNvPr id="165" name="Diamond 54"/>
              <p:cNvSpPr/>
              <p:nvPr/>
            </p:nvSpPr>
            <p:spPr>
              <a:xfrm>
                <a:off x="3784197" y="1977041"/>
                <a:ext cx="369116" cy="37750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60">
                  <a:buClrTx/>
                  <a:buFontTx/>
                  <a:buNone/>
                </a:pPr>
                <a:endParaRPr lang="pt-BR" sz="1400" kern="1200" dirty="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66" name="Oval 55"/>
              <p:cNvSpPr/>
              <p:nvPr/>
            </p:nvSpPr>
            <p:spPr>
              <a:xfrm>
                <a:off x="3710242" y="1744841"/>
                <a:ext cx="501083" cy="510019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  <p:sp>
            <p:nvSpPr>
              <p:cNvPr id="167" name="Shape 2616"/>
              <p:cNvSpPr/>
              <p:nvPr/>
            </p:nvSpPr>
            <p:spPr>
              <a:xfrm>
                <a:off x="1396915" y="1875793"/>
                <a:ext cx="270579" cy="246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6" y="20520"/>
                    </a:moveTo>
                    <a:cubicBezTo>
                      <a:pt x="1258" y="18675"/>
                      <a:pt x="2752" y="17923"/>
                      <a:pt x="4191" y="17361"/>
                    </a:cubicBezTo>
                    <a:cubicBezTo>
                      <a:pt x="5156" y="17087"/>
                      <a:pt x="6884" y="15971"/>
                      <a:pt x="6884" y="13567"/>
                    </a:cubicBezTo>
                    <a:cubicBezTo>
                      <a:pt x="6884" y="11510"/>
                      <a:pt x="6113" y="10507"/>
                      <a:pt x="5698" y="9969"/>
                    </a:cubicBezTo>
                    <a:cubicBezTo>
                      <a:pt x="5646" y="9902"/>
                      <a:pt x="5599" y="9842"/>
                      <a:pt x="5562" y="9786"/>
                    </a:cubicBezTo>
                    <a:cubicBezTo>
                      <a:pt x="5550" y="9769"/>
                      <a:pt x="5538" y="9752"/>
                      <a:pt x="5526" y="9735"/>
                    </a:cubicBezTo>
                    <a:cubicBezTo>
                      <a:pt x="5491" y="9662"/>
                      <a:pt x="5297" y="9177"/>
                      <a:pt x="5553" y="8011"/>
                    </a:cubicBezTo>
                    <a:cubicBezTo>
                      <a:pt x="5604" y="7777"/>
                      <a:pt x="5583" y="7531"/>
                      <a:pt x="5493" y="7312"/>
                    </a:cubicBezTo>
                    <a:cubicBezTo>
                      <a:pt x="5249" y="6721"/>
                      <a:pt x="4603" y="5151"/>
                      <a:pt x="5035" y="3988"/>
                    </a:cubicBezTo>
                    <a:cubicBezTo>
                      <a:pt x="5619" y="2411"/>
                      <a:pt x="6140" y="2099"/>
                      <a:pt x="7085" y="1642"/>
                    </a:cubicBezTo>
                    <a:cubicBezTo>
                      <a:pt x="7132" y="1619"/>
                      <a:pt x="7177" y="1592"/>
                      <a:pt x="7220" y="1562"/>
                    </a:cubicBezTo>
                    <a:cubicBezTo>
                      <a:pt x="7458" y="1393"/>
                      <a:pt x="8233" y="1080"/>
                      <a:pt x="9029" y="1080"/>
                    </a:cubicBezTo>
                    <a:cubicBezTo>
                      <a:pt x="9467" y="1080"/>
                      <a:pt x="9840" y="1172"/>
                      <a:pt x="10137" y="1353"/>
                    </a:cubicBezTo>
                    <a:cubicBezTo>
                      <a:pt x="10491" y="1569"/>
                      <a:pt x="10825" y="1968"/>
                      <a:pt x="11308" y="3213"/>
                    </a:cubicBezTo>
                    <a:cubicBezTo>
                      <a:pt x="11991" y="4974"/>
                      <a:pt x="11820" y="6477"/>
                      <a:pt x="11347" y="7186"/>
                    </a:cubicBezTo>
                    <a:cubicBezTo>
                      <a:pt x="11175" y="7442"/>
                      <a:pt x="11116" y="7769"/>
                      <a:pt x="11184" y="8078"/>
                    </a:cubicBezTo>
                    <a:cubicBezTo>
                      <a:pt x="11422" y="9164"/>
                      <a:pt x="11247" y="9602"/>
                      <a:pt x="11210" y="9679"/>
                    </a:cubicBezTo>
                    <a:cubicBezTo>
                      <a:pt x="11181" y="9712"/>
                      <a:pt x="11153" y="9748"/>
                      <a:pt x="11129" y="9786"/>
                    </a:cubicBezTo>
                    <a:cubicBezTo>
                      <a:pt x="11091" y="9842"/>
                      <a:pt x="11044" y="9902"/>
                      <a:pt x="10992" y="9969"/>
                    </a:cubicBezTo>
                    <a:cubicBezTo>
                      <a:pt x="10578" y="10507"/>
                      <a:pt x="9806" y="11510"/>
                      <a:pt x="9806" y="13567"/>
                    </a:cubicBezTo>
                    <a:cubicBezTo>
                      <a:pt x="9806" y="15972"/>
                      <a:pt x="11535" y="17087"/>
                      <a:pt x="12500" y="17361"/>
                    </a:cubicBezTo>
                    <a:cubicBezTo>
                      <a:pt x="13925" y="17916"/>
                      <a:pt x="15432" y="18665"/>
                      <a:pt x="15675" y="20520"/>
                    </a:cubicBezTo>
                    <a:cubicBezTo>
                      <a:pt x="15675" y="20520"/>
                      <a:pt x="1016" y="20520"/>
                      <a:pt x="1016" y="20520"/>
                    </a:cubicBezTo>
                    <a:close/>
                    <a:moveTo>
                      <a:pt x="12782" y="16326"/>
                    </a:moveTo>
                    <a:cubicBezTo>
                      <a:pt x="12782" y="16326"/>
                      <a:pt x="10788" y="15813"/>
                      <a:pt x="10788" y="13567"/>
                    </a:cubicBezTo>
                    <a:cubicBezTo>
                      <a:pt x="10788" y="11595"/>
                      <a:pt x="11607" y="10900"/>
                      <a:pt x="11923" y="10420"/>
                    </a:cubicBezTo>
                    <a:cubicBezTo>
                      <a:pt x="11923" y="10420"/>
                      <a:pt x="12573" y="9806"/>
                      <a:pt x="12138" y="7825"/>
                    </a:cubicBezTo>
                    <a:cubicBezTo>
                      <a:pt x="12863" y="6740"/>
                      <a:pt x="12999" y="4821"/>
                      <a:pt x="12211" y="2789"/>
                    </a:cubicBezTo>
                    <a:cubicBezTo>
                      <a:pt x="11716" y="1514"/>
                      <a:pt x="11279" y="815"/>
                      <a:pt x="10613" y="409"/>
                    </a:cubicBezTo>
                    <a:cubicBezTo>
                      <a:pt x="10124" y="111"/>
                      <a:pt x="9569" y="0"/>
                      <a:pt x="9029" y="0"/>
                    </a:cubicBezTo>
                    <a:cubicBezTo>
                      <a:pt x="8023" y="0"/>
                      <a:pt x="7070" y="384"/>
                      <a:pt x="6690" y="653"/>
                    </a:cubicBezTo>
                    <a:cubicBezTo>
                      <a:pt x="5576" y="1192"/>
                      <a:pt x="4828" y="1688"/>
                      <a:pt x="4126" y="3579"/>
                    </a:cubicBezTo>
                    <a:cubicBezTo>
                      <a:pt x="3556" y="5114"/>
                      <a:pt x="4241" y="6891"/>
                      <a:pt x="4598" y="7757"/>
                    </a:cubicBezTo>
                    <a:cubicBezTo>
                      <a:pt x="4163" y="9739"/>
                      <a:pt x="4767" y="10420"/>
                      <a:pt x="4767" y="10420"/>
                    </a:cubicBezTo>
                    <a:cubicBezTo>
                      <a:pt x="5083" y="10900"/>
                      <a:pt x="5903" y="11595"/>
                      <a:pt x="5903" y="13567"/>
                    </a:cubicBezTo>
                    <a:cubicBezTo>
                      <a:pt x="5903" y="15813"/>
                      <a:pt x="3909" y="16326"/>
                      <a:pt x="3909" y="16326"/>
                    </a:cubicBezTo>
                    <a:cubicBezTo>
                      <a:pt x="2642" y="16817"/>
                      <a:pt x="0" y="17821"/>
                      <a:pt x="0" y="21060"/>
                    </a:cubicBezTo>
                    <a:cubicBezTo>
                      <a:pt x="0" y="21060"/>
                      <a:pt x="0" y="21600"/>
                      <a:pt x="491" y="21600"/>
                    </a:cubicBezTo>
                    <a:lnTo>
                      <a:pt x="16200" y="21600"/>
                    </a:lnTo>
                    <a:cubicBezTo>
                      <a:pt x="16691" y="21600"/>
                      <a:pt x="16691" y="21060"/>
                      <a:pt x="16691" y="21060"/>
                    </a:cubicBezTo>
                    <a:cubicBezTo>
                      <a:pt x="16691" y="17821"/>
                      <a:pt x="14048" y="16817"/>
                      <a:pt x="12782" y="16326"/>
                    </a:cubicBezTo>
                    <a:moveTo>
                      <a:pt x="18035" y="15774"/>
                    </a:moveTo>
                    <a:cubicBezTo>
                      <a:pt x="18035" y="15774"/>
                      <a:pt x="16217" y="15312"/>
                      <a:pt x="16217" y="13291"/>
                    </a:cubicBezTo>
                    <a:cubicBezTo>
                      <a:pt x="16217" y="11515"/>
                      <a:pt x="17087" y="10890"/>
                      <a:pt x="17376" y="10458"/>
                    </a:cubicBezTo>
                    <a:cubicBezTo>
                      <a:pt x="17376" y="10458"/>
                      <a:pt x="17968" y="9906"/>
                      <a:pt x="17572" y="8122"/>
                    </a:cubicBezTo>
                    <a:cubicBezTo>
                      <a:pt x="18232" y="7146"/>
                      <a:pt x="18387" y="5419"/>
                      <a:pt x="17669" y="3590"/>
                    </a:cubicBezTo>
                    <a:cubicBezTo>
                      <a:pt x="17218" y="2442"/>
                      <a:pt x="16666" y="1814"/>
                      <a:pt x="16059" y="1449"/>
                    </a:cubicBezTo>
                    <a:cubicBezTo>
                      <a:pt x="15612" y="1180"/>
                      <a:pt x="15107" y="1081"/>
                      <a:pt x="14614" y="1081"/>
                    </a:cubicBezTo>
                    <a:cubicBezTo>
                      <a:pt x="13880" y="1081"/>
                      <a:pt x="13182" y="1301"/>
                      <a:pt x="12753" y="1514"/>
                    </a:cubicBezTo>
                    <a:cubicBezTo>
                      <a:pt x="12878" y="1781"/>
                      <a:pt x="12997" y="2064"/>
                      <a:pt x="13115" y="2366"/>
                    </a:cubicBezTo>
                    <a:cubicBezTo>
                      <a:pt x="13131" y="2409"/>
                      <a:pt x="13143" y="2453"/>
                      <a:pt x="13159" y="2496"/>
                    </a:cubicBezTo>
                    <a:cubicBezTo>
                      <a:pt x="13436" y="2360"/>
                      <a:pt x="13994" y="2160"/>
                      <a:pt x="14614" y="2160"/>
                    </a:cubicBezTo>
                    <a:cubicBezTo>
                      <a:pt x="15001" y="2160"/>
                      <a:pt x="15328" y="2239"/>
                      <a:pt x="15588" y="2396"/>
                    </a:cubicBezTo>
                    <a:cubicBezTo>
                      <a:pt x="15893" y="2579"/>
                      <a:pt x="16347" y="2947"/>
                      <a:pt x="16767" y="4019"/>
                    </a:cubicBezTo>
                    <a:cubicBezTo>
                      <a:pt x="17366" y="5541"/>
                      <a:pt x="17207" y="6853"/>
                      <a:pt x="16784" y="7478"/>
                    </a:cubicBezTo>
                    <a:cubicBezTo>
                      <a:pt x="16610" y="7736"/>
                      <a:pt x="16549" y="8067"/>
                      <a:pt x="16618" y="8379"/>
                    </a:cubicBezTo>
                    <a:cubicBezTo>
                      <a:pt x="16817" y="9273"/>
                      <a:pt x="16689" y="9648"/>
                      <a:pt x="16656" y="9723"/>
                    </a:cubicBezTo>
                    <a:cubicBezTo>
                      <a:pt x="16631" y="9754"/>
                      <a:pt x="16607" y="9786"/>
                      <a:pt x="16584" y="9820"/>
                    </a:cubicBezTo>
                    <a:cubicBezTo>
                      <a:pt x="16565" y="9848"/>
                      <a:pt x="16497" y="9929"/>
                      <a:pt x="16447" y="9988"/>
                    </a:cubicBezTo>
                    <a:cubicBezTo>
                      <a:pt x="16023" y="10488"/>
                      <a:pt x="15236" y="11419"/>
                      <a:pt x="15236" y="13291"/>
                    </a:cubicBezTo>
                    <a:cubicBezTo>
                      <a:pt x="15236" y="15520"/>
                      <a:pt x="16851" y="16555"/>
                      <a:pt x="17757" y="16810"/>
                    </a:cubicBezTo>
                    <a:cubicBezTo>
                      <a:pt x="19050" y="17307"/>
                      <a:pt x="20311" y="17926"/>
                      <a:pt x="20570" y="19440"/>
                    </a:cubicBezTo>
                    <a:lnTo>
                      <a:pt x="17464" y="19440"/>
                    </a:lnTo>
                    <a:cubicBezTo>
                      <a:pt x="17553" y="19773"/>
                      <a:pt x="17615" y="20132"/>
                      <a:pt x="17645" y="20520"/>
                    </a:cubicBezTo>
                    <a:lnTo>
                      <a:pt x="21152" y="20520"/>
                    </a:lnTo>
                    <a:cubicBezTo>
                      <a:pt x="21600" y="20520"/>
                      <a:pt x="21600" y="20034"/>
                      <a:pt x="21600" y="20034"/>
                    </a:cubicBezTo>
                    <a:cubicBezTo>
                      <a:pt x="21600" y="17119"/>
                      <a:pt x="19191" y="16215"/>
                      <a:pt x="18035" y="15774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buClr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125" kern="12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Lato" charset="0"/>
                  <a:cs typeface="Lato" charset="0"/>
                  <a:sym typeface="Gill Sans"/>
                </a:endParaRPr>
              </a:p>
            </p:txBody>
          </p:sp>
        </p:grpSp>
        <p:grpSp>
          <p:nvGrpSpPr>
            <p:cNvPr id="144" name="Group 26"/>
            <p:cNvGrpSpPr/>
            <p:nvPr/>
          </p:nvGrpSpPr>
          <p:grpSpPr>
            <a:xfrm>
              <a:off x="4998620" y="3516310"/>
              <a:ext cx="501083" cy="611791"/>
              <a:chOff x="4998620" y="3474365"/>
              <a:chExt cx="501083" cy="611791"/>
            </a:xfrm>
          </p:grpSpPr>
          <p:sp>
            <p:nvSpPr>
              <p:cNvPr id="163" name="Diamond 51"/>
              <p:cNvSpPr/>
              <p:nvPr/>
            </p:nvSpPr>
            <p:spPr>
              <a:xfrm>
                <a:off x="5064950" y="3474365"/>
                <a:ext cx="369116" cy="37750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60">
                  <a:buClrTx/>
                  <a:buFontTx/>
                  <a:buNone/>
                </a:pPr>
                <a:endParaRPr lang="pt-BR" sz="1400" kern="1200" dirty="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64" name="Oval 52"/>
              <p:cNvSpPr/>
              <p:nvPr/>
            </p:nvSpPr>
            <p:spPr>
              <a:xfrm>
                <a:off x="4998620" y="3576138"/>
                <a:ext cx="501083" cy="510018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</p:grpSp>
        <p:grpSp>
          <p:nvGrpSpPr>
            <p:cNvPr id="145" name="Group 27"/>
            <p:cNvGrpSpPr/>
            <p:nvPr/>
          </p:nvGrpSpPr>
          <p:grpSpPr>
            <a:xfrm>
              <a:off x="2452508" y="3517253"/>
              <a:ext cx="501083" cy="610848"/>
              <a:chOff x="2452508" y="3475308"/>
              <a:chExt cx="501083" cy="610848"/>
            </a:xfrm>
          </p:grpSpPr>
          <p:sp>
            <p:nvSpPr>
              <p:cNvPr id="161" name="Diamond 48"/>
              <p:cNvSpPr/>
              <p:nvPr/>
            </p:nvSpPr>
            <p:spPr>
              <a:xfrm>
                <a:off x="2514697" y="3475308"/>
                <a:ext cx="369116" cy="377505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60">
                  <a:buClrTx/>
                  <a:buFontTx/>
                  <a:buNone/>
                </a:pPr>
                <a:endParaRPr lang="pt-BR" sz="1400" kern="1200" dirty="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62" name="Oval 49"/>
              <p:cNvSpPr/>
              <p:nvPr/>
            </p:nvSpPr>
            <p:spPr>
              <a:xfrm>
                <a:off x="2452508" y="3576138"/>
                <a:ext cx="501083" cy="510018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</p:grpSp>
        <p:grpSp>
          <p:nvGrpSpPr>
            <p:cNvPr id="146" name="Group 28"/>
            <p:cNvGrpSpPr/>
            <p:nvPr/>
          </p:nvGrpSpPr>
          <p:grpSpPr>
            <a:xfrm>
              <a:off x="3832795" y="1868441"/>
              <a:ext cx="4074041" cy="2259660"/>
              <a:chOff x="3832795" y="1826496"/>
              <a:chExt cx="4074041" cy="2259660"/>
            </a:xfrm>
          </p:grpSpPr>
          <p:sp>
            <p:nvSpPr>
              <p:cNvPr id="158" name="Diamond 45"/>
              <p:cNvSpPr/>
              <p:nvPr/>
            </p:nvSpPr>
            <p:spPr>
              <a:xfrm>
                <a:off x="7472591" y="3474365"/>
                <a:ext cx="369116" cy="377504"/>
              </a:xfrm>
              <a:prstGeom prst="diamon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60">
                  <a:buClrTx/>
                  <a:buFontTx/>
                  <a:buNone/>
                </a:pPr>
                <a:endParaRPr lang="pt-BR" sz="1400" kern="1200" dirty="0">
                  <a:solidFill>
                    <a:prstClr val="white"/>
                  </a:solidFill>
                  <a:sym typeface="Calibri"/>
                </a:endParaRPr>
              </a:p>
            </p:txBody>
          </p:sp>
          <p:sp>
            <p:nvSpPr>
              <p:cNvPr id="159" name="Oval 46"/>
              <p:cNvSpPr/>
              <p:nvPr/>
            </p:nvSpPr>
            <p:spPr>
              <a:xfrm>
                <a:off x="7405753" y="3576138"/>
                <a:ext cx="501083" cy="51001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4" tIns="45712" rIns="91424" bIns="45712" rtlCol="0" anchor="ctr"/>
              <a:lstStyle/>
              <a:p>
                <a:pPr algn="ctr" defTabSz="685660">
                  <a:buClrTx/>
                  <a:buFontTx/>
                  <a:buNone/>
                </a:pPr>
                <a:endParaRPr lang="pt-BR" sz="506" b="1" kern="1200" dirty="0">
                  <a:solidFill>
                    <a:prstClr val="white"/>
                  </a:solidFill>
                  <a:latin typeface="Calibri Light"/>
                  <a:sym typeface="Calibri"/>
                </a:endParaRPr>
              </a:p>
            </p:txBody>
          </p:sp>
          <p:sp>
            <p:nvSpPr>
              <p:cNvPr id="160" name="Shape 2950"/>
              <p:cNvSpPr/>
              <p:nvPr/>
            </p:nvSpPr>
            <p:spPr>
              <a:xfrm>
                <a:off x="3832795" y="1826496"/>
                <a:ext cx="242371" cy="29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00" y="7855"/>
                    </a:moveTo>
                    <a:lnTo>
                      <a:pt x="7800" y="7855"/>
                    </a:lnTo>
                    <a:cubicBezTo>
                      <a:pt x="8132" y="7855"/>
                      <a:pt x="8400" y="7635"/>
                      <a:pt x="8400" y="7364"/>
                    </a:cubicBezTo>
                    <a:cubicBezTo>
                      <a:pt x="8400" y="7092"/>
                      <a:pt x="8132" y="6873"/>
                      <a:pt x="7800" y="6873"/>
                    </a:cubicBezTo>
                    <a:lnTo>
                      <a:pt x="4200" y="6873"/>
                    </a:lnTo>
                    <a:cubicBezTo>
                      <a:pt x="3868" y="6873"/>
                      <a:pt x="3600" y="7092"/>
                      <a:pt x="3600" y="7364"/>
                    </a:cubicBezTo>
                    <a:cubicBezTo>
                      <a:pt x="3600" y="7635"/>
                      <a:pt x="3868" y="7855"/>
                      <a:pt x="4200" y="7855"/>
                    </a:cubicBezTo>
                    <a:moveTo>
                      <a:pt x="4200" y="11782"/>
                    </a:moveTo>
                    <a:lnTo>
                      <a:pt x="16200" y="11782"/>
                    </a:lnTo>
                    <a:cubicBezTo>
                      <a:pt x="16532" y="11782"/>
                      <a:pt x="16800" y="11562"/>
                      <a:pt x="16800" y="11291"/>
                    </a:cubicBezTo>
                    <a:cubicBezTo>
                      <a:pt x="16800" y="11020"/>
                      <a:pt x="16532" y="10800"/>
                      <a:pt x="16200" y="10800"/>
                    </a:cubicBezTo>
                    <a:lnTo>
                      <a:pt x="4200" y="10800"/>
                    </a:lnTo>
                    <a:cubicBezTo>
                      <a:pt x="3868" y="10800"/>
                      <a:pt x="3600" y="11020"/>
                      <a:pt x="3600" y="11291"/>
                    </a:cubicBezTo>
                    <a:cubicBezTo>
                      <a:pt x="3600" y="11562"/>
                      <a:pt x="3868" y="11782"/>
                      <a:pt x="4200" y="11782"/>
                    </a:cubicBezTo>
                    <a:moveTo>
                      <a:pt x="4200" y="9818"/>
                    </a:moveTo>
                    <a:lnTo>
                      <a:pt x="11400" y="9818"/>
                    </a:lnTo>
                    <a:cubicBezTo>
                      <a:pt x="11732" y="9818"/>
                      <a:pt x="12000" y="9599"/>
                      <a:pt x="12000" y="9327"/>
                    </a:cubicBezTo>
                    <a:cubicBezTo>
                      <a:pt x="12000" y="9056"/>
                      <a:pt x="11732" y="8836"/>
                      <a:pt x="11400" y="8836"/>
                    </a:cubicBezTo>
                    <a:lnTo>
                      <a:pt x="4200" y="8836"/>
                    </a:lnTo>
                    <a:cubicBezTo>
                      <a:pt x="3868" y="8836"/>
                      <a:pt x="3600" y="9056"/>
                      <a:pt x="3600" y="9327"/>
                    </a:cubicBezTo>
                    <a:cubicBezTo>
                      <a:pt x="3600" y="9599"/>
                      <a:pt x="3868" y="9818"/>
                      <a:pt x="4200" y="9818"/>
                    </a:cubicBezTo>
                    <a:moveTo>
                      <a:pt x="4200" y="5891"/>
                    </a:moveTo>
                    <a:lnTo>
                      <a:pt x="15000" y="5891"/>
                    </a:lnTo>
                    <a:cubicBezTo>
                      <a:pt x="15332" y="5891"/>
                      <a:pt x="15600" y="5671"/>
                      <a:pt x="15600" y="5400"/>
                    </a:cubicBezTo>
                    <a:cubicBezTo>
                      <a:pt x="15600" y="5129"/>
                      <a:pt x="15332" y="4909"/>
                      <a:pt x="15000" y="4909"/>
                    </a:cubicBezTo>
                    <a:lnTo>
                      <a:pt x="4200" y="4909"/>
                    </a:lnTo>
                    <a:cubicBezTo>
                      <a:pt x="3868" y="4909"/>
                      <a:pt x="3600" y="5129"/>
                      <a:pt x="3600" y="5400"/>
                    </a:cubicBezTo>
                    <a:cubicBezTo>
                      <a:pt x="3600" y="5671"/>
                      <a:pt x="3868" y="5891"/>
                      <a:pt x="4200" y="5891"/>
                    </a:cubicBezTo>
                    <a:moveTo>
                      <a:pt x="20400" y="13745"/>
                    </a:moveTo>
                    <a:lnTo>
                      <a:pt x="1200" y="13745"/>
                    </a:lnTo>
                    <a:lnTo>
                      <a:pt x="1200" y="2945"/>
                    </a:lnTo>
                    <a:lnTo>
                      <a:pt x="20400" y="2945"/>
                    </a:lnTo>
                    <a:cubicBezTo>
                      <a:pt x="20400" y="2945"/>
                      <a:pt x="20400" y="13745"/>
                      <a:pt x="20400" y="13745"/>
                    </a:cubicBezTo>
                    <a:close/>
                    <a:moveTo>
                      <a:pt x="11400" y="20618"/>
                    </a:moveTo>
                    <a:lnTo>
                      <a:pt x="10200" y="20618"/>
                    </a:lnTo>
                    <a:lnTo>
                      <a:pt x="10200" y="14727"/>
                    </a:lnTo>
                    <a:lnTo>
                      <a:pt x="11400" y="14727"/>
                    </a:lnTo>
                    <a:cubicBezTo>
                      <a:pt x="11400" y="14727"/>
                      <a:pt x="11400" y="20618"/>
                      <a:pt x="11400" y="20618"/>
                    </a:cubicBezTo>
                    <a:close/>
                    <a:moveTo>
                      <a:pt x="10200" y="982"/>
                    </a:moveTo>
                    <a:lnTo>
                      <a:pt x="11400" y="982"/>
                    </a:lnTo>
                    <a:lnTo>
                      <a:pt x="11400" y="1964"/>
                    </a:lnTo>
                    <a:lnTo>
                      <a:pt x="10200" y="1964"/>
                    </a:lnTo>
                    <a:cubicBezTo>
                      <a:pt x="10200" y="1964"/>
                      <a:pt x="10200" y="982"/>
                      <a:pt x="10200" y="982"/>
                    </a:cubicBezTo>
                    <a:close/>
                    <a:moveTo>
                      <a:pt x="20400" y="1964"/>
                    </a:moveTo>
                    <a:lnTo>
                      <a:pt x="12600" y="1964"/>
                    </a:lnTo>
                    <a:lnTo>
                      <a:pt x="12600" y="982"/>
                    </a:lnTo>
                    <a:cubicBezTo>
                      <a:pt x="12600" y="440"/>
                      <a:pt x="12062" y="0"/>
                      <a:pt x="11400" y="0"/>
                    </a:cubicBezTo>
                    <a:lnTo>
                      <a:pt x="10200" y="0"/>
                    </a:lnTo>
                    <a:cubicBezTo>
                      <a:pt x="9537" y="0"/>
                      <a:pt x="9000" y="440"/>
                      <a:pt x="9000" y="982"/>
                    </a:cubicBezTo>
                    <a:lnTo>
                      <a:pt x="9000" y="1964"/>
                    </a:lnTo>
                    <a:lnTo>
                      <a:pt x="1200" y="1964"/>
                    </a:lnTo>
                    <a:cubicBezTo>
                      <a:pt x="537" y="1964"/>
                      <a:pt x="0" y="2404"/>
                      <a:pt x="0" y="2945"/>
                    </a:cubicBezTo>
                    <a:lnTo>
                      <a:pt x="0" y="13745"/>
                    </a:lnTo>
                    <a:cubicBezTo>
                      <a:pt x="0" y="14287"/>
                      <a:pt x="537" y="14727"/>
                      <a:pt x="1200" y="14727"/>
                    </a:cubicBezTo>
                    <a:lnTo>
                      <a:pt x="9000" y="14727"/>
                    </a:lnTo>
                    <a:lnTo>
                      <a:pt x="9000" y="20618"/>
                    </a:lnTo>
                    <a:cubicBezTo>
                      <a:pt x="9000" y="21160"/>
                      <a:pt x="9537" y="21600"/>
                      <a:pt x="10200" y="21600"/>
                    </a:cubicBezTo>
                    <a:lnTo>
                      <a:pt x="11400" y="21600"/>
                    </a:lnTo>
                    <a:cubicBezTo>
                      <a:pt x="12062" y="21600"/>
                      <a:pt x="12600" y="21160"/>
                      <a:pt x="12600" y="20618"/>
                    </a:cubicBezTo>
                    <a:lnTo>
                      <a:pt x="12600" y="14727"/>
                    </a:lnTo>
                    <a:lnTo>
                      <a:pt x="20400" y="14727"/>
                    </a:lnTo>
                    <a:cubicBezTo>
                      <a:pt x="21062" y="14727"/>
                      <a:pt x="21600" y="14287"/>
                      <a:pt x="21600" y="13745"/>
                    </a:cubicBezTo>
                    <a:lnTo>
                      <a:pt x="21600" y="2945"/>
                    </a:lnTo>
                    <a:cubicBezTo>
                      <a:pt x="21600" y="2404"/>
                      <a:pt x="21062" y="1964"/>
                      <a:pt x="20400" y="1964"/>
                    </a:cubicBezTo>
                    <a:moveTo>
                      <a:pt x="17400" y="8836"/>
                    </a:moveTo>
                    <a:lnTo>
                      <a:pt x="13800" y="8836"/>
                    </a:lnTo>
                    <a:cubicBezTo>
                      <a:pt x="13468" y="8836"/>
                      <a:pt x="13200" y="9056"/>
                      <a:pt x="13200" y="9327"/>
                    </a:cubicBezTo>
                    <a:cubicBezTo>
                      <a:pt x="13200" y="9599"/>
                      <a:pt x="13468" y="9818"/>
                      <a:pt x="13800" y="9818"/>
                    </a:cubicBezTo>
                    <a:lnTo>
                      <a:pt x="17400" y="9818"/>
                    </a:lnTo>
                    <a:cubicBezTo>
                      <a:pt x="17732" y="9818"/>
                      <a:pt x="18000" y="9599"/>
                      <a:pt x="18000" y="9327"/>
                    </a:cubicBezTo>
                    <a:cubicBezTo>
                      <a:pt x="18000" y="9056"/>
                      <a:pt x="17732" y="8836"/>
                      <a:pt x="17400" y="8836"/>
                    </a:cubicBezTo>
                    <a:moveTo>
                      <a:pt x="9600" y="7364"/>
                    </a:moveTo>
                    <a:cubicBezTo>
                      <a:pt x="9600" y="7635"/>
                      <a:pt x="9868" y="7855"/>
                      <a:pt x="10200" y="7855"/>
                    </a:cubicBezTo>
                    <a:lnTo>
                      <a:pt x="17400" y="7855"/>
                    </a:lnTo>
                    <a:cubicBezTo>
                      <a:pt x="17732" y="7855"/>
                      <a:pt x="18000" y="7635"/>
                      <a:pt x="18000" y="7364"/>
                    </a:cubicBezTo>
                    <a:cubicBezTo>
                      <a:pt x="18000" y="7092"/>
                      <a:pt x="17732" y="6873"/>
                      <a:pt x="17400" y="6873"/>
                    </a:cubicBezTo>
                    <a:lnTo>
                      <a:pt x="10200" y="6873"/>
                    </a:lnTo>
                    <a:cubicBezTo>
                      <a:pt x="9868" y="6873"/>
                      <a:pt x="9600" y="7092"/>
                      <a:pt x="9600" y="7364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buClr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pt-BR" sz="1125" kern="12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Lato" charset="0"/>
                  <a:cs typeface="Lato" charset="0"/>
                  <a:sym typeface="Gill Sans"/>
                </a:endParaRPr>
              </a:p>
            </p:txBody>
          </p:sp>
        </p:grpSp>
        <p:sp>
          <p:nvSpPr>
            <p:cNvPr id="147" name="Subtitle 2"/>
            <p:cNvSpPr txBox="1">
              <a:spLocks/>
            </p:cNvSpPr>
            <p:nvPr/>
          </p:nvSpPr>
          <p:spPr>
            <a:xfrm>
              <a:off x="5710000" y="3659546"/>
              <a:ext cx="1535633" cy="436964"/>
            </a:xfrm>
            <a:prstGeom prst="rect">
              <a:avLst/>
            </a:prstGeom>
          </p:spPr>
          <p:txBody>
            <a:bodyPr vert="horz" wrap="square" lIns="81559" tIns="40779" rIns="81559" bIns="4077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15"/>
                </a:lnSpc>
                <a:buClrTx/>
              </a:pPr>
              <a:r>
                <a:rPr lang="pt-B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ea typeface="Lato Light" charset="0"/>
                  <a:cs typeface="Lato Light" charset="0"/>
                  <a:sym typeface="Calibri"/>
                </a:rPr>
                <a:t>Início em 20/05</a:t>
              </a:r>
              <a:endPara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Lato Light" charset="0"/>
                <a:cs typeface="Lato Light" charset="0"/>
                <a:sym typeface="Calibri"/>
              </a:endParaRPr>
            </a:p>
          </p:txBody>
        </p:sp>
        <p:sp>
          <p:nvSpPr>
            <p:cNvPr id="148" name="TextBox 33"/>
            <p:cNvSpPr txBox="1"/>
            <p:nvPr/>
          </p:nvSpPr>
          <p:spPr>
            <a:xfrm>
              <a:off x="5991057" y="3233274"/>
              <a:ext cx="972327" cy="53850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685660">
                <a:buClrTx/>
                <a:buFontTx/>
                <a:buNone/>
              </a:pPr>
              <a:r>
                <a:rPr lang="pt-BR" sz="1600" b="1" kern="1200" dirty="0" smtClean="0">
                  <a:solidFill>
                    <a:srgbClr val="4472C4"/>
                  </a:solidFill>
                  <a:latin typeface="Calibri"/>
                  <a:ea typeface="Lato Black" charset="0"/>
                  <a:cs typeface="Lato Black" charset="0"/>
                  <a:sym typeface="Calibri"/>
                </a:rPr>
                <a:t>Criação</a:t>
              </a:r>
              <a:endParaRPr lang="pt-BR" sz="1600" b="1" kern="1200" dirty="0">
                <a:solidFill>
                  <a:srgbClr val="4472C4"/>
                </a:solidFill>
                <a:latin typeface="Calibri"/>
                <a:ea typeface="Lato Black" charset="0"/>
                <a:cs typeface="Lato Black" charset="0"/>
                <a:sym typeface="Calibri"/>
              </a:endParaRPr>
            </a:p>
          </p:txBody>
        </p:sp>
        <p:sp>
          <p:nvSpPr>
            <p:cNvPr id="149" name="TextBox 35"/>
            <p:cNvSpPr txBox="1"/>
            <p:nvPr/>
          </p:nvSpPr>
          <p:spPr>
            <a:xfrm>
              <a:off x="810035" y="3233274"/>
              <a:ext cx="1407736" cy="53850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685660">
                <a:buClrTx/>
                <a:buFontTx/>
                <a:buNone/>
              </a:pPr>
              <a:r>
                <a:rPr lang="pt-BR" sz="1600" b="1" kern="1200" dirty="0" smtClean="0">
                  <a:solidFill>
                    <a:srgbClr val="5B9BD5"/>
                  </a:solidFill>
                  <a:latin typeface="Calibri"/>
                  <a:ea typeface="Lato Black" charset="0"/>
                  <a:cs typeface="Lato Black" charset="0"/>
                  <a:sym typeface="Calibri"/>
                </a:rPr>
                <a:t>Diagnóstico</a:t>
              </a:r>
            </a:p>
          </p:txBody>
        </p:sp>
        <p:sp>
          <p:nvSpPr>
            <p:cNvPr id="150" name="Subtitle 2"/>
            <p:cNvSpPr txBox="1">
              <a:spLocks/>
            </p:cNvSpPr>
            <p:nvPr/>
          </p:nvSpPr>
          <p:spPr>
            <a:xfrm>
              <a:off x="3213353" y="3659546"/>
              <a:ext cx="1535633" cy="436964"/>
            </a:xfrm>
            <a:prstGeom prst="rect">
              <a:avLst/>
            </a:prstGeom>
          </p:spPr>
          <p:txBody>
            <a:bodyPr vert="horz" wrap="square" lIns="81559" tIns="40779" rIns="81559" bIns="4077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15"/>
                </a:lnSpc>
                <a:buClrTx/>
              </a:pPr>
              <a:r>
                <a:rPr lang="pt-B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ea typeface="Lato Light" charset="0"/>
                  <a:cs typeface="Lato Light" charset="0"/>
                  <a:sym typeface="Calibri"/>
                </a:rPr>
                <a:t>28/01 a 13/03</a:t>
              </a:r>
              <a:endPara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Lato Light" charset="0"/>
                <a:cs typeface="Lato Light" charset="0"/>
                <a:sym typeface="Calibri"/>
              </a:endParaRPr>
            </a:p>
          </p:txBody>
        </p:sp>
        <p:sp>
          <p:nvSpPr>
            <p:cNvPr id="151" name="TextBox 37"/>
            <p:cNvSpPr txBox="1"/>
            <p:nvPr/>
          </p:nvSpPr>
          <p:spPr>
            <a:xfrm>
              <a:off x="3482936" y="3233274"/>
              <a:ext cx="995275" cy="53850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685660">
                <a:buClrTx/>
                <a:buFontTx/>
                <a:buNone/>
              </a:pPr>
              <a:r>
                <a:rPr lang="pt-BR" sz="1600" b="1" kern="1200" dirty="0" smtClean="0">
                  <a:solidFill>
                    <a:srgbClr val="A5A5A5"/>
                  </a:solidFill>
                  <a:latin typeface="Calibri"/>
                  <a:ea typeface="Lato Black" charset="0"/>
                  <a:cs typeface="Lato Black" charset="0"/>
                  <a:sym typeface="Calibri"/>
                </a:rPr>
                <a:t>Seleção</a:t>
              </a:r>
              <a:endParaRPr lang="pt-BR" sz="1600" b="1" kern="1200" dirty="0">
                <a:solidFill>
                  <a:srgbClr val="A5A5A5"/>
                </a:solidFill>
                <a:latin typeface="Calibri"/>
                <a:ea typeface="Lato Black" charset="0"/>
                <a:cs typeface="Lato Black" charset="0"/>
                <a:sym typeface="Calibri"/>
              </a:endParaRPr>
            </a:p>
          </p:txBody>
        </p:sp>
        <p:sp>
          <p:nvSpPr>
            <p:cNvPr id="152" name="Subtitle 2"/>
            <p:cNvSpPr txBox="1">
              <a:spLocks/>
            </p:cNvSpPr>
            <p:nvPr/>
          </p:nvSpPr>
          <p:spPr>
            <a:xfrm>
              <a:off x="6919381" y="2045485"/>
              <a:ext cx="1535633" cy="436964"/>
            </a:xfrm>
            <a:prstGeom prst="rect">
              <a:avLst/>
            </a:prstGeom>
          </p:spPr>
          <p:txBody>
            <a:bodyPr vert="horz" wrap="square" lIns="81559" tIns="40779" rIns="81559" bIns="4077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15"/>
                </a:lnSpc>
                <a:buClrTx/>
              </a:pPr>
              <a:r>
                <a:rPr lang="pt-B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ea typeface="Lato Light" charset="0"/>
                  <a:cs typeface="Lato Light" charset="0"/>
                  <a:sym typeface="Calibri"/>
                </a:rPr>
                <a:t>Out/19</a:t>
              </a:r>
              <a:endPara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Lato Light" charset="0"/>
                <a:cs typeface="Lato Light" charset="0"/>
                <a:sym typeface="Calibri"/>
              </a:endParaRPr>
            </a:p>
          </p:txBody>
        </p:sp>
        <p:sp>
          <p:nvSpPr>
            <p:cNvPr id="153" name="TextBox 40"/>
            <p:cNvSpPr txBox="1"/>
            <p:nvPr/>
          </p:nvSpPr>
          <p:spPr>
            <a:xfrm>
              <a:off x="7050851" y="1619215"/>
              <a:ext cx="1271498" cy="53850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685660">
                <a:buClrTx/>
                <a:buFontTx/>
                <a:buNone/>
              </a:pPr>
              <a:r>
                <a:rPr lang="pt-BR" sz="1600" b="1" kern="1200" dirty="0" smtClean="0">
                  <a:solidFill>
                    <a:srgbClr val="70AD47"/>
                  </a:solidFill>
                  <a:latin typeface="Calibri"/>
                  <a:ea typeface="Lato Black" charset="0"/>
                  <a:cs typeface="Lato Black" charset="0"/>
                  <a:sym typeface="Calibri"/>
                </a:rPr>
                <a:t>Demo Day</a:t>
              </a:r>
              <a:endParaRPr lang="pt-BR" sz="1600" b="1" kern="1200" dirty="0">
                <a:solidFill>
                  <a:srgbClr val="70AD47"/>
                </a:solidFill>
                <a:latin typeface="Calibri"/>
                <a:ea typeface="Lato Black" charset="0"/>
                <a:cs typeface="Lato Black" charset="0"/>
                <a:sym typeface="Calibri"/>
              </a:endParaRPr>
            </a:p>
          </p:txBody>
        </p:sp>
        <p:sp>
          <p:nvSpPr>
            <p:cNvPr id="154" name="Subtitle 2"/>
            <p:cNvSpPr txBox="1">
              <a:spLocks/>
            </p:cNvSpPr>
            <p:nvPr/>
          </p:nvSpPr>
          <p:spPr>
            <a:xfrm>
              <a:off x="1956054" y="2045483"/>
              <a:ext cx="1535633" cy="436964"/>
            </a:xfrm>
            <a:prstGeom prst="rect">
              <a:avLst/>
            </a:prstGeom>
          </p:spPr>
          <p:txBody>
            <a:bodyPr vert="horz" wrap="square" lIns="81559" tIns="40779" rIns="81559" bIns="4077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15"/>
                </a:lnSpc>
                <a:buClrTx/>
              </a:pPr>
              <a:r>
                <a:rPr lang="pt-B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ea typeface="Lato Light" charset="0"/>
                  <a:cs typeface="Lato Light" charset="0"/>
                  <a:sym typeface="Calibri"/>
                </a:rPr>
                <a:t>06/12 a 27/01</a:t>
              </a:r>
              <a:endPara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Lato Light" charset="0"/>
                <a:cs typeface="Lato Light" charset="0"/>
                <a:sym typeface="Calibri"/>
              </a:endParaRPr>
            </a:p>
          </p:txBody>
        </p:sp>
        <p:sp>
          <p:nvSpPr>
            <p:cNvPr id="155" name="TextBox 42"/>
            <p:cNvSpPr txBox="1"/>
            <p:nvPr/>
          </p:nvSpPr>
          <p:spPr>
            <a:xfrm>
              <a:off x="2329251" y="1619213"/>
              <a:ext cx="788050" cy="53850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685660">
                <a:buClrTx/>
                <a:buFontTx/>
                <a:buNone/>
              </a:pPr>
              <a:r>
                <a:rPr lang="pt-BR" sz="1600" b="1" kern="1200" dirty="0" smtClean="0">
                  <a:solidFill>
                    <a:srgbClr val="ED7D31"/>
                  </a:solidFill>
                  <a:latin typeface="Calibri"/>
                  <a:ea typeface="Lato Black" charset="0"/>
                  <a:cs typeface="Lato Black" charset="0"/>
                  <a:sym typeface="Calibri"/>
                </a:rPr>
                <a:t>Edital</a:t>
              </a:r>
              <a:endParaRPr lang="pt-BR" sz="1600" b="1" kern="1200" dirty="0">
                <a:solidFill>
                  <a:srgbClr val="ED7D31"/>
                </a:solidFill>
                <a:latin typeface="Calibri"/>
                <a:ea typeface="Lato Black" charset="0"/>
                <a:cs typeface="Lato Black" charset="0"/>
                <a:sym typeface="Calibri"/>
              </a:endParaRPr>
            </a:p>
          </p:txBody>
        </p:sp>
        <p:sp>
          <p:nvSpPr>
            <p:cNvPr id="156" name="Subtitle 2"/>
            <p:cNvSpPr txBox="1">
              <a:spLocks/>
            </p:cNvSpPr>
            <p:nvPr/>
          </p:nvSpPr>
          <p:spPr>
            <a:xfrm>
              <a:off x="4422734" y="2045485"/>
              <a:ext cx="1535633" cy="436964"/>
            </a:xfrm>
            <a:prstGeom prst="rect">
              <a:avLst/>
            </a:prstGeom>
          </p:spPr>
          <p:txBody>
            <a:bodyPr vert="horz" wrap="square" lIns="81559" tIns="40779" rIns="81559" bIns="4077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15"/>
                </a:lnSpc>
                <a:buClrTx/>
              </a:pPr>
              <a:r>
                <a:rPr lang="pt-B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ea typeface="Lato Light" charset="0"/>
                  <a:cs typeface="Lato Light" charset="0"/>
                  <a:sym typeface="Calibri"/>
                </a:rPr>
                <a:t>Início em 08/04</a:t>
              </a:r>
              <a:endPara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Lato Light" charset="0"/>
                <a:cs typeface="Lato Light" charset="0"/>
                <a:sym typeface="Calibri"/>
              </a:endParaRPr>
            </a:p>
          </p:txBody>
        </p:sp>
        <p:sp>
          <p:nvSpPr>
            <p:cNvPr id="157" name="TextBox 44"/>
            <p:cNvSpPr txBox="1"/>
            <p:nvPr/>
          </p:nvSpPr>
          <p:spPr>
            <a:xfrm>
              <a:off x="4522879" y="1619213"/>
              <a:ext cx="1334146" cy="53850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685660">
                <a:buClrTx/>
                <a:buFontTx/>
                <a:buNone/>
              </a:pPr>
              <a:r>
                <a:rPr lang="pt-BR" sz="1600" b="1" kern="1200" dirty="0" smtClean="0">
                  <a:solidFill>
                    <a:srgbClr val="FFC000"/>
                  </a:solidFill>
                  <a:latin typeface="Calibri"/>
                  <a:ea typeface="Lato Black" charset="0"/>
                  <a:cs typeface="Lato Black" charset="0"/>
                  <a:sym typeface="Calibri"/>
                </a:rPr>
                <a:t>Aceleração</a:t>
              </a:r>
              <a:endParaRPr lang="pt-BR" sz="1600" b="1" kern="1200" dirty="0">
                <a:solidFill>
                  <a:srgbClr val="FFC000"/>
                </a:solidFill>
                <a:latin typeface="Calibri"/>
                <a:ea typeface="Lato Black" charset="0"/>
                <a:cs typeface="Lato Black" charset="0"/>
                <a:sym typeface="Calibri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40422" y="3579648"/>
            <a:ext cx="1421599" cy="2925012"/>
            <a:chOff x="210520" y="2796641"/>
            <a:chExt cx="1533218" cy="2816086"/>
          </a:xfrm>
        </p:grpSpPr>
        <p:sp>
          <p:nvSpPr>
            <p:cNvPr id="179" name="Retângulo 178"/>
            <p:cNvSpPr/>
            <p:nvPr/>
          </p:nvSpPr>
          <p:spPr>
            <a:xfrm>
              <a:off x="210520" y="4178076"/>
              <a:ext cx="1464258" cy="14346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pt-BR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80" name="Retângulo 179"/>
            <p:cNvSpPr/>
            <p:nvPr/>
          </p:nvSpPr>
          <p:spPr>
            <a:xfrm>
              <a:off x="222538" y="2796641"/>
              <a:ext cx="1452240" cy="12797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pt-BR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81" name="Oval 59"/>
            <p:cNvSpPr/>
            <p:nvPr/>
          </p:nvSpPr>
          <p:spPr>
            <a:xfrm>
              <a:off x="332530" y="3132922"/>
              <a:ext cx="373439" cy="33592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 defTabSz="914309" hangingPunct="0">
                <a:lnSpc>
                  <a:spcPct val="90000"/>
                </a:lnSpc>
                <a:spcBef>
                  <a:spcPts val="400"/>
                </a:spcBef>
                <a:buClr>
                  <a:srgbClr val="000000"/>
                </a:buClr>
                <a:buFont typeface="Arial"/>
                <a:buNone/>
              </a:pPr>
              <a:r>
                <a:rPr lang="pt-BR" sz="1600" b="1" kern="0" dirty="0" smtClean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alibri"/>
                </a:rPr>
                <a:t>49</a:t>
              </a:r>
              <a:endParaRPr lang="pt-BR" sz="1600" b="1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  <a:sym typeface="Calibri"/>
              </a:endParaRPr>
            </a:p>
          </p:txBody>
        </p:sp>
        <p:sp>
          <p:nvSpPr>
            <p:cNvPr id="182" name="Retângulo 181"/>
            <p:cNvSpPr/>
            <p:nvPr/>
          </p:nvSpPr>
          <p:spPr>
            <a:xfrm>
              <a:off x="221727" y="3421109"/>
              <a:ext cx="1476286" cy="679854"/>
            </a:xfrm>
            <a:prstGeom prst="rect">
              <a:avLst/>
            </a:prstGeom>
            <a:ln>
              <a:noFill/>
            </a:ln>
          </p:spPr>
          <p:txBody>
            <a:bodyPr wrap="square" lIns="91432" tIns="45718" rIns="91432" bIns="45718">
              <a:spAutoFit/>
            </a:bodyPr>
            <a:lstStyle/>
            <a:p>
              <a:pPr algn="ctr" defTabSz="914309" hangingPunct="0">
                <a:lnSpc>
                  <a:spcPts val="2500"/>
                </a:lnSpc>
                <a:spcBef>
                  <a:spcPts val="300"/>
                </a:spcBef>
                <a:buClr>
                  <a:srgbClr val="000000"/>
                </a:buClr>
                <a:buFont typeface="Arial"/>
                <a:buNone/>
              </a:pPr>
              <a:r>
                <a:rPr lang="pt-BR" sz="1600" b="1" kern="0" dirty="0">
                  <a:solidFill>
                    <a:srgbClr val="00B0F0"/>
                  </a:solidFill>
                  <a:latin typeface="Consolas" panose="020B0609020204030204" pitchFamily="49" charset="0"/>
                  <a:ea typeface="Times New Roman"/>
                  <a:cs typeface="Consolas" panose="020B0609020204030204" pitchFamily="49" charset="0"/>
                  <a:sym typeface="Calibri"/>
                </a:rPr>
                <a:t>Startups Criadas</a:t>
              </a:r>
            </a:p>
          </p:txBody>
        </p:sp>
        <p:sp>
          <p:nvSpPr>
            <p:cNvPr id="183" name="Oval 59"/>
            <p:cNvSpPr/>
            <p:nvPr/>
          </p:nvSpPr>
          <p:spPr>
            <a:xfrm>
              <a:off x="264362" y="4306890"/>
              <a:ext cx="373439" cy="341817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 defTabSz="914309" hangingPunct="0">
                <a:lnSpc>
                  <a:spcPct val="90000"/>
                </a:lnSpc>
                <a:spcBef>
                  <a:spcPts val="400"/>
                </a:spcBef>
                <a:buClr>
                  <a:srgbClr val="000000"/>
                </a:buClr>
                <a:buFont typeface="Arial"/>
                <a:buNone/>
              </a:pPr>
              <a:r>
                <a:rPr lang="pt-BR" sz="1600" b="1" kern="0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alibri"/>
                </a:rPr>
                <a:t>30</a:t>
              </a:r>
            </a:p>
          </p:txBody>
        </p:sp>
        <p:sp>
          <p:nvSpPr>
            <p:cNvPr id="184" name="Retângulo 183"/>
            <p:cNvSpPr/>
            <p:nvPr/>
          </p:nvSpPr>
          <p:spPr>
            <a:xfrm>
              <a:off x="252710" y="4778000"/>
              <a:ext cx="1491028" cy="679854"/>
            </a:xfrm>
            <a:prstGeom prst="rect">
              <a:avLst/>
            </a:prstGeom>
            <a:ln>
              <a:noFill/>
            </a:ln>
          </p:spPr>
          <p:txBody>
            <a:bodyPr wrap="square" lIns="91432" tIns="45718" rIns="91432" bIns="45718">
              <a:spAutoFit/>
            </a:bodyPr>
            <a:lstStyle/>
            <a:p>
              <a:pPr algn="ctr" defTabSz="914309" hangingPunct="0">
                <a:lnSpc>
                  <a:spcPts val="2500"/>
                </a:lnSpc>
                <a:spcBef>
                  <a:spcPts val="300"/>
                </a:spcBef>
                <a:buClr>
                  <a:srgbClr val="000000"/>
                </a:buClr>
                <a:buFont typeface="Arial"/>
                <a:buNone/>
              </a:pPr>
              <a:r>
                <a:rPr lang="pt-BR" sz="1600" b="1" kern="0" dirty="0">
                  <a:solidFill>
                    <a:srgbClr val="00B0F0"/>
                  </a:solidFill>
                  <a:latin typeface="Consolas" panose="020B0609020204030204" pitchFamily="49" charset="0"/>
                  <a:ea typeface="Times New Roman"/>
                  <a:cs typeface="Consolas" panose="020B0609020204030204" pitchFamily="49" charset="0"/>
                  <a:sym typeface="Calibri"/>
                </a:rPr>
                <a:t>Startups Aceleradas</a:t>
              </a:r>
            </a:p>
          </p:txBody>
        </p:sp>
        <p:pic>
          <p:nvPicPr>
            <p:cNvPr id="185" name="Picture 4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70" y="2862414"/>
              <a:ext cx="393605" cy="53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4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00" y="4281508"/>
              <a:ext cx="422213" cy="47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Google Shape;300;p37"/>
          <p:cNvSpPr txBox="1"/>
          <p:nvPr/>
        </p:nvSpPr>
        <p:spPr>
          <a:xfrm>
            <a:off x="637300" y="1164209"/>
            <a:ext cx="4068436" cy="625194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 algn="ctr"/>
            <a:r>
              <a:rPr lang="pt-BR" sz="1800" b="1" dirty="0" smtClean="0">
                <a:solidFill>
                  <a:srgbClr val="FFFFFF"/>
                </a:solidFill>
                <a:latin typeface="Raleway" panose="020B0604020202020204" charset="0"/>
                <a:ea typeface="Raleway"/>
                <a:cs typeface="Raleway" panose="020B0604020202020204" charset="0"/>
                <a:sym typeface="Raleway"/>
              </a:rPr>
              <a:t>Iniciativa </a:t>
            </a:r>
            <a:r>
              <a:rPr lang="pt-BR" b="1" dirty="0">
                <a:solidFill>
                  <a:srgbClr val="FFFFFF"/>
                </a:solidFill>
                <a:latin typeface="Raleway" panose="020B0604020202020204" charset="0"/>
                <a:ea typeface="Raleway"/>
                <a:cs typeface="Raleway" panose="020B0604020202020204" charset="0"/>
                <a:sym typeface="Raleway"/>
              </a:rPr>
              <a:t>- Programa de Desenvolvimento de Startups </a:t>
            </a:r>
            <a:endParaRPr sz="1800" b="1" dirty="0">
              <a:solidFill>
                <a:srgbClr val="FFFFFF"/>
              </a:solidFill>
              <a:latin typeface="Raleway" panose="020B0604020202020204" charset="0"/>
              <a:ea typeface="Raleway"/>
              <a:cs typeface="Raleway" panose="020B0604020202020204" charset="0"/>
              <a:sym typeface="Raleway"/>
            </a:endParaRPr>
          </a:p>
        </p:txBody>
      </p:sp>
      <p:sp>
        <p:nvSpPr>
          <p:cNvPr id="109" name="Text Box 3"/>
          <p:cNvSpPr txBox="1">
            <a:spLocks noChangeArrowheads="1"/>
          </p:cNvSpPr>
          <p:nvPr/>
        </p:nvSpPr>
        <p:spPr bwMode="black">
          <a:xfrm>
            <a:off x="103628" y="254636"/>
            <a:ext cx="252856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>
            <a:defPPr>
              <a:defRPr lang="pt-BR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defRPr>
            </a:lvl1pPr>
          </a:lstStyle>
          <a:p>
            <a:r>
              <a:rPr lang="pt-BR" altLang="pt-BR" dirty="0"/>
              <a:t>BNDES Garagem</a:t>
            </a:r>
            <a:endParaRPr lang="en-US" altLang="pt-BR" dirty="0"/>
          </a:p>
        </p:txBody>
      </p:sp>
      <p:pic>
        <p:nvPicPr>
          <p:cNvPr id="110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58" y="4621214"/>
            <a:ext cx="473146" cy="3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5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02" y="4528273"/>
            <a:ext cx="881298" cy="2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45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/>
          <p:cNvGrpSpPr/>
          <p:nvPr/>
        </p:nvGrpSpPr>
        <p:grpSpPr>
          <a:xfrm>
            <a:off x="6306754" y="184385"/>
            <a:ext cx="1360324" cy="968432"/>
            <a:chOff x="4354190" y="618047"/>
            <a:chExt cx="3249617" cy="2437213"/>
          </a:xfrm>
        </p:grpSpPr>
        <p:grpSp>
          <p:nvGrpSpPr>
            <p:cNvPr id="56" name="Grupo 55"/>
            <p:cNvGrpSpPr/>
            <p:nvPr/>
          </p:nvGrpSpPr>
          <p:grpSpPr>
            <a:xfrm>
              <a:off x="4354190" y="618047"/>
              <a:ext cx="3249617" cy="2437213"/>
              <a:chOff x="8570576" y="1897568"/>
              <a:chExt cx="3249617" cy="2437213"/>
            </a:xfrm>
          </p:grpSpPr>
          <p:pic>
            <p:nvPicPr>
              <p:cNvPr id="58" name="Picture 6" descr="Imagem relacionad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0576" y="1897568"/>
                <a:ext cx="3249617" cy="2437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Resultado de imagem para bnde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0300" y="2510454"/>
                <a:ext cx="392077" cy="78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Picture 2" descr="Imagem relacionad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059" y="1594190"/>
              <a:ext cx="855093" cy="574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tângulo de cantos arredondados 40"/>
          <p:cNvSpPr/>
          <p:nvPr/>
        </p:nvSpPr>
        <p:spPr bwMode="auto">
          <a:xfrm>
            <a:off x="5885685" y="214149"/>
            <a:ext cx="339982" cy="299765"/>
          </a:xfrm>
          <a:prstGeom prst="roundRect">
            <a:avLst/>
          </a:prstGeom>
          <a:solidFill>
            <a:schemeClr val="tx1">
              <a:lumMod val="95000"/>
              <a:lumOff val="5000"/>
              <a:alpha val="79999"/>
            </a:schemeClr>
          </a:solidFill>
          <a:ln>
            <a:noFill/>
          </a:ln>
          <a:extLst/>
        </p:spPr>
        <p:txBody>
          <a:bodyPr wrap="none" rtlCol="0" anchor="ctr"/>
          <a:lstStyle/>
          <a:p>
            <a:pPr algn="ctr"/>
            <a:endParaRPr lang="pt-BR" sz="1800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66" y="184385"/>
            <a:ext cx="354402" cy="354402"/>
          </a:xfrm>
          <a:prstGeom prst="rect">
            <a:avLst/>
          </a:prstGeom>
        </p:spPr>
      </p:pic>
      <p:sp>
        <p:nvSpPr>
          <p:cNvPr id="43" name="Retângulo de cantos arredondados 42"/>
          <p:cNvSpPr/>
          <p:nvPr/>
        </p:nvSpPr>
        <p:spPr bwMode="auto">
          <a:xfrm>
            <a:off x="5895858" y="553615"/>
            <a:ext cx="319224" cy="280862"/>
          </a:xfrm>
          <a:prstGeom prst="roundRect">
            <a:avLst/>
          </a:prstGeom>
          <a:solidFill>
            <a:srgbClr val="008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/>
            <a:endParaRPr lang="pt-BR" sz="1800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56" y="592013"/>
            <a:ext cx="212027" cy="21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34876" y="1197706"/>
            <a:ext cx="5707287" cy="4751978"/>
            <a:chOff x="326809" y="1606382"/>
            <a:chExt cx="5707287" cy="4751978"/>
          </a:xfrm>
        </p:grpSpPr>
        <p:sp>
          <p:nvSpPr>
            <p:cNvPr id="123" name="Retângulo 122"/>
            <p:cNvSpPr/>
            <p:nvPr/>
          </p:nvSpPr>
          <p:spPr>
            <a:xfrm>
              <a:off x="816741" y="2536682"/>
              <a:ext cx="3541467" cy="2308324"/>
            </a:xfrm>
            <a:prstGeom prst="rect">
              <a:avLst/>
            </a:prstGeom>
            <a:ln w="19050">
              <a:solidFill>
                <a:schemeClr val="bg2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Consolas" panose="020B0609020204030204" pitchFamily="49" charset="0"/>
                  <a:ea typeface="Times New Roman"/>
                  <a:cs typeface="Raleway" panose="020B0604020202020204" charset="0"/>
                </a:rPr>
                <a:t>&gt; Anúncio das 79 selecionadas para o Programa</a:t>
              </a:r>
              <a:br>
                <a:rPr lang="pt-BR" dirty="0" smtClean="0">
                  <a:solidFill>
                    <a:srgbClr val="000000"/>
                  </a:solidFill>
                  <a:latin typeface="Consolas" panose="020B0609020204030204" pitchFamily="49" charset="0"/>
                  <a:ea typeface="Times New Roman"/>
                  <a:cs typeface="Raleway" panose="020B0604020202020204" charset="0"/>
                </a:rPr>
              </a:br>
              <a:r>
                <a:rPr lang="pt-BR" dirty="0" smtClean="0">
                  <a:solidFill>
                    <a:srgbClr val="000000"/>
                  </a:solidFill>
                  <a:latin typeface="Consolas" panose="020B0609020204030204" pitchFamily="49" charset="0"/>
                  <a:ea typeface="Times New Roman"/>
                  <a:cs typeface="Raleway" panose="020B0604020202020204" charset="0"/>
                </a:rPr>
                <a:t> </a:t>
              </a:r>
            </a:p>
            <a:p>
              <a:r>
                <a:rPr lang="pt-BR" dirty="0" smtClean="0">
                  <a:solidFill>
                    <a:srgbClr val="000000"/>
                  </a:solidFill>
                  <a:latin typeface="Consolas" panose="020B0609020204030204" pitchFamily="49" charset="0"/>
                  <a:ea typeface="Times New Roman"/>
                  <a:cs typeface="Raleway" panose="020B0604020202020204" charset="0"/>
                </a:rPr>
                <a:t>&gt; Convite para as 5.000 startups integrarem a </a:t>
              </a:r>
              <a:r>
                <a:rPr lang="pt-BR" i="1" dirty="0" smtClean="0">
                  <a:solidFill>
                    <a:srgbClr val="000000"/>
                  </a:solidFill>
                  <a:latin typeface="Consolas" panose="020B0609020204030204" pitchFamily="49" charset="0"/>
                  <a:ea typeface="Times New Roman"/>
                  <a:cs typeface="Raleway" panose="020B0604020202020204" charset="0"/>
                </a:rPr>
                <a:t>mailing </a:t>
              </a:r>
              <a:r>
                <a:rPr lang="pt-BR" i="1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Times New Roman"/>
                  <a:cs typeface="Raleway" panose="020B0604020202020204" charset="0"/>
                </a:rPr>
                <a:t>list</a:t>
              </a:r>
              <a:r>
                <a:rPr lang="pt-BR" dirty="0" smtClean="0">
                  <a:solidFill>
                    <a:srgbClr val="000000"/>
                  </a:solidFill>
                  <a:latin typeface="Consolas" panose="020B0609020204030204" pitchFamily="49" charset="0"/>
                  <a:ea typeface="Times New Roman"/>
                  <a:cs typeface="Raleway" panose="020B0604020202020204" charset="0"/>
                </a:rPr>
                <a:t> da Rede BNDES Garagem</a:t>
              </a:r>
            </a:p>
          </p:txBody>
        </p:sp>
        <p:sp>
          <p:nvSpPr>
            <p:cNvPr id="13" name="Explosão 1 12"/>
            <p:cNvSpPr/>
            <p:nvPr/>
          </p:nvSpPr>
          <p:spPr bwMode="auto">
            <a:xfrm>
              <a:off x="4352659" y="1701268"/>
              <a:ext cx="1681437" cy="1620209"/>
            </a:xfrm>
            <a:prstGeom prst="irregularSeal1">
              <a:avLst/>
            </a:prstGeom>
            <a:solidFill>
              <a:srgbClr val="F29C1E"/>
            </a:solidFill>
            <a:ln>
              <a:noFill/>
            </a:ln>
            <a:extLst/>
          </p:spPr>
          <p:txBody>
            <a:bodyPr wrap="none" rtlCol="0" anchor="ctr"/>
            <a:lstStyle/>
            <a:p>
              <a:pPr algn="ctr"/>
              <a:r>
                <a:rPr lang="pt-BR" sz="1600" b="1" dirty="0" err="1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KICK</a:t>
              </a:r>
              <a:r>
                <a:rPr lang="pt-BR" sz="1600" b="1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 OFF</a:t>
              </a:r>
            </a:p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(mar/19)</a:t>
              </a: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black">
            <a:xfrm>
              <a:off x="326809" y="1606382"/>
              <a:ext cx="4581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Optimum" pitchFamily="2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pt-BR" altLang="pt-BR" sz="2400" dirty="0" smtClean="0">
                  <a:solidFill>
                    <a:srgbClr val="0070C0"/>
                  </a:solidFill>
                  <a:latin typeface="Raleway"/>
                  <a:ea typeface="Raleway"/>
                  <a:cs typeface="Raleway"/>
                </a:rPr>
                <a:t>Expandindo o alcance do BNDES Garagem</a:t>
              </a:r>
              <a:endParaRPr lang="en-US" altLang="pt-BR" sz="2400" dirty="0">
                <a:solidFill>
                  <a:srgbClr val="0070C0"/>
                </a:solidFill>
                <a:latin typeface="Raleway"/>
                <a:ea typeface="Raleway"/>
                <a:cs typeface="Raleway"/>
              </a:endParaRPr>
            </a:p>
          </p:txBody>
        </p:sp>
        <p:cxnSp>
          <p:nvCxnSpPr>
            <p:cNvPr id="38" name="Conector de seta reta 37"/>
            <p:cNvCxnSpPr/>
            <p:nvPr/>
          </p:nvCxnSpPr>
          <p:spPr>
            <a:xfrm flipV="1">
              <a:off x="3175336" y="4830198"/>
              <a:ext cx="1" cy="559332"/>
            </a:xfrm>
            <a:prstGeom prst="straightConnector1">
              <a:avLst/>
            </a:prstGeom>
            <a:ln w="28575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gem 3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860" y="5020888"/>
              <a:ext cx="2951733" cy="13374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Retângulo 52"/>
          <p:cNvSpPr/>
          <p:nvPr/>
        </p:nvSpPr>
        <p:spPr>
          <a:xfrm>
            <a:off x="6223477" y="2681384"/>
            <a:ext cx="5679209" cy="3139321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Para Instituições interessadas em soluções de startups: </a:t>
            </a:r>
          </a:p>
          <a:p>
            <a:pPr algn="ctr">
              <a:spcBef>
                <a:spcPts val="600"/>
              </a:spcBef>
            </a:pPr>
            <a:endParaRPr lang="pt-BR" sz="2000" b="1" dirty="0">
              <a:solidFill>
                <a:srgbClr val="008000"/>
              </a:solidFill>
              <a:latin typeface="Raleway" panose="020B0604020202020204" charset="0"/>
              <a:cs typeface="Raleway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- Divulgação e convites para eventos presenciais.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- Renovação da cultura corporativa 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- Acesso a novas tecnologias, modelos de negócios e mercados.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- Proposição de desafios de inovação para startups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- Conteúdo sobre inovação aberta e startups</a:t>
            </a:r>
            <a:endParaRPr lang="en-US" dirty="0">
              <a:solidFill>
                <a:srgbClr val="008000"/>
              </a:solidFill>
              <a:latin typeface="Raleway" panose="020B0604020202020204" charset="0"/>
              <a:cs typeface="Raleway" panose="020B060402020202020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6223478" y="1175760"/>
            <a:ext cx="5679208" cy="1323439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Para Startups: </a:t>
            </a:r>
          </a:p>
          <a:p>
            <a:pPr algn="ctr"/>
            <a:endParaRPr lang="pt-BR" sz="2000" b="1" dirty="0">
              <a:solidFill>
                <a:srgbClr val="008000"/>
              </a:solidFill>
              <a:latin typeface="Raleway" panose="020B0604020202020204" charset="0"/>
              <a:cs typeface="Raleway" panose="020B0604020202020204" charset="0"/>
            </a:endParaRPr>
          </a:p>
          <a:p>
            <a:r>
              <a:rPr lang="pt-BR" sz="2000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Conteúdos</a:t>
            </a:r>
            <a:r>
              <a:rPr lang="pt-BR" sz="2000" dirty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, parcerias e </a:t>
            </a:r>
            <a:r>
              <a:rPr lang="pt-BR" sz="2000" dirty="0" smtClean="0">
                <a:solidFill>
                  <a:srgbClr val="008000"/>
                </a:solidFill>
                <a:latin typeface="Raleway" panose="020B0604020202020204" charset="0"/>
                <a:cs typeface="Raleway" panose="020B0604020202020204" charset="0"/>
              </a:rPr>
              <a:t>divulgação de eventos com potenciais clientes e parceiros!</a:t>
            </a:r>
            <a:endParaRPr lang="en-US" sz="2000" dirty="0">
              <a:solidFill>
                <a:srgbClr val="008000"/>
              </a:solidFill>
              <a:latin typeface="Raleway" panose="020B0604020202020204" charset="0"/>
              <a:cs typeface="Raleway" panose="020B0604020202020204" charset="0"/>
            </a:endParaRPr>
          </a:p>
        </p:txBody>
      </p:sp>
      <p:sp>
        <p:nvSpPr>
          <p:cNvPr id="65" name="Explosão 1 64"/>
          <p:cNvSpPr/>
          <p:nvPr/>
        </p:nvSpPr>
        <p:spPr bwMode="auto">
          <a:xfrm>
            <a:off x="4335017" y="3277695"/>
            <a:ext cx="1681437" cy="1720411"/>
          </a:xfrm>
          <a:prstGeom prst="irregularSeal1">
            <a:avLst/>
          </a:prstGeom>
          <a:solidFill>
            <a:srgbClr val="F29C1E"/>
          </a:solidFill>
          <a:ln>
            <a:noFill/>
          </a:ln>
          <a:extLst/>
        </p:spPr>
        <p:txBody>
          <a:bodyPr wrap="none" rtlCol="0" anchor="ctr"/>
          <a:lstStyle/>
          <a:p>
            <a:pPr algn="ctr"/>
            <a:r>
              <a:rPr lang="pt-BR" altLang="pt-BR" sz="1400" b="1" i="1" dirty="0">
                <a:solidFill>
                  <a:schemeClr val="bg1"/>
                </a:solidFill>
                <a:latin typeface="Raleway"/>
                <a:ea typeface="Raleway"/>
                <a:cs typeface="Raleway"/>
              </a:rPr>
              <a:t>Em breve</a:t>
            </a:r>
            <a:r>
              <a:rPr lang="pt-BR" altLang="pt-BR" sz="1400" b="1" i="1" dirty="0" smtClean="0">
                <a:solidFill>
                  <a:schemeClr val="bg1"/>
                </a:solidFill>
                <a:latin typeface="Raleway"/>
                <a:ea typeface="Raleway"/>
                <a:cs typeface="Raleway"/>
              </a:rPr>
              <a:t>,</a:t>
            </a:r>
          </a:p>
          <a:p>
            <a:pPr algn="ctr"/>
            <a:r>
              <a:rPr lang="pt-BR" altLang="pt-BR" sz="1400" b="1" i="1" dirty="0" smtClean="0">
                <a:solidFill>
                  <a:schemeClr val="bg1"/>
                </a:solidFill>
                <a:latin typeface="Raleway"/>
                <a:ea typeface="Raleway"/>
                <a:cs typeface="Raleway"/>
              </a:rPr>
              <a:t> formulários</a:t>
            </a:r>
          </a:p>
          <a:p>
            <a:pPr algn="ctr"/>
            <a:r>
              <a:rPr lang="pt-BR" altLang="pt-BR" sz="1400" b="1" i="1" dirty="0" smtClean="0">
                <a:solidFill>
                  <a:schemeClr val="bg1"/>
                </a:solidFill>
                <a:latin typeface="Raleway"/>
                <a:ea typeface="Raleway"/>
                <a:cs typeface="Raleway"/>
              </a:rPr>
              <a:t> </a:t>
            </a:r>
            <a:r>
              <a:rPr lang="pt-BR" altLang="pt-BR" sz="1400" b="1" i="1" dirty="0">
                <a:solidFill>
                  <a:schemeClr val="bg1"/>
                </a:solidFill>
                <a:latin typeface="Raleway"/>
                <a:ea typeface="Raleway"/>
                <a:cs typeface="Raleway"/>
              </a:rPr>
              <a:t>no site </a:t>
            </a:r>
            <a:endParaRPr lang="pt-BR" altLang="pt-BR" sz="1400" b="1" i="1" dirty="0" smtClean="0">
              <a:solidFill>
                <a:schemeClr val="bg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6" name="Google Shape;300;p37"/>
          <p:cNvSpPr txBox="1"/>
          <p:nvPr/>
        </p:nvSpPr>
        <p:spPr>
          <a:xfrm>
            <a:off x="968552" y="6204397"/>
            <a:ext cx="10258426" cy="439097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algn="ctr"/>
            <a:r>
              <a:rPr lang="pt-BR" b="1" dirty="0" smtClean="0">
                <a:solidFill>
                  <a:srgbClr val="FFFFFF"/>
                </a:solidFill>
                <a:latin typeface="Raleway" panose="020B0604020202020204" charset="0"/>
                <a:ea typeface="Raleway"/>
                <a:cs typeface="Raleway" panose="020B0604020202020204" charset="0"/>
                <a:sym typeface="Raleway"/>
              </a:rPr>
              <a:t>Acompanhe as atualizações sobre as iniciativas em www.bndes.gov.br/bndesgaragem </a:t>
            </a:r>
            <a:endParaRPr lang="pt-BR" b="1" dirty="0">
              <a:solidFill>
                <a:srgbClr val="FFFFFF"/>
              </a:solidFill>
              <a:latin typeface="Raleway" panose="020B0604020202020204" charset="0"/>
              <a:ea typeface="Raleway"/>
              <a:cs typeface="Raleway" panose="020B0604020202020204" charset="0"/>
              <a:sym typeface="Raleway"/>
            </a:endParaRPr>
          </a:p>
          <a:p>
            <a:pPr algn="ctr"/>
            <a:endParaRPr sz="1800" b="1" dirty="0">
              <a:solidFill>
                <a:srgbClr val="FFFFFF"/>
              </a:solidFill>
              <a:latin typeface="Raleway" panose="020B0604020202020204" charset="0"/>
              <a:ea typeface="Raleway"/>
              <a:cs typeface="Raleway" panose="020B0604020202020204" charset="0"/>
              <a:sym typeface="Raleway"/>
            </a:endParaRPr>
          </a:p>
        </p:txBody>
      </p:sp>
      <p:sp>
        <p:nvSpPr>
          <p:cNvPr id="22" name="Retângulo 43"/>
          <p:cNvSpPr/>
          <p:nvPr/>
        </p:nvSpPr>
        <p:spPr>
          <a:xfrm>
            <a:off x="14905" y="172067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black">
          <a:xfrm>
            <a:off x="103628" y="254636"/>
            <a:ext cx="4915438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>
            <a:defPPr>
              <a:defRPr lang="pt-BR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defRPr>
            </a:lvl1pPr>
          </a:lstStyle>
          <a:p>
            <a:r>
              <a:rPr lang="pt-BR" altLang="pt-BR" dirty="0" smtClean="0"/>
              <a:t>Iniciativa – Rede BNDES </a:t>
            </a:r>
            <a:r>
              <a:rPr lang="pt-BR" altLang="pt-BR" dirty="0"/>
              <a:t>Garagem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033735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2380831" y="2979200"/>
            <a:ext cx="3179372" cy="34008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1" y="372813"/>
            <a:ext cx="7287493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78631" y="381743"/>
            <a:ext cx="6849489" cy="684797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pPr>
              <a:spcAft>
                <a:spcPct val="20000"/>
              </a:spcAft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</a:t>
            </a:r>
            <a:r>
              <a:rPr lang="pt-BR" altLang="pt-B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rastreamento de desembolsos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010799" y="3038684"/>
            <a:ext cx="3643746" cy="334138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349" y="3174515"/>
            <a:ext cx="2484469" cy="295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5833" y="2755955"/>
            <a:ext cx="1453515" cy="44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919" y="2833113"/>
            <a:ext cx="1604144" cy="153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6294474" y="4448851"/>
            <a:ext cx="179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BNDESToken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394" y="5359683"/>
            <a:ext cx="1818725" cy="72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304057" y="1281058"/>
            <a:ext cx="11392289" cy="1317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74" y="1442505"/>
            <a:ext cx="994102" cy="99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747785" y="1356118"/>
            <a:ext cx="97899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Provas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endParaRPr lang="en-US" sz="2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simulações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protótipos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teste,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545" y="3722868"/>
            <a:ext cx="1608294" cy="55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2" descr="Resultado de imagem para multichai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827" y="3706672"/>
            <a:ext cx="1319892" cy="106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474" y="5255788"/>
            <a:ext cx="1150387" cy="82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0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8334700" y="2669212"/>
            <a:ext cx="3632174" cy="289505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1" y="372813"/>
            <a:ext cx="7287493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78632" y="381743"/>
            <a:ext cx="6988103" cy="684797"/>
          </a:xfrm>
          <a:prstGeom prst="rect">
            <a:avLst/>
          </a:prstGeom>
        </p:spPr>
        <p:txBody>
          <a:bodyPr wrap="square" lIns="68575" tIns="34287" rIns="68575" bIns="34287">
            <a:spAutoFit/>
          </a:bodyPr>
          <a:lstStyle/>
          <a:p>
            <a:pPr>
              <a:spcAft>
                <a:spcPct val="20000"/>
              </a:spcAft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</a:t>
            </a:r>
            <a:r>
              <a:rPr lang="pt-BR" altLang="pt-B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Articulação/cooperação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outras instituições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550126" y="2681327"/>
            <a:ext cx="3632174" cy="289505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645823" y="3834739"/>
            <a:ext cx="341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Memorandum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Collaborative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Distributed Ledger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 in the context of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economy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77929" y="1281058"/>
            <a:ext cx="11788945" cy="121383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6949" y="1356118"/>
            <a:ext cx="109018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en-US" sz="2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conjuntos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77929" y="2681326"/>
            <a:ext cx="4204881" cy="288455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49279" y="4413078"/>
            <a:ext cx="3856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 entrou em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Liderado pela CEF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Resultado de imagem para febrab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50" y="2392542"/>
            <a:ext cx="1615736" cy="139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37" y="3383145"/>
            <a:ext cx="1683380" cy="44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8" descr="Resultado de imagem para hyperledger blockchai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347" y="2811101"/>
            <a:ext cx="1810737" cy="3373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 descr="D:\Users\msohn\AppData\Local\Temp\notes482CC6\BRICS-v2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926" y="2698744"/>
            <a:ext cx="2449438" cy="66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818" y="2436673"/>
            <a:ext cx="937661" cy="88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8430397" y="4099050"/>
            <a:ext cx="3410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ativa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ITU – agência de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Informação e Comunicação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Nações Unidas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649415" y="5900660"/>
            <a:ext cx="928511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 no escopo do “Digital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Iniative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MIT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lang="pt-BR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7" y="5783153"/>
            <a:ext cx="1882181" cy="8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56185" y="1781905"/>
            <a:ext cx="7725507" cy="43411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2" y="296613"/>
            <a:ext cx="6025664" cy="565200"/>
          </a:xfrm>
          <a:prstGeom prst="rect">
            <a:avLst/>
          </a:prstGeom>
          <a:solidFill>
            <a:srgbClr val="004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en-GB" dirty="0"/>
          </a:p>
        </p:txBody>
      </p:sp>
      <p:sp>
        <p:nvSpPr>
          <p:cNvPr id="87" name="Retângulo 86"/>
          <p:cNvSpPr/>
          <p:nvPr/>
        </p:nvSpPr>
        <p:spPr>
          <a:xfrm>
            <a:off x="165930" y="353803"/>
            <a:ext cx="7009570" cy="438576"/>
          </a:xfrm>
          <a:prstGeom prst="rect">
            <a:avLst/>
          </a:prstGeom>
          <a:effectLst/>
        </p:spPr>
        <p:txBody>
          <a:bodyPr wrap="square" lIns="68575" tIns="34287" rIns="68575" bIns="34287">
            <a:spAutoFit/>
          </a:bodyPr>
          <a:lstStyle/>
          <a:p>
            <a:r>
              <a:rPr lang="en-GB" alt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Cooperação</a:t>
            </a:r>
            <a:r>
              <a:rPr lang="en-GB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GB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 </a:t>
            </a:r>
            <a:endParaRPr lang="en-GB" altLang="pt-BR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149969" y="1906496"/>
            <a:ext cx="74441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02060"/>
                </a:solidFill>
              </a:rPr>
              <a:t>M</a:t>
            </a:r>
            <a:r>
              <a:rPr lang="pt-BR" sz="1900" b="1" dirty="0" smtClean="0">
                <a:solidFill>
                  <a:srgbClr val="002060"/>
                </a:solidFill>
              </a:rPr>
              <a:t>aior </a:t>
            </a:r>
            <a:r>
              <a:rPr lang="pt-BR" sz="1900" b="1" dirty="0" smtClean="0">
                <a:solidFill>
                  <a:srgbClr val="002060"/>
                </a:solidFill>
              </a:rPr>
              <a:t>credor externo do BNDES</a:t>
            </a:r>
            <a:r>
              <a:rPr lang="pt-BR" sz="1900" dirty="0" smtClean="0">
                <a:solidFill>
                  <a:srgbClr val="002060"/>
                </a:solidFill>
              </a:rPr>
              <a:t>: 22 contratos; US$ 8,9 bilhões em valores históricos.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02060"/>
                </a:solidFill>
              </a:rPr>
              <a:t>Longo histórico de cooperação no apoio a </a:t>
            </a:r>
            <a:r>
              <a:rPr lang="pt-BR" sz="1900" b="1" dirty="0" err="1">
                <a:solidFill>
                  <a:srgbClr val="002060"/>
                </a:solidFill>
              </a:rPr>
              <a:t>MPMEs</a:t>
            </a:r>
            <a:r>
              <a:rPr lang="pt-BR" sz="1900" dirty="0">
                <a:solidFill>
                  <a:srgbClr val="002060"/>
                </a:solidFill>
              </a:rPr>
              <a:t>: atualmente 5 contratos ativos com o BID;  4 com objetivo de apoiar </a:t>
            </a:r>
            <a:r>
              <a:rPr lang="pt-BR" sz="1900" dirty="0" err="1">
                <a:solidFill>
                  <a:srgbClr val="002060"/>
                </a:solidFill>
              </a:rPr>
              <a:t>MPMEs</a:t>
            </a:r>
            <a:r>
              <a:rPr lang="pt-BR" sz="19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2060"/>
                </a:solidFill>
              </a:rPr>
              <a:t> 1</a:t>
            </a:r>
            <a:r>
              <a:rPr lang="pt-BR" sz="1900" dirty="0">
                <a:solidFill>
                  <a:srgbClr val="002060"/>
                </a:solidFill>
              </a:rPr>
              <a:t>° </a:t>
            </a:r>
            <a:r>
              <a:rPr lang="pt-BR" sz="1900" dirty="0">
                <a:solidFill>
                  <a:srgbClr val="002060"/>
                </a:solidFill>
              </a:rPr>
              <a:t>CCLIP (2005) e 2° CCLIP (2010): Executados em 4 contratos de US$ 1 bilhão cada para apoio a </a:t>
            </a:r>
            <a:r>
              <a:rPr lang="pt-BR" sz="1900" dirty="0" err="1">
                <a:solidFill>
                  <a:srgbClr val="002060"/>
                </a:solidFill>
              </a:rPr>
              <a:t>MPMEs</a:t>
            </a:r>
            <a:r>
              <a:rPr lang="pt-BR" sz="1900" dirty="0">
                <a:solidFill>
                  <a:srgbClr val="002060"/>
                </a:solidFill>
              </a:rPr>
              <a:t>: </a:t>
            </a:r>
            <a:r>
              <a:rPr lang="pt-BR" sz="1900" b="1" dirty="0">
                <a:solidFill>
                  <a:srgbClr val="002060"/>
                </a:solidFill>
              </a:rPr>
              <a:t>mais de 280 mil operações apoiadas. </a:t>
            </a:r>
          </a:p>
          <a:p>
            <a:pPr marL="342900" lvl="1" indent="-34290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2060"/>
                </a:solidFill>
              </a:rPr>
              <a:t>Novo contrato:  Programa de US$ 900 milhões (</a:t>
            </a:r>
            <a:r>
              <a:rPr lang="pt-BR" sz="1900" dirty="0">
                <a:solidFill>
                  <a:srgbClr val="002060"/>
                </a:solidFill>
              </a:rPr>
              <a:t>i) aumentar e fortalecer o acesso das </a:t>
            </a:r>
            <a:r>
              <a:rPr lang="pt-BR" sz="1900" dirty="0" err="1">
                <a:solidFill>
                  <a:srgbClr val="002060"/>
                </a:solidFill>
              </a:rPr>
              <a:t>MPMEs</a:t>
            </a:r>
            <a:r>
              <a:rPr lang="pt-BR" sz="1900" dirty="0">
                <a:solidFill>
                  <a:srgbClr val="002060"/>
                </a:solidFill>
              </a:rPr>
              <a:t> ao crédito, inclusive por meio de novas </a:t>
            </a:r>
            <a:r>
              <a:rPr lang="pt-BR" sz="1900" b="1" dirty="0">
                <a:solidFill>
                  <a:srgbClr val="002060"/>
                </a:solidFill>
              </a:rPr>
              <a:t>oportunidades abertas pelos canais digitais</a:t>
            </a:r>
            <a:r>
              <a:rPr lang="pt-BR" sz="1900" dirty="0">
                <a:solidFill>
                  <a:srgbClr val="002060"/>
                </a:solidFill>
              </a:rPr>
              <a:t>; e (</a:t>
            </a:r>
            <a:r>
              <a:rPr lang="pt-BR" sz="1900" dirty="0" err="1">
                <a:solidFill>
                  <a:srgbClr val="002060"/>
                </a:solidFill>
              </a:rPr>
              <a:t>ii</a:t>
            </a:r>
            <a:r>
              <a:rPr lang="pt-BR" sz="1900" dirty="0">
                <a:solidFill>
                  <a:srgbClr val="002060"/>
                </a:solidFill>
              </a:rPr>
              <a:t>) garantir a disponibilidade do financiamento de médio e longo prazo às </a:t>
            </a:r>
            <a:r>
              <a:rPr lang="pt-BR" sz="1900" dirty="0" err="1">
                <a:solidFill>
                  <a:srgbClr val="002060"/>
                </a:solidFill>
              </a:rPr>
              <a:t>MPMEs</a:t>
            </a:r>
            <a:r>
              <a:rPr lang="pt-BR" sz="1900" dirty="0">
                <a:solidFill>
                  <a:srgbClr val="002060"/>
                </a:solidFill>
              </a:rPr>
              <a:t> no Brasil</a:t>
            </a:r>
            <a:r>
              <a:rPr lang="pt-BR" sz="1900" dirty="0" smtClean="0">
                <a:solidFill>
                  <a:srgbClr val="002060"/>
                </a:solidFill>
              </a:rPr>
              <a:t>.</a:t>
            </a:r>
            <a:endParaRPr lang="pt-BR" sz="19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079607"/>
            <a:ext cx="2188185" cy="101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32"/>
          <p:cNvCxnSpPr/>
          <p:nvPr/>
        </p:nvCxnSpPr>
        <p:spPr>
          <a:xfrm>
            <a:off x="3612954" y="1906496"/>
            <a:ext cx="0" cy="410744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20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2" y="296613"/>
            <a:ext cx="6065491" cy="565200"/>
          </a:xfrm>
          <a:prstGeom prst="rect">
            <a:avLst/>
          </a:prstGeom>
          <a:solidFill>
            <a:srgbClr val="0043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en-GB" dirty="0"/>
          </a:p>
        </p:txBody>
      </p:sp>
      <p:sp>
        <p:nvSpPr>
          <p:cNvPr id="6" name="Retângulo 5"/>
          <p:cNvSpPr/>
          <p:nvPr/>
        </p:nvSpPr>
        <p:spPr>
          <a:xfrm>
            <a:off x="215900" y="1245868"/>
            <a:ext cx="1154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0066"/>
                </a:solidFill>
              </a:rPr>
              <a:t>The Montreal </a:t>
            </a:r>
            <a:r>
              <a:rPr lang="pt-BR" sz="2000" b="1" dirty="0" err="1" smtClean="0">
                <a:solidFill>
                  <a:srgbClr val="000066"/>
                </a:solidFill>
              </a:rPr>
              <a:t>Group</a:t>
            </a:r>
            <a:r>
              <a:rPr lang="pt-BR" sz="2000" b="1" dirty="0" smtClean="0">
                <a:solidFill>
                  <a:srgbClr val="000066"/>
                </a:solidFill>
              </a:rPr>
              <a:t> : </a:t>
            </a:r>
            <a:r>
              <a:rPr lang="pt-BR" sz="2000" b="1" dirty="0" err="1" smtClean="0"/>
              <a:t>Our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mission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to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bring</a:t>
            </a:r>
            <a:r>
              <a:rPr lang="pt-BR" sz="2000" b="1" dirty="0" smtClean="0"/>
              <a:t> MSME </a:t>
            </a:r>
            <a:r>
              <a:rPr lang="pt-BR" sz="2000" b="1" dirty="0" err="1" smtClean="0"/>
              <a:t>Development</a:t>
            </a:r>
            <a:r>
              <a:rPr lang="pt-BR" sz="2000" b="1" dirty="0" smtClean="0"/>
              <a:t> Banks </a:t>
            </a:r>
            <a:r>
              <a:rPr lang="pt-BR" sz="2000" b="1" dirty="0" err="1" smtClean="0"/>
              <a:t>together</a:t>
            </a:r>
            <a:r>
              <a:rPr lang="pt-BR" sz="2000" b="1" dirty="0" smtClean="0"/>
              <a:t> as </a:t>
            </a:r>
            <a:r>
              <a:rPr lang="pt-BR" sz="2000" b="1" dirty="0" err="1" smtClean="0"/>
              <a:t>thought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leaders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to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foster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evolution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their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respective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practices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to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benefit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MSMEs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around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world.</a:t>
            </a:r>
            <a:endParaRPr lang="pt-BR" sz="2000" dirty="0">
              <a:solidFill>
                <a:srgbClr val="000066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5930" y="353803"/>
            <a:ext cx="7009570" cy="438576"/>
          </a:xfrm>
          <a:prstGeom prst="rect">
            <a:avLst/>
          </a:prstGeom>
          <a:effectLst/>
        </p:spPr>
        <p:txBody>
          <a:bodyPr wrap="square" lIns="68575" tIns="34287" rIns="68575" bIns="34287">
            <a:spAutoFit/>
          </a:bodyPr>
          <a:lstStyle/>
          <a:p>
            <a:r>
              <a:rPr lang="en-GB" alt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Cooperação</a:t>
            </a:r>
            <a:r>
              <a:rPr lang="en-GB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GB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pt-B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 </a:t>
            </a:r>
            <a:endParaRPr lang="en-GB" altLang="pt-BR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355315"/>
            <a:ext cx="6427442" cy="40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002049" y="2441303"/>
            <a:ext cx="49554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Grupos de Trabalho 2017-2019: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Online </a:t>
            </a:r>
            <a:r>
              <a:rPr lang="pt-BR" b="1" dirty="0" err="1" smtClean="0"/>
              <a:t>services</a:t>
            </a:r>
            <a:r>
              <a:rPr lang="pt-BR" b="1" dirty="0" smtClean="0"/>
              <a:t>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digitalization</a:t>
            </a:r>
            <a:r>
              <a:rPr lang="pt-BR" dirty="0" smtClean="0"/>
              <a:t> – desenvolvimento de modelo para testar maturidade do processo de concessão de crédito digital das instituições.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err="1" smtClean="0"/>
              <a:t>Scaling</a:t>
            </a:r>
            <a:r>
              <a:rPr lang="pt-BR" b="1" dirty="0" smtClean="0"/>
              <a:t> </a:t>
            </a:r>
            <a:r>
              <a:rPr lang="pt-BR" b="1" dirty="0" err="1" smtClean="0"/>
              <a:t>up</a:t>
            </a:r>
            <a:r>
              <a:rPr lang="pt-BR" b="1" dirty="0" smtClean="0"/>
              <a:t> </a:t>
            </a:r>
            <a:r>
              <a:rPr lang="pt-BR" b="1" dirty="0" err="1" smtClean="0"/>
              <a:t>mid-sized</a:t>
            </a:r>
            <a:r>
              <a:rPr lang="pt-BR" b="1" dirty="0" smtClean="0"/>
              <a:t> </a:t>
            </a:r>
            <a:r>
              <a:rPr lang="pt-BR" b="1" dirty="0" err="1" smtClean="0"/>
              <a:t>companies</a:t>
            </a:r>
            <a:r>
              <a:rPr lang="pt-BR" dirty="0" smtClean="0"/>
              <a:t> – necessidade de maior apoio dos bancos de desenvolvimento via serviços de assessoramento, em complemento ao financiamento, como forma de aumentar potencial de crescimento das médias empresas.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84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512702" y="3206338"/>
            <a:ext cx="0" cy="14169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966686" y="3235287"/>
            <a:ext cx="0" cy="14169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551630" y="5557650"/>
            <a:ext cx="3546373" cy="1187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i="1"/>
          </a:p>
        </p:txBody>
      </p:sp>
      <p:sp>
        <p:nvSpPr>
          <p:cNvPr id="40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tângulo 44"/>
          <p:cNvSpPr>
            <a:spLocks noChangeArrowheads="1"/>
          </p:cNvSpPr>
          <p:nvPr/>
        </p:nvSpPr>
        <p:spPr bwMode="auto">
          <a:xfrm>
            <a:off x="179388" y="450449"/>
            <a:ext cx="1821642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Diagnóstico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5" name="Rectangle 7"/>
          <p:cNvSpPr/>
          <p:nvPr/>
        </p:nvSpPr>
        <p:spPr>
          <a:xfrm>
            <a:off x="221592" y="1371878"/>
            <a:ext cx="11743513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Modelo </a:t>
            </a:r>
            <a:r>
              <a:rPr lang="pt-BR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atual 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des</a:t>
            </a:r>
            <a:r>
              <a:rPr lang="pt-BR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tualizado</a:t>
            </a:r>
            <a:r>
              <a:rPr lang="pt-BR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. Atuação de </a:t>
            </a:r>
            <a:r>
              <a:rPr lang="pt-BR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forma fragmentada</a:t>
            </a:r>
            <a:r>
              <a:rPr lang="pt-BR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pt-BR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com </a:t>
            </a:r>
            <a:r>
              <a:rPr lang="pt-BR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foco no produto dentro de uma lógica 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passiva / reativa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94" y="3306706"/>
            <a:ext cx="586631" cy="11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4" y="3496690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10"/>
          <p:cNvSpPr/>
          <p:nvPr/>
        </p:nvSpPr>
        <p:spPr>
          <a:xfrm>
            <a:off x="174094" y="3922202"/>
            <a:ext cx="2133940" cy="785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“</a:t>
            </a:r>
            <a:r>
              <a:rPr lang="en-US" sz="20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Nós</a:t>
            </a:r>
            <a:r>
              <a:rPr lang="en-US" sz="20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sabemos</a:t>
            </a:r>
            <a:r>
              <a:rPr lang="en-US" sz="20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o que é </a:t>
            </a:r>
            <a:r>
              <a:rPr lang="en-US" sz="20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melhor</a:t>
            </a:r>
            <a:r>
              <a:rPr lang="en-US" sz="20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para </a:t>
            </a:r>
            <a:r>
              <a:rPr lang="en-US" sz="20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você</a:t>
            </a:r>
            <a:r>
              <a:rPr lang="en-US" sz="20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!”</a:t>
            </a:r>
            <a:endParaRPr lang="en-US" sz="2000" i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60" name="Conector de seta reta 59"/>
          <p:cNvCxnSpPr/>
          <p:nvPr/>
        </p:nvCxnSpPr>
        <p:spPr>
          <a:xfrm>
            <a:off x="2200381" y="3899438"/>
            <a:ext cx="831273" cy="0"/>
          </a:xfrm>
          <a:prstGeom prst="straightConnector1">
            <a:avLst/>
          </a:prstGeom>
          <a:ln w="38100">
            <a:solidFill>
              <a:srgbClr val="65B3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0"/>
          <p:cNvSpPr/>
          <p:nvPr/>
        </p:nvSpPr>
        <p:spPr>
          <a:xfrm>
            <a:off x="2989144" y="4260591"/>
            <a:ext cx="1132610" cy="785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Clientes</a:t>
            </a:r>
            <a:endParaRPr lang="en-US" sz="2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25" y="3333378"/>
            <a:ext cx="429148" cy="4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10"/>
          <p:cNvSpPr/>
          <p:nvPr/>
        </p:nvSpPr>
        <p:spPr>
          <a:xfrm>
            <a:off x="169407" y="4886123"/>
            <a:ext cx="4011721" cy="21618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Foco</a:t>
            </a: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no </a:t>
            </a:r>
            <a:r>
              <a:rPr lang="en-US" sz="20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Produto</a:t>
            </a:r>
            <a:endParaRPr lang="en-US" sz="20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rodutos</a:t>
            </a:r>
            <a:r>
              <a:rPr lang="bg-BG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elaborados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dentro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da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nossa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perspectiva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de valor</a:t>
            </a:r>
            <a:r>
              <a:rPr lang="bg-BG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sz="1600" dirty="0" err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justamos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recursos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para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produzirmos 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 que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entendemos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ser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o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melhor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depois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ofertamos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nossos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produtos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clientes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7" name="Rectangle 21"/>
          <p:cNvSpPr/>
          <p:nvPr/>
        </p:nvSpPr>
        <p:spPr>
          <a:xfrm>
            <a:off x="200539" y="2546125"/>
            <a:ext cx="429272" cy="47556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Arial Narrow"/>
                <a:cs typeface="Arial Narrow"/>
              </a:rPr>
              <a:t>1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8" name="Rectangle 21"/>
          <p:cNvSpPr/>
          <p:nvPr/>
        </p:nvSpPr>
        <p:spPr>
          <a:xfrm>
            <a:off x="4387836" y="2584692"/>
            <a:ext cx="429272" cy="47556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/>
                <a:cs typeface="Arial Narrow"/>
              </a:rPr>
              <a:t>2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9" name="Rectangle 21"/>
          <p:cNvSpPr/>
          <p:nvPr/>
        </p:nvSpPr>
        <p:spPr>
          <a:xfrm>
            <a:off x="8304705" y="2578168"/>
            <a:ext cx="429272" cy="47556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/>
                <a:cs typeface="Arial Narrow"/>
              </a:rPr>
              <a:t>3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70" name="Rectangle 10"/>
          <p:cNvSpPr/>
          <p:nvPr/>
        </p:nvSpPr>
        <p:spPr>
          <a:xfrm>
            <a:off x="636543" y="2517621"/>
            <a:ext cx="3390211" cy="515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Lógica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por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 “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produto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 /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atividade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”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65" name="Conector reto 64"/>
          <p:cNvCxnSpPr/>
          <p:nvPr/>
        </p:nvCxnSpPr>
        <p:spPr>
          <a:xfrm flipH="1">
            <a:off x="4239508" y="2584692"/>
            <a:ext cx="23751" cy="4101116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H="1">
            <a:off x="8215752" y="2617375"/>
            <a:ext cx="23751" cy="4101116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0"/>
          <p:cNvSpPr/>
          <p:nvPr/>
        </p:nvSpPr>
        <p:spPr>
          <a:xfrm>
            <a:off x="4819224" y="2556074"/>
            <a:ext cx="3320117" cy="515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Pouca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 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f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luidez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” dos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p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rocessos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6" name="Rectangle 10"/>
          <p:cNvSpPr/>
          <p:nvPr/>
        </p:nvSpPr>
        <p:spPr>
          <a:xfrm>
            <a:off x="8736106" y="2549713"/>
            <a:ext cx="3320117" cy="515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Dispersão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 das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</a:rPr>
              <a:t>Atividades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99" y="3351866"/>
            <a:ext cx="728662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22" y="3354205"/>
            <a:ext cx="725210" cy="8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03" y="3347842"/>
            <a:ext cx="725210" cy="8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82" y="4174691"/>
            <a:ext cx="429148" cy="4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30" y="4283178"/>
            <a:ext cx="45005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79" y="4182979"/>
            <a:ext cx="429148" cy="4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27" y="4291466"/>
            <a:ext cx="45005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83" y="4183199"/>
            <a:ext cx="429148" cy="4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531" y="4291686"/>
            <a:ext cx="45005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Retângulo 89"/>
          <p:cNvSpPr/>
          <p:nvPr/>
        </p:nvSpPr>
        <p:spPr>
          <a:xfrm>
            <a:off x="4605474" y="5526790"/>
            <a:ext cx="3585409" cy="1182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i="1"/>
          </a:p>
        </p:txBody>
      </p:sp>
      <p:sp>
        <p:nvSpPr>
          <p:cNvPr id="91" name="Rectangle 10"/>
          <p:cNvSpPr/>
          <p:nvPr/>
        </p:nvSpPr>
        <p:spPr>
          <a:xfrm>
            <a:off x="4262287" y="4838622"/>
            <a:ext cx="3894091" cy="21618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Silos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C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ada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produto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está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encapsulado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em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departamentos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e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possuem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plataformas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próprias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com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processos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distintos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dificultando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padronização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, a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digitalização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e a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comunicação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16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77" y="3572136"/>
            <a:ext cx="469251" cy="4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92" y="3572135"/>
            <a:ext cx="466139" cy="4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3478" y="3563327"/>
            <a:ext cx="1026530" cy="9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tângulo 37"/>
          <p:cNvSpPr/>
          <p:nvPr/>
        </p:nvSpPr>
        <p:spPr>
          <a:xfrm>
            <a:off x="8531032" y="5528731"/>
            <a:ext cx="3624074" cy="1203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i="1"/>
          </a:p>
        </p:txBody>
      </p:sp>
      <p:sp>
        <p:nvSpPr>
          <p:cNvPr id="39" name="Rectangle 10"/>
          <p:cNvSpPr/>
          <p:nvPr/>
        </p:nvSpPr>
        <p:spPr>
          <a:xfrm>
            <a:off x="8250259" y="4922853"/>
            <a:ext cx="4011721" cy="1770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Dispersão</a:t>
            </a: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n-US" sz="20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autosufissiência</a:t>
            </a:r>
            <a:endParaRPr lang="en-US" sz="20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silos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levam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aos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departamentos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criarem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estruturas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próprias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fomento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análise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de dados 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processos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que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levam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maiores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/>
                <a:cs typeface="Arial Narrow"/>
              </a:rPr>
              <a:t>esforços</a:t>
            </a:r>
            <a:r>
              <a:rPr lang="en-US" sz="16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individuai</a:t>
            </a:r>
            <a:r>
              <a:rPr lang="bg-BG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s e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aumento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custos</a:t>
            </a:r>
            <a:endParaRPr lang="en-US" sz="160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23" y="3545653"/>
            <a:ext cx="1024267" cy="9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37112" y="3441826"/>
            <a:ext cx="1024267" cy="9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/>
      <p:bldP spid="64" grpId="0"/>
      <p:bldP spid="66" grpId="0"/>
      <p:bldP spid="67" grpId="0" animBg="1"/>
      <p:bldP spid="68" grpId="0" animBg="1"/>
      <p:bldP spid="69" grpId="0" animBg="1"/>
      <p:bldP spid="70" grpId="0"/>
      <p:bldP spid="75" grpId="0"/>
      <p:bldP spid="76" grpId="0"/>
      <p:bldP spid="90" grpId="0" animBg="1"/>
      <p:bldP spid="91" grpId="0"/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tângulo 44"/>
          <p:cNvSpPr>
            <a:spLocks noChangeArrowheads="1"/>
          </p:cNvSpPr>
          <p:nvPr/>
        </p:nvSpPr>
        <p:spPr bwMode="auto">
          <a:xfrm>
            <a:off x="179388" y="450449"/>
            <a:ext cx="330762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Objetivos do processo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367971" y="1725844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Arial Narrow"/>
                <a:cs typeface="Arial Narrow"/>
              </a:rPr>
              <a:t>1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22" name="Rectangle 10">
            <a:hlinkClick r:id="rId3" action="ppaction://hlinksldjump"/>
          </p:cNvPr>
          <p:cNvSpPr/>
          <p:nvPr/>
        </p:nvSpPr>
        <p:spPr>
          <a:xfrm>
            <a:off x="918686" y="1536176"/>
            <a:ext cx="5432362" cy="789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Ampliação</a:t>
            </a:r>
            <a:r>
              <a:rPr lang="en-US" sz="32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do </a:t>
            </a:r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acesso</a:t>
            </a:r>
            <a:r>
              <a:rPr lang="en-US" sz="32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a </a:t>
            </a:r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crédito</a:t>
            </a:r>
            <a:endParaRPr lang="en-US" sz="3200" b="1" dirty="0" smtClean="0">
              <a:solidFill>
                <a:srgbClr val="006600"/>
              </a:solidFill>
              <a:latin typeface="Arial Narrow"/>
              <a:cs typeface="Arial Narrow"/>
            </a:endParaRPr>
          </a:p>
        </p:txBody>
      </p:sp>
      <p:sp>
        <p:nvSpPr>
          <p:cNvPr id="29" name="Rectangle 21"/>
          <p:cNvSpPr/>
          <p:nvPr/>
        </p:nvSpPr>
        <p:spPr>
          <a:xfrm>
            <a:off x="367971" y="2874237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Arial Narrow"/>
                <a:cs typeface="Arial Narrow"/>
              </a:rPr>
              <a:t>2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25" name="Rectangle 10"/>
          <p:cNvSpPr/>
          <p:nvPr/>
        </p:nvSpPr>
        <p:spPr>
          <a:xfrm>
            <a:off x="918686" y="2688699"/>
            <a:ext cx="6853711" cy="789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Melhorar</a:t>
            </a:r>
            <a:r>
              <a:rPr lang="en-US" sz="32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a </a:t>
            </a:r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experiência</a:t>
            </a:r>
            <a:r>
              <a:rPr lang="en-US" sz="32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do </a:t>
            </a:r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cliente</a:t>
            </a:r>
            <a:endParaRPr lang="en-US" sz="3200" b="1" dirty="0" smtClean="0">
              <a:solidFill>
                <a:srgbClr val="006600"/>
              </a:solidFill>
              <a:latin typeface="Arial Narrow"/>
              <a:cs typeface="Arial Narrow"/>
            </a:endParaRPr>
          </a:p>
        </p:txBody>
      </p:sp>
      <p:sp>
        <p:nvSpPr>
          <p:cNvPr id="26" name="Rectangle 21"/>
          <p:cNvSpPr/>
          <p:nvPr/>
        </p:nvSpPr>
        <p:spPr>
          <a:xfrm>
            <a:off x="367971" y="4093437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 Narrow"/>
                <a:cs typeface="Arial Narrow"/>
              </a:rPr>
              <a:t>3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27" name="Rectangle 10"/>
          <p:cNvSpPr/>
          <p:nvPr/>
        </p:nvSpPr>
        <p:spPr>
          <a:xfrm>
            <a:off x="918686" y="5097540"/>
            <a:ext cx="6853711" cy="789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Melhorar</a:t>
            </a:r>
            <a:r>
              <a:rPr lang="en-US" sz="32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eficiência</a:t>
            </a:r>
            <a:r>
              <a:rPr lang="en-US" sz="32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operacional</a:t>
            </a:r>
            <a:endParaRPr lang="en-US" sz="3200" b="1" dirty="0" smtClean="0">
              <a:solidFill>
                <a:srgbClr val="006600"/>
              </a:solidFill>
              <a:latin typeface="Arial Narrow"/>
              <a:cs typeface="Arial Narrow"/>
            </a:endParaRPr>
          </a:p>
        </p:txBody>
      </p:sp>
      <p:sp>
        <p:nvSpPr>
          <p:cNvPr id="28" name="Rectangle 21"/>
          <p:cNvSpPr/>
          <p:nvPr/>
        </p:nvSpPr>
        <p:spPr>
          <a:xfrm>
            <a:off x="367971" y="5289191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 Narrow"/>
                <a:cs typeface="Arial Narrow"/>
              </a:rPr>
              <a:t>4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0" name="Rectangle 10"/>
          <p:cNvSpPr/>
          <p:nvPr/>
        </p:nvSpPr>
        <p:spPr>
          <a:xfrm>
            <a:off x="918686" y="3878340"/>
            <a:ext cx="6853711" cy="789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Aproximar</a:t>
            </a:r>
            <a:r>
              <a:rPr lang="en-US" sz="32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do </a:t>
            </a:r>
            <a:r>
              <a:rPr lang="en-US" sz="32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cliente</a:t>
            </a:r>
            <a:endParaRPr lang="en-US" sz="3200" b="1" dirty="0" smtClean="0">
              <a:solidFill>
                <a:srgbClr val="0066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518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9" grpId="0" animBg="1"/>
      <p:bldP spid="25" grpId="0"/>
      <p:bldP spid="26" grpId="0" animBg="1"/>
      <p:bldP spid="27" grpId="0"/>
      <p:bldP spid="28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176109"/>
            <a:ext cx="7032597" cy="813889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78629" y="412223"/>
            <a:ext cx="2860388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pPr>
              <a:spcAft>
                <a:spcPct val="20000"/>
              </a:spcAft>
            </a:pP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de concentração</a:t>
            </a:r>
            <a:endParaRPr lang="pt-BR" altLang="pt-BR" sz="2000" b="1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/>
          <a:stretch/>
        </p:blipFill>
        <p:spPr bwMode="auto">
          <a:xfrm>
            <a:off x="852133" y="1699843"/>
            <a:ext cx="9711876" cy="404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aixaDeTexto 42"/>
          <p:cNvSpPr txBox="1"/>
          <p:nvPr/>
        </p:nvSpPr>
        <p:spPr>
          <a:xfrm>
            <a:off x="-1" y="5737844"/>
            <a:ext cx="11418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</a:rPr>
              <a:t>Fonte: Relatório de Estabilidade Financeira – Bacen (abril/2018). Anexo estatístico, aba RC4</a:t>
            </a:r>
          </a:p>
          <a:p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</a:rPr>
              <a:t>Série de “operações de crédito” na posição de dezembro de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cada ano.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</a:rPr>
              <a:t>Participação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acumulada dos quatro maiores do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</a:rPr>
              <a:t>mercado</a:t>
            </a:r>
          </a:p>
          <a:p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</a:rPr>
              <a:t>Série AOI: Participação dos quatro maiores agentes financeiros no total aprovado pela Área em cada ano</a:t>
            </a:r>
            <a:endParaRPr lang="pt-BR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383324" y="1098841"/>
            <a:ext cx="814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75000"/>
                  </a:schemeClr>
                </a:solidFill>
              </a:rPr>
              <a:t>Razão de concentração dos quatro maiores agentes financeiros</a:t>
            </a:r>
          </a:p>
          <a:p>
            <a:pPr algn="ctr"/>
            <a:r>
              <a:rPr lang="pt-BR" dirty="0" smtClean="0">
                <a:solidFill>
                  <a:schemeClr val="tx1">
                    <a:lumMod val="75000"/>
                  </a:schemeClr>
                </a:solidFill>
              </a:rPr>
              <a:t>(% do volume de operações de crédito)</a:t>
            </a:r>
            <a:endParaRPr lang="pt-B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11"/>
          <p:cNvSpPr/>
          <p:nvPr/>
        </p:nvSpPr>
        <p:spPr>
          <a:xfrm>
            <a:off x="6886759" y="6078783"/>
            <a:ext cx="5144944" cy="779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/>
          </a:p>
        </p:txBody>
      </p:sp>
      <p:sp>
        <p:nvSpPr>
          <p:cNvPr id="34" name="Retângulo 11"/>
          <p:cNvSpPr/>
          <p:nvPr/>
        </p:nvSpPr>
        <p:spPr>
          <a:xfrm>
            <a:off x="6899588" y="4937120"/>
            <a:ext cx="5144944" cy="667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/>
          </a:p>
        </p:txBody>
      </p:sp>
      <p:sp>
        <p:nvSpPr>
          <p:cNvPr id="33" name="Retângulo 11"/>
          <p:cNvSpPr/>
          <p:nvPr/>
        </p:nvSpPr>
        <p:spPr>
          <a:xfrm>
            <a:off x="6873930" y="3833939"/>
            <a:ext cx="5144944" cy="667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/>
          </a:p>
        </p:txBody>
      </p:sp>
      <p:sp>
        <p:nvSpPr>
          <p:cNvPr id="32" name="Retângulo 11"/>
          <p:cNvSpPr/>
          <p:nvPr/>
        </p:nvSpPr>
        <p:spPr>
          <a:xfrm>
            <a:off x="6862645" y="2642497"/>
            <a:ext cx="5144944" cy="667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/>
          </a:p>
        </p:txBody>
      </p:sp>
      <p:sp>
        <p:nvSpPr>
          <p:cNvPr id="40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tângulo 44"/>
          <p:cNvSpPr>
            <a:spLocks noChangeArrowheads="1"/>
          </p:cNvSpPr>
          <p:nvPr/>
        </p:nvSpPr>
        <p:spPr bwMode="auto">
          <a:xfrm>
            <a:off x="179388" y="450449"/>
            <a:ext cx="4598044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Para onde</a:t>
            </a:r>
            <a:r>
              <a:rPr lang="pt-BR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 estamos apontando?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307887" y="1329004"/>
            <a:ext cx="11609901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lógica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da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cadeia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de valor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tradicional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se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inverteu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e agora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quem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decide o que as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empresas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irão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ofertar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é o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consumidor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… </a:t>
            </a:r>
            <a:r>
              <a:rPr lang="en-US" sz="4400" baseline="30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Precisamos</a:t>
            </a:r>
            <a:r>
              <a:rPr lang="en-US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estar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preparados</a:t>
            </a:r>
            <a:r>
              <a:rPr lang="en-US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!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6157275" y="2266671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Arial Narrow"/>
                <a:cs typeface="Arial Narrow"/>
              </a:rPr>
              <a:t>1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22" name="Rectangle 10"/>
          <p:cNvSpPr/>
          <p:nvPr/>
        </p:nvSpPr>
        <p:spPr>
          <a:xfrm>
            <a:off x="6526092" y="2018388"/>
            <a:ext cx="5432362" cy="1578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O </a:t>
            </a:r>
            <a:r>
              <a:rPr lang="en-US" sz="24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cliente</a:t>
            </a:r>
            <a:r>
              <a:rPr lang="en-US" sz="24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no </a:t>
            </a:r>
            <a:r>
              <a:rPr lang="en-US" sz="24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centro</a:t>
            </a:r>
            <a:r>
              <a:rPr lang="en-US" sz="24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do </a:t>
            </a:r>
            <a:r>
              <a:rPr lang="en-US" sz="24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negócio</a:t>
            </a:r>
            <a:endParaRPr lang="en-US" sz="2400" b="1" dirty="0" smtClean="0">
              <a:solidFill>
                <a:srgbClr val="006600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Empoderado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conectado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quer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maior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conveniência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melhor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experiência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. Para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nossa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sustentabilidade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recursos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devem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ser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alocados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para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maximizar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o valor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aos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clientes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421493" y="2385420"/>
            <a:ext cx="478905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baseline="300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Drivers</a:t>
            </a:r>
            <a:endParaRPr lang="en-US" sz="4000" i="1" baseline="300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9" name="Rectangle 21"/>
          <p:cNvSpPr/>
          <p:nvPr/>
        </p:nvSpPr>
        <p:spPr>
          <a:xfrm>
            <a:off x="6157275" y="3460393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Arial Narrow"/>
                <a:cs typeface="Arial Narrow"/>
              </a:rPr>
              <a:t>2</a:t>
            </a:r>
            <a:endParaRPr lang="en-US" b="1" dirty="0">
              <a:latin typeface="Arial Narrow"/>
              <a:cs typeface="Arial Narrow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6020817" y="2231046"/>
            <a:ext cx="11865" cy="4591329"/>
          </a:xfrm>
          <a:prstGeom prst="line">
            <a:avLst/>
          </a:prstGeom>
          <a:ln w="9525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0"/>
          <p:cNvSpPr/>
          <p:nvPr/>
        </p:nvSpPr>
        <p:spPr>
          <a:xfrm>
            <a:off x="6535990" y="3354665"/>
            <a:ext cx="5656010" cy="11494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Originação</a:t>
            </a:r>
            <a:r>
              <a:rPr lang="en-US" sz="24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 “</a:t>
            </a:r>
            <a:r>
              <a:rPr lang="en-US" sz="2400" b="1" dirty="0" err="1" smtClean="0">
                <a:solidFill>
                  <a:srgbClr val="006600"/>
                </a:solidFill>
                <a:latin typeface="Arial Narrow"/>
                <a:cs typeface="Arial Narrow"/>
              </a:rPr>
              <a:t>ativa</a:t>
            </a:r>
            <a:r>
              <a:rPr lang="en-US" sz="2800" b="1" dirty="0" smtClean="0">
                <a:solidFill>
                  <a:srgbClr val="006600"/>
                </a:solidFill>
                <a:latin typeface="Arial Narrow"/>
                <a:cs typeface="Arial Narrow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1600" b="1" dirty="0">
                <a:solidFill>
                  <a:srgbClr val="000000"/>
                </a:solidFill>
                <a:latin typeface="Arial Narrow"/>
                <a:cs typeface="Arial Narrow"/>
              </a:rPr>
              <a:t>E</a:t>
            </a:r>
            <a:r>
              <a:rPr lang="pt-BR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ntender</a:t>
            </a:r>
            <a:r>
              <a:rPr lang="pt-BR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e prever demandas </a:t>
            </a:r>
            <a:r>
              <a:rPr lang="pt-BR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e comportamentos</a:t>
            </a:r>
            <a:r>
              <a:rPr lang="bg-BG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se antecipando às necessidades dos clientes e dos parceiros </a:t>
            </a:r>
            <a:r>
              <a:rPr lang="pt-BR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originando novos negócios </a:t>
            </a:r>
            <a:r>
              <a:rPr lang="pt-BR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através de apoio intensivo </a:t>
            </a:r>
            <a:r>
              <a:rPr lang="pt-BR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de análise de dados </a:t>
            </a:r>
            <a:endParaRPr lang="en-US" sz="16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7" name="Rectangle 21"/>
          <p:cNvSpPr/>
          <p:nvPr/>
        </p:nvSpPr>
        <p:spPr>
          <a:xfrm>
            <a:off x="6154414" y="4598268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Arial Narrow"/>
                <a:cs typeface="Arial Narrow"/>
              </a:rPr>
              <a:t>3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8" name="Rectangle 10"/>
          <p:cNvSpPr/>
          <p:nvPr/>
        </p:nvSpPr>
        <p:spPr>
          <a:xfrm>
            <a:off x="6557762" y="4633537"/>
            <a:ext cx="5448191" cy="8490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Arial Narrow" panose="020B0606020202030204" pitchFamily="34" charset="0"/>
                <a:cs typeface="Arial Narrow"/>
              </a:rPr>
              <a:t>Digitalização</a:t>
            </a:r>
            <a:r>
              <a:rPr lang="en-US" sz="2400" b="1" dirty="0" smtClean="0">
                <a:solidFill>
                  <a:srgbClr val="0066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2400" b="1" i="1" dirty="0" smtClean="0">
                <a:solidFill>
                  <a:srgbClr val="006600"/>
                </a:solidFill>
                <a:latin typeface="Arial Narrow" panose="020B0606020202030204" pitchFamily="34" charset="0"/>
                <a:cs typeface="Arial Narrow"/>
              </a:rPr>
              <a:t>end-to-end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1600" b="1" dirty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lataforma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tecnológica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única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permitirá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que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todos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os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elos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se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conectem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com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troca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informações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real time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através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uma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cadeia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digital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ponta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ponta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sem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atritos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ao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consumidor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final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39" name="Rectangle 10"/>
          <p:cNvSpPr/>
          <p:nvPr/>
        </p:nvSpPr>
        <p:spPr>
          <a:xfrm>
            <a:off x="6579530" y="5732083"/>
            <a:ext cx="5479373" cy="10281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Arial Narrow" panose="020B0606020202030204" pitchFamily="34" charset="0"/>
                <a:cs typeface="Arial Narrow"/>
              </a:rPr>
              <a:t>Visão</a:t>
            </a:r>
            <a:r>
              <a:rPr lang="en-US" sz="2400" b="1" dirty="0" smtClean="0">
                <a:solidFill>
                  <a:srgbClr val="0066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 Narrow" panose="020B0606020202030204" pitchFamily="34" charset="0"/>
                <a:cs typeface="Arial Narrow"/>
              </a:rPr>
              <a:t>varejo</a:t>
            </a:r>
            <a:endParaRPr lang="en-US" sz="2400" b="1" dirty="0" smtClean="0">
              <a:solidFill>
                <a:srgbClr val="006600"/>
              </a:solidFill>
              <a:latin typeface="Arial Narrow" panose="020B0606020202030204" pitchFamily="34" charset="0"/>
              <a:cs typeface="Arial Narrow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E-commerce,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pontos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físicos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e </a:t>
            </a:r>
            <a:r>
              <a:rPr lang="bg-BG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Apps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se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complementa</a:t>
            </a:r>
            <a:r>
              <a:rPr lang="bg-BG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e cri</a:t>
            </a:r>
            <a:r>
              <a:rPr lang="bg-BG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am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experiência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integrada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ao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usuário</a:t>
            </a:r>
            <a:r>
              <a:rPr lang="bg-BG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- </a:t>
            </a:r>
            <a:r>
              <a:rPr lang="en-US" sz="1600" b="1" i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omnichannel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Reconhecimento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padrões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permitirão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a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automatização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processos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e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escala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2" name="Rectangle 21"/>
          <p:cNvSpPr/>
          <p:nvPr/>
        </p:nvSpPr>
        <p:spPr>
          <a:xfrm>
            <a:off x="6154414" y="5686802"/>
            <a:ext cx="401582" cy="405808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Arial Narrow"/>
                <a:cs typeface="Arial Narrow"/>
              </a:rPr>
              <a:t>4</a:t>
            </a:r>
            <a:endParaRPr lang="en-US" b="1" dirty="0">
              <a:latin typeface="Arial Narrow"/>
              <a:cs typeface="Arial Narrow"/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6169150" y="3410987"/>
            <a:ext cx="583680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69150" y="5634828"/>
            <a:ext cx="5836803" cy="475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6169149" y="4572006"/>
            <a:ext cx="585857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2985" y="5864210"/>
            <a:ext cx="55985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700" b="1" dirty="0" smtClean="0">
                <a:solidFill>
                  <a:srgbClr val="3E3E3E"/>
                </a:solidFill>
                <a:latin typeface="Arial Narrow"/>
                <a:cs typeface="Arial Narrow"/>
              </a:rPr>
              <a:t>Fonte: </a:t>
            </a:r>
            <a:r>
              <a:rPr lang="bg-BG" sz="1700" dirty="0" smtClean="0">
                <a:solidFill>
                  <a:srgbClr val="3E3E3E"/>
                </a:solidFill>
                <a:latin typeface="Arial Narrow"/>
                <a:cs typeface="Arial Narrow"/>
              </a:rPr>
              <a:t>V</a:t>
            </a:r>
            <a:r>
              <a:rPr lang="en-US" sz="1700" dirty="0" err="1" smtClean="0">
                <a:solidFill>
                  <a:srgbClr val="3E3E3E"/>
                </a:solidFill>
                <a:latin typeface="Arial Narrow"/>
                <a:cs typeface="Arial Narrow"/>
              </a:rPr>
              <a:t>alue</a:t>
            </a:r>
            <a:r>
              <a:rPr lang="en-US" sz="1700" dirty="0" smtClean="0">
                <a:solidFill>
                  <a:srgbClr val="3E3E3E"/>
                </a:solidFill>
                <a:latin typeface="Arial Narrow"/>
                <a:cs typeface="Arial Narrow"/>
              </a:rPr>
              <a:t> </a:t>
            </a:r>
            <a:r>
              <a:rPr lang="en-US" sz="1700" dirty="0">
                <a:solidFill>
                  <a:srgbClr val="3E3E3E"/>
                </a:solidFill>
                <a:latin typeface="Arial Narrow"/>
                <a:cs typeface="Arial Narrow"/>
              </a:rPr>
              <a:t>Proposition Design: How to Create Products and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Services</a:t>
            </a:r>
            <a:r>
              <a:rPr lang="en-US" sz="1700" dirty="0">
                <a:solidFill>
                  <a:srgbClr val="3E3E3E"/>
                </a:solidFill>
                <a:latin typeface="Arial Narrow"/>
                <a:cs typeface="Arial Narro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Arial Narrow"/>
              </a:rPr>
              <a:t>Customers</a:t>
            </a:r>
            <a:r>
              <a:rPr lang="en-US" sz="1700" dirty="0">
                <a:solidFill>
                  <a:srgbClr val="3E3E3E"/>
                </a:solidFill>
                <a:latin typeface="Arial Narrow"/>
                <a:cs typeface="Arial Narrow"/>
              </a:rPr>
              <a:t> </a:t>
            </a:r>
            <a:r>
              <a:rPr lang="en-US" sz="1700" dirty="0" smtClean="0">
                <a:solidFill>
                  <a:srgbClr val="3E3E3E"/>
                </a:solidFill>
                <a:latin typeface="Arial Narrow"/>
                <a:cs typeface="Arial Narrow"/>
              </a:rPr>
              <a:t>Want</a:t>
            </a:r>
            <a:r>
              <a:rPr lang="bg-BG" sz="1700" dirty="0" smtClean="0">
                <a:solidFill>
                  <a:srgbClr val="3E3E3E"/>
                </a:solidFill>
                <a:latin typeface="Arial Narrow"/>
                <a:cs typeface="Arial Narrow"/>
              </a:rPr>
              <a:t>: </a:t>
            </a:r>
            <a:r>
              <a:rPr lang="en-US" sz="1700" dirty="0" smtClean="0">
                <a:solidFill>
                  <a:srgbClr val="3E3E3E"/>
                </a:solidFill>
                <a:latin typeface="Arial Narrow"/>
                <a:cs typeface="Arial Narrow"/>
              </a:rPr>
              <a:t>Alex </a:t>
            </a:r>
            <a:r>
              <a:rPr lang="en-US" sz="1700" dirty="0" err="1">
                <a:solidFill>
                  <a:srgbClr val="3E3E3E"/>
                </a:solidFill>
                <a:latin typeface="Arial Narrow"/>
                <a:cs typeface="Arial Narrow"/>
              </a:rPr>
              <a:t>Osterwalder</a:t>
            </a:r>
            <a:r>
              <a:rPr lang="en-US" sz="1700" dirty="0">
                <a:solidFill>
                  <a:srgbClr val="3E3E3E"/>
                </a:solidFill>
                <a:latin typeface="Arial Narrow"/>
                <a:cs typeface="Arial Narrow"/>
              </a:rPr>
              <a:t> e Yves </a:t>
            </a:r>
            <a:r>
              <a:rPr lang="en-US" sz="1700" dirty="0" err="1" smtClean="0">
                <a:solidFill>
                  <a:srgbClr val="3E3E3E"/>
                </a:solidFill>
                <a:latin typeface="Arial Narrow"/>
                <a:cs typeface="Arial Narrow"/>
              </a:rPr>
              <a:t>Pigneur</a:t>
            </a:r>
            <a:endParaRPr lang="en-US" sz="1700" dirty="0">
              <a:solidFill>
                <a:srgbClr val="3E3E3E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3" y="3186600"/>
            <a:ext cx="5459972" cy="21075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06960" y="3254644"/>
            <a:ext cx="1802863" cy="1825777"/>
          </a:xfrm>
          <a:prstGeom prst="ellipse">
            <a:avLst/>
          </a:prstGeom>
          <a:solidFill>
            <a:srgbClr val="65B3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Arial"/>
                <a:cs typeface="Arial"/>
              </a:rPr>
              <a:t>Encaixe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2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0" grpId="0" animBg="1"/>
      <p:bldP spid="22" grpId="0"/>
      <p:bldP spid="29" grpId="0" animBg="1"/>
      <p:bldP spid="36" grpId="0"/>
      <p:bldP spid="37" grpId="0" animBg="1"/>
      <p:bldP spid="38" grpId="0"/>
      <p:bldP spid="39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5114" y="3421650"/>
            <a:ext cx="5632957" cy="3257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7515" y="1428868"/>
            <a:ext cx="11501112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lang="en-US" sz="4400" baseline="30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acionalização</a:t>
            </a:r>
            <a:r>
              <a:rPr lang="en-US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bg-BG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l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inhas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e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de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produtos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financeiros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trouxe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uma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maior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simplicidade</a:t>
            </a:r>
            <a:r>
              <a:rPr lang="en-US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para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os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nossos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clientes</a:t>
            </a:r>
            <a:r>
              <a:rPr lang="bg-BG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 e parceiros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41" y="3068895"/>
            <a:ext cx="4758687" cy="3603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0946" y="3221749"/>
            <a:ext cx="5056731" cy="3668575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r>
              <a:rPr lang="pt-BR" sz="24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lang="bg-BG" sz="24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eduzimos </a:t>
            </a:r>
            <a:r>
              <a:rPr lang="bg-BG" sz="2400" kern="0" dirty="0">
                <a:solidFill>
                  <a:srgbClr val="000000"/>
                </a:solidFill>
                <a:latin typeface="Arial Narrow"/>
                <a:cs typeface="Arial Narrow"/>
              </a:rPr>
              <a:t>em cerca de </a:t>
            </a:r>
            <a:r>
              <a:rPr lang="pt-BR" sz="28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75</a:t>
            </a:r>
            <a:r>
              <a:rPr lang="bg-BG" sz="28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%</a:t>
            </a:r>
            <a:r>
              <a:rPr lang="bg-BG" sz="2400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bg-BG" sz="2400" kern="0" dirty="0">
                <a:solidFill>
                  <a:srgbClr val="000000"/>
                </a:solidFill>
                <a:latin typeface="Arial Narrow"/>
                <a:cs typeface="Arial Narrow"/>
              </a:rPr>
              <a:t>o número de linhas e produtos 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financeiros</a:t>
            </a:r>
          </a:p>
          <a:p>
            <a:endParaRPr lang="bg-BG" sz="2400" kern="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Os </a:t>
            </a:r>
            <a:r>
              <a:rPr lang="pt-BR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produtos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 passam por constantes e intensas revisões para </a:t>
            </a:r>
            <a:r>
              <a:rPr lang="bg-BG" sz="24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evitar sobreposições e facilitar a comunicação 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com os nossos clientes</a:t>
            </a:r>
            <a:r>
              <a:rPr lang="pt-BR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 e parceiros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bg-BG" sz="2400" kern="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817" y="2275625"/>
            <a:ext cx="5941509" cy="57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6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Simplificação 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7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tângulo 44"/>
          <p:cNvSpPr>
            <a:spLocks noChangeArrowheads="1"/>
          </p:cNvSpPr>
          <p:nvPr/>
        </p:nvSpPr>
        <p:spPr bwMode="auto">
          <a:xfrm>
            <a:off x="179388" y="450449"/>
            <a:ext cx="233114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O que fizemos?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114" y="2906312"/>
            <a:ext cx="4763690" cy="458572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r>
              <a:rPr lang="bg-BG" sz="28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Processo contínuo</a:t>
            </a:r>
            <a:endParaRPr lang="en-US" sz="2800" b="1" kern="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51222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/>
          <p:nvPr/>
        </p:nvSpPr>
        <p:spPr>
          <a:xfrm>
            <a:off x="1680891" y="3664067"/>
            <a:ext cx="4858407" cy="29963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9275" y="1415440"/>
            <a:ext cx="11442311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O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BNDES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Online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re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des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enhou e digitalizou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processos de concessão de crédito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reduzi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ndo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o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prazo médio d</a:t>
            </a:r>
            <a:r>
              <a:rPr lang="pt-BR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pt-BR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 AOI </a:t>
            </a:r>
            <a:r>
              <a:rPr lang="en-US" sz="44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10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dias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para </a:t>
            </a:r>
            <a:r>
              <a:rPr lang="en-US" sz="4400" baseline="30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segundos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7914" y="2275627"/>
            <a:ext cx="8883363" cy="57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6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Aprovação máquina à máquina e convergência para plataforma única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ltGray">
          <a:xfrm>
            <a:off x="1595805" y="3957142"/>
            <a:ext cx="4703605" cy="2286334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/>
          <a:p>
            <a:pPr marL="285750" indent="-285750">
              <a:buFont typeface="Wingdings" charset="2"/>
              <a:buChar char="§"/>
              <a:defRPr/>
            </a:pPr>
            <a:r>
              <a:rPr lang="pt-BR" altLang="pt-BR" sz="2100" kern="0" dirty="0">
                <a:solidFill>
                  <a:srgbClr val="000000"/>
                </a:solidFill>
                <a:latin typeface="Arial Narrow"/>
                <a:cs typeface="Arial Narrow"/>
              </a:rPr>
              <a:t>Redução dos </a:t>
            </a:r>
            <a:r>
              <a:rPr lang="pt-BR" altLang="pt-BR" sz="2100" b="1" kern="0" dirty="0">
                <a:solidFill>
                  <a:srgbClr val="000000"/>
                </a:solidFill>
                <a:latin typeface="Arial Narrow"/>
                <a:cs typeface="Arial Narrow"/>
              </a:rPr>
              <a:t>custos de transação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bg-BG" altLang="pt-BR" sz="2100" kern="0" dirty="0">
                <a:solidFill>
                  <a:srgbClr val="000000"/>
                </a:solidFill>
                <a:latin typeface="Arial Narrow"/>
                <a:cs typeface="Arial Narrow"/>
              </a:rPr>
              <a:t>Maior </a:t>
            </a:r>
            <a:r>
              <a:rPr lang="bg-BG" altLang="pt-BR" sz="2100" b="1" i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compliance</a:t>
            </a:r>
            <a:r>
              <a:rPr lang="pt-BR" altLang="pt-BR" sz="2100" b="1" i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bg-BG" altLang="pt-BR" sz="2100" b="1" i="1" kern="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bg-BG" altLang="pt-BR" sz="21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Maior </a:t>
            </a:r>
            <a:r>
              <a:rPr lang="bg-BG" altLang="pt-BR" sz="21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segurança</a:t>
            </a:r>
            <a:r>
              <a:rPr lang="bg-BG" altLang="pt-BR" sz="21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bg-BG" altLang="pt-BR" sz="2100" kern="0" dirty="0">
                <a:solidFill>
                  <a:srgbClr val="000000"/>
                </a:solidFill>
                <a:latin typeface="Arial Narrow"/>
                <a:cs typeface="Arial Narrow"/>
              </a:rPr>
              <a:t>nas transacões</a:t>
            </a:r>
            <a:endParaRPr lang="pt-BR" altLang="pt-BR" sz="2100" kern="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bg-BG" altLang="pt-BR" sz="21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Diminuição da burocracia dentro de uma filosofia de </a:t>
            </a:r>
            <a:r>
              <a:rPr lang="bg-BG" altLang="pt-BR" sz="2100" b="1" i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paperless</a:t>
            </a:r>
          </a:p>
          <a:p>
            <a:pPr marL="285750" lvl="0" indent="-285750">
              <a:buFont typeface="Wingdings" charset="2"/>
              <a:buChar char="§"/>
              <a:defRPr/>
            </a:pPr>
            <a:r>
              <a:rPr lang="bg-BG" altLang="pt-BR" sz="21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Diminuição </a:t>
            </a:r>
            <a:r>
              <a:rPr lang="bg-BG" altLang="pt-BR" sz="2100" b="1" kern="0" dirty="0">
                <a:solidFill>
                  <a:srgbClr val="000000"/>
                </a:solidFill>
                <a:latin typeface="Arial Narrow"/>
                <a:cs typeface="Arial Narrow"/>
              </a:rPr>
              <a:t>dos custos </a:t>
            </a:r>
            <a:r>
              <a:rPr lang="bg-BG" altLang="pt-BR" sz="2100" kern="0" dirty="0">
                <a:solidFill>
                  <a:srgbClr val="000000"/>
                </a:solidFill>
                <a:latin typeface="Arial Narrow"/>
                <a:cs typeface="Arial Narrow"/>
              </a:rPr>
              <a:t>de manutenção dos sistemas através da </a:t>
            </a:r>
            <a:r>
              <a:rPr lang="bg-BG" altLang="pt-BR" sz="2100" b="1" kern="0" dirty="0">
                <a:solidFill>
                  <a:srgbClr val="000000"/>
                </a:solidFill>
                <a:latin typeface="Arial Narrow"/>
                <a:cs typeface="Arial Narrow"/>
              </a:rPr>
              <a:t>integração de processos e </a:t>
            </a:r>
            <a:r>
              <a:rPr lang="bg-BG" altLang="pt-BR" sz="21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bases</a:t>
            </a:r>
            <a:endParaRPr lang="bg-BG" altLang="pt-BR" sz="2100" b="1" i="1" kern="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ltGray">
          <a:xfrm>
            <a:off x="1841988" y="4793953"/>
            <a:ext cx="3986579" cy="417236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bg-BG" altLang="pt-BR" kern="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ltGray">
          <a:xfrm>
            <a:off x="8277486" y="5692728"/>
            <a:ext cx="3986579" cy="417236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bg-BG" altLang="pt-BR" kern="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86701" y="3066447"/>
            <a:ext cx="5369168" cy="458572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r>
              <a:rPr lang="bg-BG" sz="24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Ganhos </a:t>
            </a:r>
            <a:r>
              <a:rPr lang="en-US" sz="2400" b="1" kern="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para</a:t>
            </a:r>
            <a:r>
              <a:rPr lang="en-US" sz="24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sz="2400" b="1" kern="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todos</a:t>
            </a:r>
            <a:r>
              <a:rPr lang="en-US" sz="24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sz="2400" b="1" kern="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os</a:t>
            </a:r>
            <a:r>
              <a:rPr lang="en-US" sz="24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sz="2400" b="1" kern="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atores</a:t>
            </a:r>
            <a:endParaRPr lang="en-US" sz="2400" b="1" kern="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57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tângulo 44"/>
          <p:cNvSpPr>
            <a:spLocks noChangeArrowheads="1"/>
          </p:cNvSpPr>
          <p:nvPr/>
        </p:nvSpPr>
        <p:spPr bwMode="auto">
          <a:xfrm>
            <a:off x="179388" y="450449"/>
            <a:ext cx="233114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O que fizemos?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68" y="2993182"/>
            <a:ext cx="628548" cy="6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13" y="3229670"/>
            <a:ext cx="856930" cy="5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28" y="4140390"/>
            <a:ext cx="988099" cy="31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59" y="3217066"/>
            <a:ext cx="635022" cy="6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88" y="6013906"/>
            <a:ext cx="992856" cy="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13" y="6050593"/>
            <a:ext cx="1012672" cy="43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13" y="5318516"/>
            <a:ext cx="935169" cy="4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62" y="5820661"/>
            <a:ext cx="1192504" cy="66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119" y="5185232"/>
            <a:ext cx="569126" cy="5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50" y="4126995"/>
            <a:ext cx="992260" cy="33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02" y="5307945"/>
            <a:ext cx="1046566" cy="43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89" y="4713544"/>
            <a:ext cx="1268877" cy="3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H="1">
            <a:off x="6667325" y="2971567"/>
            <a:ext cx="23519" cy="386846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28" y="4798254"/>
            <a:ext cx="1066091" cy="2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88" y="4732107"/>
            <a:ext cx="766933" cy="37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68" y="3188698"/>
            <a:ext cx="924984" cy="7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118" y="4126995"/>
            <a:ext cx="1090111" cy="31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29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5725" y="1386006"/>
            <a:ext cx="1154818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Nosso “hub de serviços”, o 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Canal  MPME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trouxe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uma </a:t>
            </a:r>
            <a:r>
              <a:rPr lang="en-US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nova forma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nos relacionarmos com clientes possibilitando uma atuação mais direta no futuro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0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tângulo 44"/>
          <p:cNvSpPr>
            <a:spLocks noChangeArrowheads="1"/>
          </p:cNvSpPr>
          <p:nvPr/>
        </p:nvSpPr>
        <p:spPr bwMode="auto">
          <a:xfrm>
            <a:off x="179388" y="450449"/>
            <a:ext cx="233114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O que fizemos?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24" name="Retângulo 14"/>
          <p:cNvSpPr/>
          <p:nvPr/>
        </p:nvSpPr>
        <p:spPr>
          <a:xfrm>
            <a:off x="14251938" y="3264309"/>
            <a:ext cx="1522743" cy="204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err="1" smtClean="0">
                <a:solidFill>
                  <a:srgbClr val="000000"/>
                </a:solidFill>
              </a:rPr>
              <a:t>F</a:t>
            </a:r>
            <a:r>
              <a:rPr lang="bg-BG" sz="1200" b="1" dirty="0" smtClean="0">
                <a:solidFill>
                  <a:srgbClr val="000000"/>
                </a:solidFill>
              </a:rPr>
              <a:t>o</a:t>
            </a:r>
            <a:r>
              <a:rPr lang="pt-BR" sz="1200" b="1" dirty="0" err="1" smtClean="0">
                <a:solidFill>
                  <a:srgbClr val="000000"/>
                </a:solidFill>
              </a:rPr>
              <a:t>nte</a:t>
            </a:r>
            <a:r>
              <a:rPr lang="pt-BR" sz="1200" b="1" dirty="0" smtClean="0">
                <a:solidFill>
                  <a:srgbClr val="000000"/>
                </a:solidFill>
              </a:rPr>
              <a:t>: BNDES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13667" y="1707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52" y="2197870"/>
            <a:ext cx="7171348" cy="445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275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4555" y="1381836"/>
            <a:ext cx="11407031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Aplicativos</a:t>
            </a:r>
            <a:r>
              <a:rPr lang="pt-BR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para </a:t>
            </a:r>
            <a:r>
              <a:rPr lang="pt-BR" sz="4400" baseline="30000" dirty="0" err="1">
                <a:solidFill>
                  <a:srgbClr val="000000"/>
                </a:solidFill>
                <a:latin typeface="Arial Narrow"/>
                <a:cs typeface="Arial Narrow"/>
              </a:rPr>
              <a:t>MPMEs</a:t>
            </a:r>
            <a:r>
              <a:rPr lang="pt-BR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e Agro foram lançados </a:t>
            </a:r>
            <a:r>
              <a:rPr lang="bg-BG" sz="4400" baseline="30000" dirty="0">
                <a:solidFill>
                  <a:srgbClr val="000000"/>
                </a:solidFill>
                <a:latin typeface="Arial Narrow"/>
                <a:cs typeface="Arial Narrow"/>
              </a:rPr>
              <a:t> para dispositivos móveis</a:t>
            </a:r>
            <a:endParaRPr lang="en-US" sz="44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61534" y="2883280"/>
            <a:ext cx="4431615" cy="3232827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pPr marL="285750" indent="-285750">
              <a:buFont typeface="Wingdings" charset="2"/>
              <a:buChar char="§"/>
            </a:pPr>
            <a:r>
              <a:rPr lang="pt-BR" sz="1900" b="1" kern="0" dirty="0">
                <a:solidFill>
                  <a:srgbClr val="000000"/>
                </a:solidFill>
                <a:latin typeface="Arial Narrow"/>
                <a:cs typeface="Arial Narrow"/>
              </a:rPr>
              <a:t>Acompanhar status </a:t>
            </a: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das operações de crédito e datas de liberação de recursos</a:t>
            </a:r>
          </a:p>
          <a:p>
            <a:pPr marL="285750" indent="-285750">
              <a:buFont typeface="Wingdings" charset="2"/>
              <a:buChar char="§"/>
            </a:pPr>
            <a:r>
              <a:rPr lang="pt-BR" sz="1900" b="1" kern="0" dirty="0">
                <a:solidFill>
                  <a:srgbClr val="000000"/>
                </a:solidFill>
                <a:latin typeface="Arial Narrow"/>
                <a:cs typeface="Arial Narrow"/>
              </a:rPr>
              <a:t>Consulta ao cadastro de máquinas e </a:t>
            </a:r>
            <a:r>
              <a:rPr lang="pt-BR" sz="19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equipamentos</a:t>
            </a:r>
            <a:endParaRPr lang="pt-BR" sz="1900" kern="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§"/>
            </a:pP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Consultar opções </a:t>
            </a:r>
            <a:r>
              <a:rPr lang="pt-BR" sz="19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crédito </a:t>
            </a:r>
            <a:r>
              <a:rPr lang="pt-BR" sz="19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e </a:t>
            </a: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descobrir a </a:t>
            </a:r>
            <a:r>
              <a:rPr lang="pt-BR" sz="1900" b="1" kern="0" dirty="0">
                <a:solidFill>
                  <a:srgbClr val="000000"/>
                </a:solidFill>
                <a:latin typeface="Arial Narrow"/>
                <a:cs typeface="Arial Narrow"/>
              </a:rPr>
              <a:t>linha de financiamento </a:t>
            </a: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mais </a:t>
            </a:r>
            <a:r>
              <a:rPr lang="pt-BR" sz="19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apropriada</a:t>
            </a:r>
            <a:r>
              <a:rPr lang="bg-BG" sz="19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s</a:t>
            </a:r>
            <a:r>
              <a:rPr lang="pt-BR" sz="19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às suas necessidades</a:t>
            </a:r>
          </a:p>
          <a:p>
            <a:pPr marL="285750" indent="-285750">
              <a:buFont typeface="Wingdings" charset="2"/>
              <a:buChar char="§"/>
            </a:pP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Link com </a:t>
            </a:r>
            <a:r>
              <a:rPr lang="pt-BR" sz="1900" b="1" kern="0" dirty="0">
                <a:solidFill>
                  <a:srgbClr val="000000"/>
                </a:solidFill>
                <a:latin typeface="Arial Narrow"/>
                <a:cs typeface="Arial Narrow"/>
              </a:rPr>
              <a:t>Canal do Desenvolvedor MPME</a:t>
            </a:r>
          </a:p>
          <a:p>
            <a:pPr marL="285750" indent="-285750">
              <a:buFont typeface="Wingdings" charset="2"/>
              <a:buChar char="§"/>
            </a:pPr>
            <a:r>
              <a:rPr lang="pt-BR" sz="19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Serviço </a:t>
            </a: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de</a:t>
            </a:r>
            <a:r>
              <a:rPr lang="pt-BR" sz="1900" b="1" kern="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pt-BR" sz="1900" b="1" kern="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georreferenciamento</a:t>
            </a:r>
            <a:endParaRPr lang="pt-BR" sz="1900" kern="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85750" indent="-285750">
              <a:buFont typeface="Wingdings" charset="2"/>
              <a:buChar char="§"/>
            </a:pPr>
            <a:r>
              <a:rPr lang="pt-BR" sz="1900" b="1" kern="0" dirty="0">
                <a:solidFill>
                  <a:srgbClr val="000000"/>
                </a:solidFill>
                <a:latin typeface="Arial Narrow"/>
                <a:cs typeface="Arial Narrow"/>
              </a:rPr>
              <a:t>Simulação de financiamento </a:t>
            </a:r>
            <a:r>
              <a:rPr lang="pt-BR" sz="1900" kern="0" dirty="0">
                <a:solidFill>
                  <a:srgbClr val="000000"/>
                </a:solidFill>
                <a:latin typeface="Arial Narrow"/>
                <a:cs typeface="Arial Narrow"/>
              </a:rPr>
              <a:t>de diferentes programas e linhas do </a:t>
            </a:r>
            <a:r>
              <a:rPr lang="pt-BR" sz="19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BNDES</a:t>
            </a:r>
            <a:endParaRPr lang="pt-BR" sz="1900" kern="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1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19" y="2771671"/>
            <a:ext cx="2022691" cy="3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02" y="2771390"/>
            <a:ext cx="1963806" cy="34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96201" y="1818873"/>
            <a:ext cx="5941509" cy="57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6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MPMEs e Agropecuária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ltGray">
          <a:xfrm>
            <a:off x="344992" y="2494128"/>
            <a:ext cx="6808943" cy="306156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1" tIns="45680" rIns="91361" bIns="4568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altLang="pt-BR" sz="24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Facilidades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109007" y="2694458"/>
            <a:ext cx="11761" cy="3550991"/>
          </a:xfrm>
          <a:prstGeom prst="line">
            <a:avLst/>
          </a:prstGeom>
          <a:ln>
            <a:solidFill>
              <a:srgbClr val="5C5C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308922" y="2553358"/>
            <a:ext cx="2883078" cy="3739123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lIns="91361" tIns="45680" rIns="91361" bIns="45680" anchor="ctr"/>
          <a:lstStyle/>
          <a:p>
            <a:r>
              <a:rPr lang="bg-BG" sz="2400" kern="0" dirty="0">
                <a:solidFill>
                  <a:srgbClr val="000000"/>
                </a:solidFill>
                <a:latin typeface="Arial Narrow"/>
                <a:cs typeface="Arial Narrow"/>
              </a:rPr>
              <a:t>Segundo pesquisa da 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Febraban, </a:t>
            </a:r>
            <a:r>
              <a:rPr lang="bg-BG" sz="2400" kern="0" dirty="0">
                <a:solidFill>
                  <a:srgbClr val="000000"/>
                </a:solidFill>
                <a:latin typeface="Arial Narrow"/>
                <a:cs typeface="Arial Narrow"/>
              </a:rPr>
              <a:t>realizada 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pela Delloite em 2016, </a:t>
            </a:r>
            <a:r>
              <a:rPr lang="bg-BG" sz="2400" kern="0" dirty="0">
                <a:solidFill>
                  <a:srgbClr val="000000"/>
                </a:solidFill>
                <a:latin typeface="Arial Narrow"/>
                <a:cs typeface="Arial Narrow"/>
              </a:rPr>
              <a:t>o </a:t>
            </a:r>
            <a:r>
              <a:rPr lang="bg-BG" sz="2400" b="1" kern="0" dirty="0">
                <a:solidFill>
                  <a:srgbClr val="000000"/>
                </a:solidFill>
                <a:latin typeface="Arial Narrow"/>
                <a:cs typeface="Arial Narrow"/>
              </a:rPr>
              <a:t>mobile banking </a:t>
            </a:r>
            <a:r>
              <a:rPr lang="bg-BG" sz="2400" kern="0" dirty="0">
                <a:solidFill>
                  <a:srgbClr val="000000"/>
                </a:solidFill>
                <a:latin typeface="Arial Narrow"/>
                <a:cs typeface="Arial Narrow"/>
              </a:rPr>
              <a:t>é o </a:t>
            </a:r>
            <a:r>
              <a:rPr lang="bg-BG" sz="2400" b="1" kern="0" dirty="0">
                <a:solidFill>
                  <a:srgbClr val="008000"/>
                </a:solidFill>
                <a:latin typeface="Arial Narrow"/>
                <a:cs typeface="Arial Narrow"/>
              </a:rPr>
              <a:t>canal preferido dos </a:t>
            </a:r>
            <a:r>
              <a:rPr lang="bg-BG" sz="2400" b="1" kern="0" dirty="0" smtClean="0">
                <a:solidFill>
                  <a:srgbClr val="008000"/>
                </a:solidFill>
                <a:latin typeface="Arial Narrow"/>
                <a:cs typeface="Arial Narrow"/>
              </a:rPr>
              <a:t>brasileiros 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com crecimento de </a:t>
            </a:r>
            <a:r>
              <a:rPr lang="bg-BG" sz="2400" b="1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96% </a:t>
            </a:r>
            <a:r>
              <a:rPr lang="bg-BG" sz="2400" kern="0" dirty="0" smtClean="0">
                <a:solidFill>
                  <a:srgbClr val="000000"/>
                </a:solidFill>
                <a:latin typeface="Arial Narrow"/>
                <a:cs typeface="Arial Narrow"/>
              </a:rPr>
              <a:t>em relação a 2015</a:t>
            </a:r>
            <a:endParaRPr lang="en-US" sz="2400" kern="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4" name="Retângulo 43"/>
          <p:cNvSpPr/>
          <p:nvPr/>
        </p:nvSpPr>
        <p:spPr>
          <a:xfrm>
            <a:off x="0" y="373063"/>
            <a:ext cx="5353050" cy="719137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tângulo 44"/>
          <p:cNvSpPr>
            <a:spLocks noChangeArrowheads="1"/>
          </p:cNvSpPr>
          <p:nvPr/>
        </p:nvSpPr>
        <p:spPr bwMode="auto">
          <a:xfrm>
            <a:off x="179388" y="450449"/>
            <a:ext cx="233114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7" rIns="68575" bIns="342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O que fizemos?</a:t>
            </a:r>
            <a:endParaRPr lang="en-US" sz="2800" b="1" dirty="0" smtClean="0">
              <a:solidFill>
                <a:schemeClr val="bg1"/>
              </a:solidFill>
              <a:latin typeface="Arial Narrow"/>
              <a:ea typeface="ＭＳ Ｐゴシック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1258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3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5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institucional BNDES_2017.pptx" id="{EC72FBE5-6823-43DF-B06C-45E220B41C5A}" vid="{8DCA76EB-F38A-4E0D-A761-28C53E8C4FE6}"/>
    </a:ext>
  </a:extLst>
</a:theme>
</file>

<file path=ppt/theme/theme2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do Office">
  <a:themeElements>
    <a:clrScheme name="BNDES_PALETA 1B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FFD500"/>
      </a:accent3>
      <a:accent4>
        <a:srgbClr val="52BBB5"/>
      </a:accent4>
      <a:accent5>
        <a:srgbClr val="759CB8"/>
      </a:accent5>
      <a:accent6>
        <a:srgbClr val="E753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10405</TotalTime>
  <Words>1402</Words>
  <Application>Microsoft Office PowerPoint</Application>
  <PresentationFormat>Personalizar</PresentationFormat>
  <Paragraphs>214</Paragraphs>
  <Slides>17</Slides>
  <Notes>15</Notes>
  <HiddenSlides>1</HiddenSlides>
  <MMClips>0</MMClips>
  <ScaleCrop>false</ScaleCrop>
  <HeadingPairs>
    <vt:vector size="6" baseType="variant">
      <vt:variant>
        <vt:lpstr>Tema</vt:lpstr>
      </vt:variant>
      <vt:variant>
        <vt:i4>25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43" baseType="lpstr">
      <vt:lpstr>4_Tema do Office</vt:lpstr>
      <vt:lpstr>6_Tema do Office</vt:lpstr>
      <vt:lpstr>1_Tema do Office</vt:lpstr>
      <vt:lpstr>2_Tema do Office</vt:lpstr>
      <vt:lpstr>5_Tema do Office</vt:lpstr>
      <vt:lpstr>3_Tema do Office</vt:lpstr>
      <vt:lpstr>7_Tema do Office</vt:lpstr>
      <vt:lpstr>9_Tema do Office</vt:lpstr>
      <vt:lpstr>10_Tema do Office</vt:lpstr>
      <vt:lpstr>8_Tema do Office</vt:lpstr>
      <vt:lpstr>11_Tema do Office</vt:lpstr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20_Tema do Office</vt:lpstr>
      <vt:lpstr>21_Tema do Office</vt:lpstr>
      <vt:lpstr>22_Tema do Office</vt:lpstr>
      <vt:lpstr>23_Tema do Office</vt:lpstr>
      <vt:lpstr>24_Tema do Office</vt:lpstr>
      <vt:lpstr>25_Tema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valerie</dc:creator>
  <cp:lastModifiedBy>Vivian Machado dos Santos Correa Pereira</cp:lastModifiedBy>
  <cp:revision>814</cp:revision>
  <cp:lastPrinted>2018-06-26T18:55:05Z</cp:lastPrinted>
  <dcterms:created xsi:type="dcterms:W3CDTF">2017-01-27T15:57:15Z</dcterms:created>
  <dcterms:modified xsi:type="dcterms:W3CDTF">2019-05-21T21:31:09Z</dcterms:modified>
</cp:coreProperties>
</file>