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349" r:id="rId3"/>
    <p:sldId id="356" r:id="rId4"/>
    <p:sldId id="289" r:id="rId5"/>
    <p:sldId id="362" r:id="rId6"/>
    <p:sldId id="363" r:id="rId7"/>
    <p:sldId id="319" r:id="rId8"/>
    <p:sldId id="364" r:id="rId9"/>
    <p:sldId id="348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136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272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407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543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5679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2814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199950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086" algn="l" defTabSz="45713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C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4" autoAdjust="0"/>
    <p:restoredTop sz="87638" autoAdjust="0"/>
  </p:normalViewPr>
  <p:slideViewPr>
    <p:cSldViewPr snapToGrid="0">
      <p:cViewPr>
        <p:scale>
          <a:sx n="80" d="100"/>
          <a:sy n="80" d="100"/>
        </p:scale>
        <p:origin x="-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5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 Remco Fischer" userId="7d5f5a56-014a-4582-8252-29b331f38be1" providerId="ADAL" clId="{1F88C6E0-FD6D-46A4-9CC8-5CC8EC7F96FC}"/>
    <pc:docChg chg="custSel modSld">
      <pc:chgData name="Kai Remco Fischer" userId="7d5f5a56-014a-4582-8252-29b331f38be1" providerId="ADAL" clId="{1F88C6E0-FD6D-46A4-9CC8-5CC8EC7F96FC}" dt="2019-02-05T22:37:03.479" v="9324" actId="20577"/>
      <pc:docMkLst>
        <pc:docMk/>
      </pc:docMkLst>
      <pc:sldChg chg="modNotesTx">
        <pc:chgData name="Kai Remco Fischer" userId="7d5f5a56-014a-4582-8252-29b331f38be1" providerId="ADAL" clId="{1F88C6E0-FD6D-46A4-9CC8-5CC8EC7F96FC}" dt="2019-02-05T21:05:18.199" v="850" actId="20577"/>
        <pc:sldMkLst>
          <pc:docMk/>
          <pc:sldMk cId="0" sldId="258"/>
        </pc:sldMkLst>
      </pc:sldChg>
      <pc:sldChg chg="modNotesTx">
        <pc:chgData name="Kai Remco Fischer" userId="7d5f5a56-014a-4582-8252-29b331f38be1" providerId="ADAL" clId="{1F88C6E0-FD6D-46A4-9CC8-5CC8EC7F96FC}" dt="2019-02-05T22:31:24.421" v="9220" actId="20577"/>
        <pc:sldMkLst>
          <pc:docMk/>
          <pc:sldMk cId="0" sldId="260"/>
        </pc:sldMkLst>
      </pc:sldChg>
      <pc:sldChg chg="modNotesTx">
        <pc:chgData name="Kai Remco Fischer" userId="7d5f5a56-014a-4582-8252-29b331f38be1" providerId="ADAL" clId="{1F88C6E0-FD6D-46A4-9CC8-5CC8EC7F96FC}" dt="2019-02-05T22:29:26.376" v="9179" actId="20577"/>
        <pc:sldMkLst>
          <pc:docMk/>
          <pc:sldMk cId="0" sldId="261"/>
        </pc:sldMkLst>
      </pc:sldChg>
      <pc:sldChg chg="modNotesTx">
        <pc:chgData name="Kai Remco Fischer" userId="7d5f5a56-014a-4582-8252-29b331f38be1" providerId="ADAL" clId="{1F88C6E0-FD6D-46A4-9CC8-5CC8EC7F96FC}" dt="2019-02-05T22:03:41.147" v="8096" actId="20577"/>
        <pc:sldMkLst>
          <pc:docMk/>
          <pc:sldMk cId="0" sldId="267"/>
        </pc:sldMkLst>
      </pc:sldChg>
      <pc:sldChg chg="modNotesTx">
        <pc:chgData name="Kai Remco Fischer" userId="7d5f5a56-014a-4582-8252-29b331f38be1" providerId="ADAL" clId="{1F88C6E0-FD6D-46A4-9CC8-5CC8EC7F96FC}" dt="2019-02-05T21:45:40.520" v="6889" actId="20577"/>
        <pc:sldMkLst>
          <pc:docMk/>
          <pc:sldMk cId="3136479382" sldId="284"/>
        </pc:sldMkLst>
      </pc:sldChg>
      <pc:sldChg chg="modNotesTx">
        <pc:chgData name="Kai Remco Fischer" userId="7d5f5a56-014a-4582-8252-29b331f38be1" providerId="ADAL" clId="{1F88C6E0-FD6D-46A4-9CC8-5CC8EC7F96FC}" dt="2019-02-05T22:37:03.479" v="9324" actId="20577"/>
        <pc:sldMkLst>
          <pc:docMk/>
          <pc:sldMk cId="135610710" sldId="28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1395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36" latinLnBrk="0">
      <a:defRPr sz="1200">
        <a:latin typeface="+mn-lt"/>
        <a:ea typeface="+mn-ea"/>
        <a:cs typeface="+mn-cs"/>
        <a:sym typeface="Calibri"/>
      </a:defRPr>
    </a:lvl1pPr>
    <a:lvl2pPr indent="228600" defTabSz="457136" latinLnBrk="0">
      <a:defRPr sz="1200">
        <a:latin typeface="+mn-lt"/>
        <a:ea typeface="+mn-ea"/>
        <a:cs typeface="+mn-cs"/>
        <a:sym typeface="Calibri"/>
      </a:defRPr>
    </a:lvl2pPr>
    <a:lvl3pPr indent="457200" defTabSz="457136" latinLnBrk="0">
      <a:defRPr sz="1200">
        <a:latin typeface="+mn-lt"/>
        <a:ea typeface="+mn-ea"/>
        <a:cs typeface="+mn-cs"/>
        <a:sym typeface="Calibri"/>
      </a:defRPr>
    </a:lvl3pPr>
    <a:lvl4pPr indent="685800" defTabSz="457136" latinLnBrk="0">
      <a:defRPr sz="1200">
        <a:latin typeface="+mn-lt"/>
        <a:ea typeface="+mn-ea"/>
        <a:cs typeface="+mn-cs"/>
        <a:sym typeface="Calibri"/>
      </a:defRPr>
    </a:lvl4pPr>
    <a:lvl5pPr indent="914400" defTabSz="457136" latinLnBrk="0">
      <a:defRPr sz="1200">
        <a:latin typeface="+mn-lt"/>
        <a:ea typeface="+mn-ea"/>
        <a:cs typeface="+mn-cs"/>
        <a:sym typeface="Calibri"/>
      </a:defRPr>
    </a:lvl5pPr>
    <a:lvl6pPr indent="1143000" defTabSz="457136" latinLnBrk="0">
      <a:defRPr sz="1200">
        <a:latin typeface="+mn-lt"/>
        <a:ea typeface="+mn-ea"/>
        <a:cs typeface="+mn-cs"/>
        <a:sym typeface="Calibri"/>
      </a:defRPr>
    </a:lvl6pPr>
    <a:lvl7pPr indent="1371600" defTabSz="457136" latinLnBrk="0">
      <a:defRPr sz="1200">
        <a:latin typeface="+mn-lt"/>
        <a:ea typeface="+mn-ea"/>
        <a:cs typeface="+mn-cs"/>
        <a:sym typeface="Calibri"/>
      </a:defRPr>
    </a:lvl7pPr>
    <a:lvl8pPr indent="1600200" defTabSz="457136" latinLnBrk="0">
      <a:defRPr sz="1200">
        <a:latin typeface="+mn-lt"/>
        <a:ea typeface="+mn-ea"/>
        <a:cs typeface="+mn-cs"/>
        <a:sym typeface="Calibri"/>
      </a:defRPr>
    </a:lvl8pPr>
    <a:lvl9pPr indent="1828800" defTabSz="457136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work has two fundamental sides or prongs. Or perhaps objectives.</a:t>
            </a:r>
          </a:p>
          <a:p>
            <a:endParaRPr lang="en-US" baseline="0" dirty="0"/>
          </a:p>
          <a:p>
            <a:r>
              <a:rPr lang="en-US" b="1" baseline="0" dirty="0"/>
              <a:t>Resilient financial institutions – resilient financial system.</a:t>
            </a:r>
          </a:p>
          <a:p>
            <a:endParaRPr lang="en-US" b="1" baseline="0" dirty="0"/>
          </a:p>
          <a:p>
            <a:r>
              <a:rPr lang="en-US" baseline="0" dirty="0"/>
              <a:t>On the one hand it aims to help FIs understand, assess, and react to the new realities of climate change – physical (meteorological,. hydrological), technological, and political. In other words, it aims FIs understand, assess and react to the risks and opportunities that climate change throws at them.</a:t>
            </a:r>
          </a:p>
          <a:p>
            <a:endParaRPr lang="en-US" baseline="0" dirty="0"/>
          </a:p>
          <a:p>
            <a:r>
              <a:rPr lang="en-US" b="1" baseline="0" dirty="0"/>
              <a:t>Proactive financial institutions – proactive financial systems that drive, enable and </a:t>
            </a:r>
            <a:r>
              <a:rPr lang="en-US" b="1" baseline="0" dirty="0" err="1"/>
              <a:t>catalyse</a:t>
            </a:r>
            <a:r>
              <a:rPr lang="en-US" b="1" baseline="0" dirty="0"/>
              <a:t> the economic transitions that we need, be it towards getting rid of greenhouse gas emissions or towards adapting societies to physical climate change.</a:t>
            </a:r>
          </a:p>
          <a:p>
            <a:endParaRPr lang="en-US" baseline="0" dirty="0"/>
          </a:p>
          <a:p>
            <a:r>
              <a:rPr lang="en-US" baseline="0" dirty="0"/>
              <a:t>On the other hand our work aims to help FIs and Governments understand how private finance – at the right scale and pace – can be mobilized to enable economic </a:t>
            </a:r>
            <a:r>
              <a:rPr lang="en-US" baseline="0" dirty="0" err="1"/>
              <a:t>decarbonisation</a:t>
            </a:r>
            <a:r>
              <a:rPr lang="en-US" baseline="0" dirty="0"/>
              <a:t> and climate-resilience. Rather than reacting to new realities this work understands the role of the finance sector as one of pro-actively financing, and as such enabling or </a:t>
            </a:r>
            <a:r>
              <a:rPr lang="en-US" baseline="0" dirty="0" err="1"/>
              <a:t>catalysing</a:t>
            </a:r>
            <a:r>
              <a:rPr lang="en-US" baseline="0" dirty="0"/>
              <a:t>, the climate economic transition towards decarbonization and climate-resilience.</a:t>
            </a:r>
          </a:p>
          <a:p>
            <a:endParaRPr lang="en-US" baseline="0" dirty="0"/>
          </a:p>
          <a:p>
            <a:r>
              <a:rPr lang="en-US" baseline="0" dirty="0"/>
              <a:t>We do that typically via peer-to-peer type platforms and leadership groups of </a:t>
            </a:r>
            <a:r>
              <a:rPr lang="en-US" baseline="0" dirty="0" err="1"/>
              <a:t>Fis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6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Species loss: 40% of Amphibians;</a:t>
            </a:r>
            <a:r>
              <a:rPr lang="en-US" baseline="0" dirty="0"/>
              <a:t> 33% of marine mammals and 33% of reef-forming corals are now at risk. IPBES report</a:t>
            </a:r>
          </a:p>
          <a:p>
            <a:r>
              <a:rPr lang="en-US" baseline="0" dirty="0"/>
              <a:t>IPCC: CO2 is now 415ppm, up 50% from before industrialization.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◼◼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scenario models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wide range of energy system, economic, and integrated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models, which this report refers to in aggregate as transition scenario models, provide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 scenarios for analysis. These models are capable of producing an internally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picture of how transition risk could evolve over time and across sectors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geographies, and they can generate relevant macro-economic metrics for risk analysis.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been used in studies ranging from the Intergovernmental Panel on Climate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(IPCC) assessment reports to sector-specific analyses of climate change impacts.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these benefits, transition scenario models face significant limitations in corporate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analysis. Models often employ aggregated and high-level representations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energy-economy interactions, lacking specific quantification of scenario impacts at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 or industry level. Additionally, transition scenario models are oriented toward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in macro-economic and policy assessment environments, requiring additional interpretation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financial analysis.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◼◼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 and sustainability experts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banks are able to identify the link between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scenarios and the creditworthiness of the borrowers. Using experts for bottom-up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has significant precedent in risk management. Banks’ borrower risk assessments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institution-specific processes that drive the competitiveness of their businesses.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Analogous exercises, such as regulation-driven macro-economic stress-testing,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embed institution-specific risk assessments that reflect expert input.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 judgment alone, however, risks yielding inconsistent results. Experts could identify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variety of futures, and a wide range of methods, to assess risk at a borrower-level,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judgments difficult to compare across sectors and institutions. Furthermore,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an assessment on its own is unlikely to be scalable at an institutional level.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workload created by a borrower-by-borrower assessment of impacts could quickly overwhelm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experts when applied to the whole of a portfolio.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◼◼ Finally, a variety of well-established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for credit risk modelling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help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the link between scenarios and credit risk. In the past decades, bank risk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functions have expanded dramatically, creating methodologies, tools,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frameworks to assess and manage various institutional risks. In particular, since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 crisis, regulators around the world have pushed for banks to develop advanced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testing infrastructure to ensure they can sustain systemic, macro-economic shocks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idiosyncratic shocks. While there are differences, these stress testing exercises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similar to scenario analysis in that both exercises consider the impact to the bank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hypothetical scenario unfolding over time (see Box 1 for more detail on the differences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macro-economic and climate scenario analysis).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these techniques to transition risk, however, demands additional effort. These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frameworks will require new data sources and a modified conceptual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7DD12170-B4D9-4504-9406-AC0F9EF8E6EC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26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4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361868" indent="-533325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2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9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0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7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8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463" indent="-333328">
              <a:spcBef>
                <a:spcPts val="600"/>
              </a:spcBef>
              <a:defRPr sz="2800"/>
            </a:lvl2pPr>
            <a:lvl3pPr marL="1234267" indent="-319995">
              <a:spcBef>
                <a:spcPts val="600"/>
              </a:spcBef>
              <a:defRPr sz="2800"/>
            </a:lvl3pPr>
            <a:lvl4pPr marL="1726957" indent="-355550">
              <a:spcBef>
                <a:spcPts val="600"/>
              </a:spcBef>
              <a:defRPr sz="2800"/>
            </a:lvl4pPr>
            <a:lvl5pPr marL="2184093" indent="-35555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36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272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407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543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5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>
            <a:lvl5pPr marL="2194251" indent="-365708"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6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5221"/>
            <a:ext cx="7886700" cy="530224"/>
          </a:xfrm>
        </p:spPr>
        <p:txBody>
          <a:bodyPr/>
          <a:lstStyle>
            <a:lvl1pPr>
              <a:defRPr>
                <a:solidFill>
                  <a:srgbClr val="2980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263"/>
            <a:ext cx="7886700" cy="40036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D6F954-B528-47D9-B7B0-5F6E4A436226}" type="datetime1">
              <a:rPr lang="en-US" smtClean="0"/>
              <a:t>17/05/2019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93800"/>
            <a:ext cx="9144000" cy="0"/>
          </a:xfrm>
          <a:prstGeom prst="line">
            <a:avLst/>
          </a:prstGeom>
          <a:ln w="12700" cmpd="sng">
            <a:solidFill>
              <a:srgbClr val="C7EAF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52475" y="774756"/>
            <a:ext cx="7886700" cy="32861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500" b="1" kern="1200" dirty="0" smtClean="0">
                <a:solidFill>
                  <a:schemeClr val="bg1">
                    <a:lumMod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4"/>
          </p:nvPr>
        </p:nvSpPr>
        <p:spPr>
          <a:xfrm>
            <a:off x="628650" y="5987406"/>
            <a:ext cx="3924299" cy="3429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900" kern="1200" dirty="0" smtClean="0">
                <a:solidFill>
                  <a:schemeClr val="bg1">
                    <a:lumMod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900" kern="1200" dirty="0" smtClean="0">
                <a:solidFill>
                  <a:schemeClr val="bg1">
                    <a:lumMod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900" kern="1200" dirty="0" smtClean="0">
                <a:solidFill>
                  <a:schemeClr val="bg1">
                    <a:lumMod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900" kern="1200" dirty="0" smtClean="0">
                <a:solidFill>
                  <a:schemeClr val="bg1">
                    <a:lumMod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900" kern="1200" dirty="0">
                <a:solidFill>
                  <a:schemeClr val="bg1">
                    <a:lumMod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752" cy="5853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1" cy="5667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9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36">
              <a:spcBef>
                <a:spcPts val="300"/>
              </a:spcBef>
              <a:buSzTx/>
              <a:buFontTx/>
              <a:buNone/>
              <a:defRPr sz="1400"/>
            </a:lvl2pPr>
            <a:lvl3pPr marL="0" indent="914272">
              <a:spcBef>
                <a:spcPts val="300"/>
              </a:spcBef>
              <a:buSzTx/>
              <a:buFontTx/>
              <a:buNone/>
              <a:defRPr sz="1400"/>
            </a:lvl3pPr>
            <a:lvl4pPr marL="0" indent="1371407">
              <a:spcBef>
                <a:spcPts val="300"/>
              </a:spcBef>
              <a:buSzTx/>
              <a:buFontTx/>
              <a:buNone/>
              <a:defRPr sz="1400"/>
            </a:lvl4pPr>
            <a:lvl5pPr marL="0" indent="1828543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3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272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407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543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3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272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407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543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tIns="45713" rIns="45713" bIns="4571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1" y="1600202"/>
            <a:ext cx="8229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tIns="45713" rIns="45713" bIns="4571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04301"/>
            <a:ext cx="273643" cy="269227"/>
          </a:xfrm>
          <a:prstGeom prst="rect">
            <a:avLst/>
          </a:prstGeom>
          <a:ln w="12700">
            <a:miter lim="400000"/>
          </a:ln>
        </p:spPr>
        <p:txBody>
          <a:bodyPr wrap="none" lIns="45713" tIns="45713" rIns="45713" bIns="45713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9" r:id="rId58"/>
  </p:sldLayoutIdLst>
  <p:transition spd="med"/>
  <p:txStyles>
    <p:titleStyle>
      <a:lvl1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titleStyle>
    <p:bodyStyle>
      <a:lvl1pPr marL="342851" marR="0" indent="-342851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783660" marR="0" indent="-326525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1219029" marR="0" indent="-304757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1737115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2377106" marR="0" indent="-548563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2651387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3108523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3565659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4022795" marR="0" indent="-365708" algn="l" defTabSz="45713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bodyStyle>
    <p:otherStyle>
      <a:lvl1pPr marL="0" marR="0" indent="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1pPr>
      <a:lvl2pPr marL="0" marR="0" indent="457136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2pPr>
      <a:lvl3pPr marL="0" marR="0" indent="914272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3pPr>
      <a:lvl4pPr marL="0" marR="0" indent="1371407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4pPr>
      <a:lvl5pPr marL="0" marR="0" indent="1828543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5pPr>
      <a:lvl6pPr marL="0" marR="0" indent="2285679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6pPr>
      <a:lvl7pPr marL="0" marR="0" indent="2742814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7pPr>
      <a:lvl8pPr marL="0" marR="0" indent="3199950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8pPr>
      <a:lvl9pPr marL="0" marR="0" indent="3657086" algn="l" defTabSz="4571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tags" Target="../tags/tag2.xml"/><Relationship Id="rId7" Type="http://schemas.openxmlformats.org/officeDocument/2006/relationships/image" Target="../media/image11.emf"/><Relationship Id="rId12" Type="http://schemas.openxmlformats.org/officeDocument/2006/relationships/image" Target="../media/image1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232C892A-5C06-4DB6-99D9-8F841C23BF97" TargetMode="External"/><Relationship Id="rId7" Type="http://schemas.openxmlformats.org/officeDocument/2006/relationships/image" Target="cid:8475C050-605C-4561-AE23-C514C7E5198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7.png"/><Relationship Id="rId5" Type="http://schemas.openxmlformats.org/officeDocument/2006/relationships/image" Target="cid:0526FA3B-0DB6-46A5-B461-8807439FA235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itle 1"/>
          <p:cNvSpPr txBox="1"/>
          <p:nvPr/>
        </p:nvSpPr>
        <p:spPr>
          <a:xfrm>
            <a:off x="5274709" y="6497051"/>
            <a:ext cx="313267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© </a:t>
            </a:r>
            <a:r>
              <a:rPr b="1"/>
              <a:t>UN Photo/Sylvain Liechti</a:t>
            </a:r>
          </a:p>
        </p:txBody>
      </p:sp>
      <p:sp>
        <p:nvSpPr>
          <p:cNvPr id="590" name="Title 1"/>
          <p:cNvSpPr txBox="1"/>
          <p:nvPr/>
        </p:nvSpPr>
        <p:spPr>
          <a:xfrm>
            <a:off x="9256880" y="6319251"/>
            <a:ext cx="1707456" cy="51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tIns="45713" rIns="45713" bIns="45713">
            <a:spAutoFit/>
          </a:bodyPr>
          <a:lstStyle/>
          <a:p>
            <a:pPr marL="171425" indent="-171425" algn="r" defTabSz="457200">
              <a:buSzPct val="100000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Photo credit to be given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as shown alongside 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(in black or in white)</a:t>
            </a:r>
          </a:p>
        </p:txBody>
      </p:sp>
      <p:sp>
        <p:nvSpPr>
          <p:cNvPr id="591" name="Title 1"/>
          <p:cNvSpPr txBox="1">
            <a:spLocks noGrp="1"/>
          </p:cNvSpPr>
          <p:nvPr>
            <p:ph type="title"/>
          </p:nvPr>
        </p:nvSpPr>
        <p:spPr>
          <a:xfrm>
            <a:off x="728121" y="2260600"/>
            <a:ext cx="7679264" cy="223308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UNEP Finance Initiative</a:t>
            </a:r>
            <a:endParaRPr dirty="0"/>
          </a:p>
        </p:txBody>
      </p:sp>
      <p:sp>
        <p:nvSpPr>
          <p:cNvPr id="592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728121" y="4413473"/>
            <a:ext cx="7679264" cy="127115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  <a:p>
            <a:r>
              <a:rPr lang="en-US" sz="3200" dirty="0"/>
              <a:t>Responsible banking….</a:t>
            </a:r>
          </a:p>
          <a:p>
            <a:r>
              <a:rPr lang="en-US" sz="2400" i="1" dirty="0"/>
              <a:t>from disclosure to impact and alignment</a:t>
            </a:r>
            <a:endParaRPr sz="2400" i="1" dirty="0"/>
          </a:p>
        </p:txBody>
      </p:sp>
      <p:sp>
        <p:nvSpPr>
          <p:cNvPr id="593" name="Straight Connector 18"/>
          <p:cNvSpPr/>
          <p:nvPr/>
        </p:nvSpPr>
        <p:spPr>
          <a:xfrm>
            <a:off x="728121" y="4493683"/>
            <a:ext cx="7679265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Straight Connector 19"/>
          <p:cNvSpPr/>
          <p:nvPr/>
        </p:nvSpPr>
        <p:spPr>
          <a:xfrm>
            <a:off x="728121" y="5790239"/>
            <a:ext cx="7679265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5" name="Subtitle 2"/>
          <p:cNvSpPr txBox="1"/>
          <p:nvPr/>
        </p:nvSpPr>
        <p:spPr>
          <a:xfrm>
            <a:off x="728121" y="5790239"/>
            <a:ext cx="7679264" cy="45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spcBef>
                <a:spcPts val="200"/>
              </a:spcBef>
              <a:defRPr sz="11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dirty="0"/>
              <a:t>Eric Usher</a:t>
            </a:r>
            <a:r>
              <a:rPr dirty="0"/>
              <a:t>/ </a:t>
            </a:r>
            <a:r>
              <a:rPr lang="en-US" dirty="0"/>
              <a:t>21</a:t>
            </a:r>
            <a:r>
              <a:rPr dirty="0"/>
              <a:t> </a:t>
            </a:r>
            <a:r>
              <a:rPr lang="en-US" dirty="0"/>
              <a:t>May</a:t>
            </a:r>
            <a:r>
              <a:rPr dirty="0"/>
              <a:t> 2019 / </a:t>
            </a:r>
            <a:r>
              <a:rPr lang="en-US" dirty="0"/>
              <a:t>Madrid, ALIDE </a:t>
            </a:r>
            <a:endParaRPr dirty="0"/>
          </a:p>
        </p:txBody>
      </p:sp>
      <p:pic>
        <p:nvPicPr>
          <p:cNvPr id="59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0398" y="224656"/>
            <a:ext cx="1376414" cy="2035945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Title 1"/>
          <p:cNvSpPr txBox="1"/>
          <p:nvPr/>
        </p:nvSpPr>
        <p:spPr>
          <a:xfrm>
            <a:off x="9256880" y="374101"/>
            <a:ext cx="1707456" cy="65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tIns="45713" rIns="45713" bIns="45713">
            <a:spAutoFit/>
          </a:bodyPr>
          <a:lstStyle/>
          <a:p>
            <a:pPr marL="171425" indent="-171425" algn="r" defTabSz="457200">
              <a:buSzPct val="100000"/>
              <a:buChar char="ß"/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Use different logo for the best visibility.</a:t>
            </a:r>
            <a:endParaRPr sz="4400"/>
          </a:p>
          <a:p>
            <a:pPr algn="r" defTabSz="457200">
              <a:defRPr sz="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Align right side of logo to right sides of white lines below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99C4-AEDE-44C8-B1F6-1F027893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515"/>
            <a:ext cx="7886700" cy="530224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Responsible / Sustainable Finance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6D391-AB8B-4871-8D3E-832CA7163B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404301"/>
            <a:ext cx="273643" cy="269227"/>
          </a:xfrm>
        </p:spPr>
        <p:txBody>
          <a:bodyPr/>
          <a:lstStyle/>
          <a:p>
            <a:fld id="{1C8B0181-BDCD-4DA8-9340-BBA7828CAE3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2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A5883-4FA1-4919-9E85-37B630A5C8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" y="6597002"/>
            <a:ext cx="3924299" cy="342900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16968" y="2775280"/>
            <a:ext cx="2346161" cy="1182006"/>
            <a:chOff x="3179642" y="2890833"/>
            <a:chExt cx="3269555" cy="1819945"/>
          </a:xfrm>
        </p:grpSpPr>
        <p:pic>
          <p:nvPicPr>
            <p:cNvPr id="9" name="Picture 8" descr="PSI 4-deck logo CMYK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5172" y="2998375"/>
              <a:ext cx="2044025" cy="1590194"/>
            </a:xfrm>
            <a:prstGeom prst="rect">
              <a:avLst/>
            </a:prstGeom>
          </p:spPr>
        </p:pic>
        <p:pic>
          <p:nvPicPr>
            <p:cNvPr id="10" name="Picture 9" descr="LOGO_VERT COLOUR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9642" y="2890833"/>
              <a:ext cx="1230385" cy="1819945"/>
            </a:xfrm>
            <a:prstGeom prst="rect">
              <a:avLst/>
            </a:prstGeom>
          </p:spPr>
        </p:pic>
      </p:grpSp>
      <p:pic>
        <p:nvPicPr>
          <p:cNvPr id="11" name="Picture 10" descr="PRB LOGO_COLOUR.png"/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974" y="2650638"/>
            <a:ext cx="2134850" cy="12054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2571" y="3115826"/>
            <a:ext cx="2443138" cy="829205"/>
            <a:chOff x="492571" y="3292877"/>
            <a:chExt cx="2443138" cy="829205"/>
          </a:xfrm>
        </p:grpSpPr>
        <p:pic>
          <p:nvPicPr>
            <p:cNvPr id="14" name="Picture 13" descr="PRI CMYK V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571" y="3292877"/>
              <a:ext cx="2118591" cy="3983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3546" y="3691195"/>
              <a:ext cx="2432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spc="-80" dirty="0">
                  <a:latin typeface="Gill Sans MT"/>
                  <a:cs typeface="Gill Sans MT"/>
                </a:rPr>
                <a:t>An investor initiative in partnership with UNEP Finance Initiative and UN Global Compact</a:t>
              </a:r>
            </a:p>
          </p:txBody>
        </p:sp>
      </p:grpSp>
      <p:pic>
        <p:nvPicPr>
          <p:cNvPr id="19" name="Content Placeholder 18"/>
          <p:cNvPicPr>
            <a:picLocks noGrp="1" noChangeAspect="1"/>
          </p:cNvPicPr>
          <p:nvPr>
            <p:ph sz="quarter" idx="13"/>
          </p:nvPr>
        </p:nvPicPr>
        <p:blipFill>
          <a:blip r:embed="rId8"/>
          <a:stretch>
            <a:fillRect/>
          </a:stretch>
        </p:blipFill>
        <p:spPr>
          <a:xfrm>
            <a:off x="3342875" y="4604079"/>
            <a:ext cx="2745506" cy="9169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0851" y="0"/>
            <a:ext cx="688997" cy="11286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 image edit.jpg"/>
          <p:cNvPicPr>
            <a:picLocks noChangeAspect="1"/>
          </p:cNvPicPr>
          <p:nvPr/>
        </p:nvPicPr>
        <p:blipFill rotWithShape="1">
          <a:blip r:embed="rId2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5050"/>
            <a:ext cx="9144000" cy="51129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122" y="32086"/>
            <a:ext cx="7679262" cy="1193799"/>
          </a:xfrm>
          <a:prstGeom prst="rect">
            <a:avLst/>
          </a:prstGeom>
        </p:spPr>
        <p:txBody>
          <a:bodyPr vert="horz" lIns="0" tIns="144000" rIns="0" bIns="14400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4000" dirty="0">
                <a:solidFill>
                  <a:srgbClr val="2980BA"/>
                </a:solidFill>
                <a:ea typeface="Roboto Regular"/>
                <a:sym typeface="Roboto Regular"/>
              </a:rPr>
              <a:t>Banking sector at the service of </a:t>
            </a:r>
          </a:p>
          <a:p>
            <a:r>
              <a:rPr lang="en-US" sz="4000" dirty="0">
                <a:solidFill>
                  <a:srgbClr val="2980BA"/>
                </a:solidFill>
                <a:ea typeface="Roboto Regular"/>
                <a:sym typeface="Roboto Regular"/>
              </a:rPr>
              <a:t>people and planet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3E6FA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12" y="2007871"/>
            <a:ext cx="5865183" cy="2654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1667" y="4734344"/>
            <a:ext cx="2644312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 Disclose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 </a:t>
            </a:r>
          </a:p>
          <a:p>
            <a:pPr marL="342900" marR="0" indent="-34290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 Impact </a:t>
            </a:r>
          </a:p>
          <a:p>
            <a:pPr marL="342900" marR="0" indent="-34290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Align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51" y="0"/>
            <a:ext cx="688997" cy="11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15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972745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2745" y="85844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auto">
          <a:xfrm>
            <a:off x="971550" y="857250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600" b="1" dirty="0" err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950" y="-316288"/>
            <a:ext cx="8484050" cy="2308324"/>
          </a:xfrm>
          <a:prstGeom prst="rect">
            <a:avLst/>
          </a:prstGeom>
          <a:ln w="12700">
            <a:miter lim="400000"/>
          </a:ln>
        </p:spPr>
        <p:txBody>
          <a:bodyPr lIns="45713" tIns="45713" rIns="45713" bIns="45713" anchor="ctr">
            <a:noAutofit/>
          </a:bodyPr>
          <a:lstStyle/>
          <a:p>
            <a:r>
              <a:rPr lang="en-US" sz="3200" kern="1200" dirty="0">
                <a:solidFill>
                  <a:srgbClr val="2980BA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Disclose: climate risks in loan-books</a:t>
            </a:r>
            <a:endParaRPr lang="en-GB" sz="3200" kern="1200" dirty="0">
              <a:solidFill>
                <a:srgbClr val="2980BA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28121" y="1189562"/>
            <a:ext cx="7679265" cy="0"/>
          </a:xfrm>
          <a:prstGeom prst="line">
            <a:avLst/>
          </a:prstGeom>
          <a:ln w="12700">
            <a:solidFill>
              <a:srgbClr val="3E6FA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39" y="2052956"/>
            <a:ext cx="6436310" cy="3942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378" y="1823439"/>
            <a:ext cx="1500325" cy="863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0851" y="0"/>
            <a:ext cx="688997" cy="1128642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6509" y="2589131"/>
            <a:ext cx="1155032" cy="1614854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1541" y="2545311"/>
            <a:ext cx="1194351" cy="1669827"/>
          </a:xfrm>
          <a:prstGeom prst="rect">
            <a:avLst/>
          </a:prstGeom>
        </p:spPr>
      </p:pic>
      <p:pic>
        <p:nvPicPr>
          <p:cNvPr id="14" name="x_AF15DFA9-9093-4AA8-8298-713E2679D2E5" descr="5FDFB922-4492-4843-BB73-3510FFFA4FD4@wifi">
            <a:extLst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58" y="4258958"/>
            <a:ext cx="1005166" cy="1457912"/>
          </a:xfrm>
          <a:prstGeom prst="rect">
            <a:avLst/>
          </a:prstGeom>
          <a:noFill/>
          <a:ln w="920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3019" y="1622706"/>
            <a:ext cx="39170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>
                <a:solidFill>
                  <a:schemeClr val="accent1"/>
                </a:solidFill>
              </a:rPr>
              <a:t>Climate Transition Risk Scenario Models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904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95442" y="3612318"/>
            <a:ext cx="2043733" cy="1311462"/>
            <a:chOff x="338648" y="4145819"/>
            <a:chExt cx="4093870" cy="2138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43181">
              <a:off x="3277006" y="4617684"/>
              <a:ext cx="1155512" cy="1636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33067">
              <a:off x="338648" y="4704478"/>
              <a:ext cx="1226354" cy="1579572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78606">
              <a:off x="933481" y="4297714"/>
              <a:ext cx="1286003" cy="1659268"/>
            </a:xfrm>
            <a:prstGeom prst="rect">
              <a:avLst/>
            </a:prstGeom>
            <a:effectLst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71845">
              <a:off x="2448058" y="4269243"/>
              <a:ext cx="1296501" cy="1665429"/>
            </a:xfrm>
            <a:prstGeom prst="rect">
              <a:avLst/>
            </a:prstGeom>
            <a:effectLst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8444" y="4145819"/>
              <a:ext cx="1339625" cy="1720395"/>
            </a:xfrm>
            <a:prstGeom prst="rect">
              <a:avLst/>
            </a:prstGeom>
            <a:effectLst/>
          </p:spPr>
        </p:pic>
      </p:grpSp>
      <p:pic>
        <p:nvPicPr>
          <p:cNvPr id="14" name="Picture 13" descr="PI Flyer 2019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522" y="2213823"/>
            <a:ext cx="2548745" cy="1077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0851" y="0"/>
            <a:ext cx="688997" cy="1128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993" y="1344326"/>
            <a:ext cx="5559824" cy="5281832"/>
          </a:xfrm>
          <a:prstGeom prst="rect">
            <a:avLst/>
          </a:prstGeom>
          <a:solidFill>
            <a:srgbClr val="FFFFFF"/>
          </a:solidFill>
          <a:effectLst/>
        </p:spPr>
      </p:pic>
      <p:grpSp>
        <p:nvGrpSpPr>
          <p:cNvPr id="18" name="Group 17"/>
          <p:cNvGrpSpPr/>
          <p:nvPr/>
        </p:nvGrpSpPr>
        <p:grpSpPr>
          <a:xfrm>
            <a:off x="415818" y="1274765"/>
            <a:ext cx="5774133" cy="5583235"/>
            <a:chOff x="1711525" y="774756"/>
            <a:chExt cx="5774133" cy="5583235"/>
          </a:xfrm>
        </p:grpSpPr>
        <p:sp>
          <p:nvSpPr>
            <p:cNvPr id="13" name="Oval 12"/>
            <p:cNvSpPr/>
            <p:nvPr/>
          </p:nvSpPr>
          <p:spPr>
            <a:xfrm>
              <a:off x="1711525" y="774756"/>
              <a:ext cx="5560399" cy="556486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13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5992" y="778325"/>
              <a:ext cx="5579666" cy="5579666"/>
            </a:xfrm>
            <a:prstGeom prst="rect">
              <a:avLst/>
            </a:prstGeom>
            <a:effectLst>
              <a:outerShdw blurRad="50800" dist="50800" dir="5400000" algn="ctr" rotWithShape="0">
                <a:schemeClr val="bg1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534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Banco </a:t>
            </a:r>
            <a:r>
              <a:rPr lang="en-US" sz="2400" dirty="0" err="1"/>
              <a:t>Itau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 descr="cid:232C892A-5C06-4DB6-99D9-8F841C23BF97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9" y="1328319"/>
            <a:ext cx="4700686" cy="46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id:0526FA3B-0DB6-46A5-B461-8807439FA235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43" y="1328319"/>
            <a:ext cx="4007756" cy="10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id:8475C050-605C-4561-AE23-C514C7E5198A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36" y="2165348"/>
            <a:ext cx="4104656" cy="4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3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8122" y="2"/>
            <a:ext cx="7679262" cy="1193799"/>
          </a:xfrm>
          <a:prstGeom prst="rect">
            <a:avLst/>
          </a:prstGeom>
        </p:spPr>
        <p:txBody>
          <a:bodyPr vert="horz" lIns="0" tIns="144000" rIns="0" bIns="14400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4000" dirty="0">
                <a:solidFill>
                  <a:srgbClr val="2980BA"/>
                </a:solidFill>
                <a:ea typeface="Roboto Regular"/>
                <a:sym typeface="Roboto Regular"/>
              </a:rPr>
              <a:t>Align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3E6FA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60" y="1401662"/>
            <a:ext cx="6784490" cy="33180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19202" y="4882799"/>
            <a:ext cx="6978315" cy="1362474"/>
            <a:chOff x="1556085" y="4882799"/>
            <a:chExt cx="6629802" cy="1362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885" y="4882799"/>
              <a:ext cx="5839326" cy="9931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56085" y="5875943"/>
              <a:ext cx="187166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13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1. Identify Impacts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5071" y="5875943"/>
              <a:ext cx="20479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b="1"/>
              </a:lvl1pPr>
            </a:lstStyle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2.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Prioritise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Impacts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39120" y="5875943"/>
              <a:ext cx="224676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13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sym typeface="Calibri"/>
                </a:rPr>
                <a:t>. 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Set/Disclose</a:t>
              </a: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sym typeface="Calibri"/>
                </a:rPr>
                <a:t> Targets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49511" y="6321740"/>
            <a:ext cx="18476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1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. Report Progress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51" y="0"/>
            <a:ext cx="688997" cy="11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0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ym typeface="Lato Light"/>
              </a:rPr>
              <a:t>BBVA:  €100 Billion mobilization between 2018 and 2025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65003" y="2586914"/>
            <a:ext cx="2782651" cy="21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altLang="es-ES" sz="1200" u="none" dirty="0">
                <a:solidFill>
                  <a:srgbClr val="121212"/>
                </a:solidFill>
                <a:latin typeface="BBVABentonSansLight"/>
              </a:rPr>
              <a:t>Green lending to companies &amp; institutions</a:t>
            </a:r>
          </a:p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altLang="es-ES" sz="1200" u="none" dirty="0">
                <a:solidFill>
                  <a:srgbClr val="121212"/>
                </a:solidFill>
                <a:latin typeface="BBVABentonSansLight"/>
              </a:rPr>
              <a:t>Green bonds intermediated as </a:t>
            </a:r>
            <a:r>
              <a:rPr lang="en-US" altLang="es-ES" sz="1200" u="none" dirty="0" err="1">
                <a:solidFill>
                  <a:srgbClr val="121212"/>
                </a:solidFill>
                <a:latin typeface="BBVABentonSansLight"/>
              </a:rPr>
              <a:t>bookrunner</a:t>
            </a:r>
            <a:endParaRPr lang="en-US" altLang="es-ES" sz="1200" u="none" dirty="0">
              <a:solidFill>
                <a:srgbClr val="121212"/>
              </a:solidFill>
              <a:latin typeface="BBVABentonSansLight"/>
            </a:endParaRPr>
          </a:p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altLang="es-ES" sz="1200" u="none" dirty="0">
                <a:solidFill>
                  <a:srgbClr val="121212"/>
                </a:solidFill>
                <a:latin typeface="BBVABentonSansLight"/>
              </a:rPr>
              <a:t>Energy efficiency, water &amp; waste management &amp; solutions for SMEs &amp; individuals</a:t>
            </a:r>
          </a:p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altLang="es-ES" sz="1200" u="none" dirty="0">
                <a:solidFill>
                  <a:srgbClr val="121212"/>
                </a:solidFill>
                <a:latin typeface="BBVABentonSansLight"/>
              </a:rPr>
              <a:t>Green investment funds &amp; equity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253551" y="5010202"/>
            <a:ext cx="4166549" cy="127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3"/>
              </a:buBlip>
            </a:pPr>
            <a:r>
              <a:rPr lang="en-US" altLang="es-ES" sz="1400" u="none" dirty="0">
                <a:solidFill>
                  <a:srgbClr val="121212"/>
                </a:solidFill>
                <a:latin typeface="BBVABentonSansLight"/>
              </a:rPr>
              <a:t>Project &amp; corporate lending in education, health &amp;  affordable housing</a:t>
            </a:r>
          </a:p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3"/>
              </a:buBlip>
            </a:pPr>
            <a:r>
              <a:rPr lang="en-US" altLang="es-ES" sz="1400" u="none" dirty="0">
                <a:solidFill>
                  <a:srgbClr val="121212"/>
                </a:solidFill>
                <a:latin typeface="BBVABentonSansLight"/>
              </a:rPr>
              <a:t>Social bonds intermediated as </a:t>
            </a:r>
            <a:r>
              <a:rPr lang="en-US" altLang="es-ES" sz="1400" u="none" dirty="0" err="1">
                <a:solidFill>
                  <a:srgbClr val="121212"/>
                </a:solidFill>
                <a:latin typeface="BBVABentonSansLight"/>
              </a:rPr>
              <a:t>bookrunner</a:t>
            </a:r>
            <a:endParaRPr lang="en-US" altLang="es-ES" sz="1400" u="none" dirty="0">
              <a:solidFill>
                <a:srgbClr val="121212"/>
              </a:solidFill>
              <a:latin typeface="BBVABentonSansLight"/>
            </a:endParaRPr>
          </a:p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3"/>
              </a:buBlip>
            </a:pPr>
            <a:r>
              <a:rPr lang="en-US" altLang="es-ES" sz="1400" u="none" dirty="0">
                <a:solidFill>
                  <a:srgbClr val="121212"/>
                </a:solidFill>
                <a:latin typeface="BBVABentonSansLight"/>
              </a:rPr>
              <a:t>Social investment funds &amp; equity</a:t>
            </a:r>
          </a:p>
          <a:p>
            <a:pPr marL="380990" indent="-380990" eaLnBrk="1" hangingPunct="1">
              <a:lnSpc>
                <a:spcPct val="95000"/>
              </a:lnSpc>
              <a:spcAft>
                <a:spcPts val="800"/>
              </a:spcAft>
              <a:buSzPct val="70000"/>
              <a:buBlip>
                <a:blip r:embed="rId3"/>
              </a:buBlip>
            </a:pPr>
            <a:r>
              <a:rPr lang="en-US" altLang="es-ES" sz="1400" u="none" dirty="0">
                <a:solidFill>
                  <a:srgbClr val="121212"/>
                </a:solidFill>
                <a:latin typeface="BBVABentonSansLight"/>
              </a:rPr>
              <a:t>Agribusiness lending  under sustainability criteria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474133" y="-97586"/>
            <a:ext cx="9159264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3" tIns="45713" rIns="45713" bIns="45713" anchor="ctr">
            <a:normAutofit fontScale="97500"/>
          </a:bodyPr>
          <a:lstStyle>
            <a:lvl1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980BA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0" marR="0" indent="0" algn="l" defTabSz="45713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hangingPunct="1"/>
            <a:r>
              <a:rPr lang="en-US" dirty="0"/>
              <a:t>Target Setting Example</a:t>
            </a:r>
          </a:p>
        </p:txBody>
      </p:sp>
      <p:sp>
        <p:nvSpPr>
          <p:cNvPr id="10" name="41 Rectángulo"/>
          <p:cNvSpPr/>
          <p:nvPr/>
        </p:nvSpPr>
        <p:spPr>
          <a:xfrm>
            <a:off x="467773" y="1897261"/>
            <a:ext cx="3729191" cy="328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48000" rIns="0" bIns="48000" rtlCol="0" anchor="ctr">
            <a:noAutofit/>
          </a:bodyPr>
          <a:lstStyle/>
          <a:p>
            <a:r>
              <a:rPr lang="en-US" sz="2133" b="1" dirty="0">
                <a:solidFill>
                  <a:srgbClr val="1973B8"/>
                </a:solidFill>
                <a:latin typeface="BBVABentonSans" pitchFamily="50" charset="0"/>
                <a:ea typeface="ＭＳ Ｐゴシック" pitchFamily="34" charset="-128"/>
                <a:sym typeface="BBVABentonSans"/>
              </a:rPr>
              <a:t>Transition to a low carbon economy</a:t>
            </a:r>
          </a:p>
        </p:txBody>
      </p:sp>
      <p:sp>
        <p:nvSpPr>
          <p:cNvPr id="11" name="42 Rectángulo"/>
          <p:cNvSpPr/>
          <p:nvPr/>
        </p:nvSpPr>
        <p:spPr>
          <a:xfrm>
            <a:off x="4196964" y="4495646"/>
            <a:ext cx="6370553" cy="5354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48000" rIns="0" bIns="48000" rtlCol="0" anchor="ctr">
            <a:noAutofit/>
          </a:bodyPr>
          <a:lstStyle/>
          <a:p>
            <a:r>
              <a:rPr lang="en-US" sz="2133" b="1" dirty="0">
                <a:solidFill>
                  <a:srgbClr val="D8BE75"/>
                </a:solidFill>
                <a:latin typeface="BBVABentonSans" pitchFamily="50" charset="0"/>
                <a:ea typeface="ＭＳ Ｐゴシック" pitchFamily="34" charset="-128"/>
                <a:sym typeface="BBVABentonSans"/>
              </a:rPr>
              <a:t>Infrastructures &amp; agribusiness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378243" y="2197970"/>
            <a:ext cx="2347501" cy="2392479"/>
            <a:chOff x="3592290" y="1491466"/>
            <a:chExt cx="3247559" cy="3157460"/>
          </a:xfrm>
        </p:grpSpPr>
        <p:sp>
          <p:nvSpPr>
            <p:cNvPr id="13" name="10 Rectángulo"/>
            <p:cNvSpPr/>
            <p:nvPr/>
          </p:nvSpPr>
          <p:spPr>
            <a:xfrm>
              <a:off x="3828357" y="2666867"/>
              <a:ext cx="1119465" cy="4924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867" b="1" dirty="0">
                  <a:solidFill>
                    <a:srgbClr val="1973B8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€ 70 </a:t>
              </a:r>
              <a:r>
                <a:rPr lang="en-US" sz="1333" b="1" dirty="0">
                  <a:solidFill>
                    <a:srgbClr val="1973B8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BILLION</a:t>
              </a:r>
            </a:p>
          </p:txBody>
        </p:sp>
        <p:sp>
          <p:nvSpPr>
            <p:cNvPr id="14" name="12 Rectángulo"/>
            <p:cNvSpPr/>
            <p:nvPr/>
          </p:nvSpPr>
          <p:spPr>
            <a:xfrm>
              <a:off x="4949373" y="3406187"/>
              <a:ext cx="1119465" cy="4924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867" b="1" dirty="0">
                  <a:solidFill>
                    <a:srgbClr val="D8BE75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€ 12</a:t>
              </a:r>
              <a:br>
                <a:rPr lang="en-US" sz="1867" b="1" dirty="0">
                  <a:solidFill>
                    <a:srgbClr val="D8BE75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</a:br>
              <a:r>
                <a:rPr lang="en-US" sz="1333" b="1" dirty="0">
                  <a:solidFill>
                    <a:srgbClr val="D8BE75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BILLION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092675" y="2538357"/>
              <a:ext cx="1419619" cy="4924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867" b="1" dirty="0">
                  <a:solidFill>
                    <a:srgbClr val="2DCCCD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€ 18</a:t>
              </a:r>
              <a:br>
                <a:rPr lang="en-US" sz="1867" b="1" dirty="0">
                  <a:solidFill>
                    <a:srgbClr val="2DCCCD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</a:br>
              <a:r>
                <a:rPr lang="en-US" sz="1333" b="1" dirty="0">
                  <a:solidFill>
                    <a:srgbClr val="2DCCCD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BILLION</a:t>
              </a:r>
            </a:p>
          </p:txBody>
        </p:sp>
        <p:sp>
          <p:nvSpPr>
            <p:cNvPr id="16" name="Freeform 63"/>
            <p:cNvSpPr>
              <a:spLocks noEditPoints="1"/>
            </p:cNvSpPr>
            <p:nvPr/>
          </p:nvSpPr>
          <p:spPr bwMode="auto">
            <a:xfrm>
              <a:off x="5368028" y="3983917"/>
              <a:ext cx="269363" cy="257548"/>
            </a:xfrm>
            <a:custGeom>
              <a:avLst/>
              <a:gdLst>
                <a:gd name="T0" fmla="*/ 840 w 1000"/>
                <a:gd name="T1" fmla="*/ 520 h 960"/>
                <a:gd name="T2" fmla="*/ 1000 w 1000"/>
                <a:gd name="T3" fmla="*/ 320 h 960"/>
                <a:gd name="T4" fmla="*/ 891 w 1000"/>
                <a:gd name="T5" fmla="*/ 160 h 960"/>
                <a:gd name="T6" fmla="*/ 367 w 1000"/>
                <a:gd name="T7" fmla="*/ 2 h 960"/>
                <a:gd name="T8" fmla="*/ 366 w 1000"/>
                <a:gd name="T9" fmla="*/ 2 h 960"/>
                <a:gd name="T10" fmla="*/ 208 w 1000"/>
                <a:gd name="T11" fmla="*/ 0 h 960"/>
                <a:gd name="T12" fmla="*/ 175 w 1000"/>
                <a:gd name="T13" fmla="*/ 13 h 960"/>
                <a:gd name="T14" fmla="*/ 174 w 1000"/>
                <a:gd name="T15" fmla="*/ 15 h 960"/>
                <a:gd name="T16" fmla="*/ 0 w 1000"/>
                <a:gd name="T17" fmla="*/ 208 h 960"/>
                <a:gd name="T18" fmla="*/ 160 w 1000"/>
                <a:gd name="T19" fmla="*/ 320 h 960"/>
                <a:gd name="T20" fmla="*/ 24 w 1000"/>
                <a:gd name="T21" fmla="*/ 880 h 960"/>
                <a:gd name="T22" fmla="*/ 0 w 1000"/>
                <a:gd name="T23" fmla="*/ 960 h 960"/>
                <a:gd name="T24" fmla="*/ 560 w 1000"/>
                <a:gd name="T25" fmla="*/ 904 h 960"/>
                <a:gd name="T26" fmla="*/ 400 w 1000"/>
                <a:gd name="T27" fmla="*/ 880 h 960"/>
                <a:gd name="T28" fmla="*/ 720 w 1000"/>
                <a:gd name="T29" fmla="*/ 320 h 960"/>
                <a:gd name="T30" fmla="*/ 705 w 1000"/>
                <a:gd name="T31" fmla="*/ 520 h 960"/>
                <a:gd name="T32" fmla="*/ 760 w 1000"/>
                <a:gd name="T33" fmla="*/ 623 h 960"/>
                <a:gd name="T34" fmla="*/ 760 w 1000"/>
                <a:gd name="T35" fmla="*/ 680 h 960"/>
                <a:gd name="T36" fmla="*/ 760 w 1000"/>
                <a:gd name="T37" fmla="*/ 760 h 960"/>
                <a:gd name="T38" fmla="*/ 732 w 1000"/>
                <a:gd name="T39" fmla="*/ 692 h 960"/>
                <a:gd name="T40" fmla="*/ 680 w 1000"/>
                <a:gd name="T41" fmla="*/ 720 h 960"/>
                <a:gd name="T42" fmla="*/ 840 w 1000"/>
                <a:gd name="T43" fmla="*/ 720 h 960"/>
                <a:gd name="T44" fmla="*/ 800 w 1000"/>
                <a:gd name="T45" fmla="*/ 623 h 960"/>
                <a:gd name="T46" fmla="*/ 855 w 1000"/>
                <a:gd name="T47" fmla="*/ 520 h 960"/>
                <a:gd name="T48" fmla="*/ 400 w 1000"/>
                <a:gd name="T49" fmla="*/ 160 h 960"/>
                <a:gd name="T50" fmla="*/ 713 w 1000"/>
                <a:gd name="T51" fmla="*/ 160 h 960"/>
                <a:gd name="T52" fmla="*/ 85 w 1000"/>
                <a:gd name="T53" fmla="*/ 160 h 960"/>
                <a:gd name="T54" fmla="*/ 160 w 1000"/>
                <a:gd name="T55" fmla="*/ 160 h 960"/>
                <a:gd name="T56" fmla="*/ 240 w 1000"/>
                <a:gd name="T57" fmla="*/ 720 h 960"/>
                <a:gd name="T58" fmla="*/ 320 w 1000"/>
                <a:gd name="T59" fmla="*/ 640 h 960"/>
                <a:gd name="T60" fmla="*/ 320 w 1000"/>
                <a:gd name="T61" fmla="*/ 560 h 960"/>
                <a:gd name="T62" fmla="*/ 240 w 1000"/>
                <a:gd name="T63" fmla="*/ 480 h 960"/>
                <a:gd name="T64" fmla="*/ 320 w 1000"/>
                <a:gd name="T65" fmla="*/ 560 h 960"/>
                <a:gd name="T66" fmla="*/ 320 w 1000"/>
                <a:gd name="T67" fmla="*/ 800 h 960"/>
                <a:gd name="T68" fmla="*/ 240 w 1000"/>
                <a:gd name="T69" fmla="*/ 880 h 960"/>
                <a:gd name="T70" fmla="*/ 320 w 1000"/>
                <a:gd name="T71" fmla="*/ 400 h 960"/>
                <a:gd name="T72" fmla="*/ 240 w 1000"/>
                <a:gd name="T73" fmla="*/ 320 h 960"/>
                <a:gd name="T74" fmla="*/ 320 w 1000"/>
                <a:gd name="T75" fmla="*/ 400 h 960"/>
                <a:gd name="T76" fmla="*/ 800 w 1000"/>
                <a:gd name="T77" fmla="*/ 320 h 960"/>
                <a:gd name="T78" fmla="*/ 760 w 1000"/>
                <a:gd name="T79" fmla="*/ 52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0" h="960">
                  <a:moveTo>
                    <a:pt x="855" y="520"/>
                  </a:moveTo>
                  <a:cubicBezTo>
                    <a:pt x="840" y="520"/>
                    <a:pt x="840" y="520"/>
                    <a:pt x="840" y="520"/>
                  </a:cubicBezTo>
                  <a:cubicBezTo>
                    <a:pt x="840" y="320"/>
                    <a:pt x="840" y="320"/>
                    <a:pt x="840" y="320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34" y="187"/>
                    <a:pt x="934" y="187"/>
                    <a:pt x="934" y="187"/>
                  </a:cubicBezTo>
                  <a:cubicBezTo>
                    <a:pt x="925" y="170"/>
                    <a:pt x="909" y="160"/>
                    <a:pt x="891" y="160"/>
                  </a:cubicBezTo>
                  <a:cubicBezTo>
                    <a:pt x="840" y="160"/>
                    <a:pt x="840" y="160"/>
                    <a:pt x="840" y="160"/>
                  </a:cubicBezTo>
                  <a:cubicBezTo>
                    <a:pt x="367" y="2"/>
                    <a:pt x="367" y="2"/>
                    <a:pt x="367" y="2"/>
                  </a:cubicBezTo>
                  <a:cubicBezTo>
                    <a:pt x="367" y="2"/>
                    <a:pt x="367" y="2"/>
                    <a:pt x="366" y="2"/>
                  </a:cubicBezTo>
                  <a:cubicBezTo>
                    <a:pt x="366" y="2"/>
                    <a:pt x="366" y="2"/>
                    <a:pt x="366" y="2"/>
                  </a:cubicBezTo>
                  <a:cubicBezTo>
                    <a:pt x="362" y="1"/>
                    <a:pt x="357" y="0"/>
                    <a:pt x="35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5" y="0"/>
                    <a:pt x="184" y="5"/>
                    <a:pt x="175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4"/>
                    <a:pt x="174" y="14"/>
                    <a:pt x="174" y="15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" y="182"/>
                    <a:pt x="0" y="195"/>
                    <a:pt x="0" y="208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880"/>
                    <a:pt x="160" y="880"/>
                    <a:pt x="160" y="880"/>
                  </a:cubicBezTo>
                  <a:cubicBezTo>
                    <a:pt x="24" y="880"/>
                    <a:pt x="24" y="880"/>
                    <a:pt x="24" y="880"/>
                  </a:cubicBezTo>
                  <a:cubicBezTo>
                    <a:pt x="11" y="880"/>
                    <a:pt x="0" y="891"/>
                    <a:pt x="0" y="904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560" y="960"/>
                    <a:pt x="560" y="960"/>
                    <a:pt x="560" y="960"/>
                  </a:cubicBezTo>
                  <a:cubicBezTo>
                    <a:pt x="560" y="904"/>
                    <a:pt x="560" y="904"/>
                    <a:pt x="560" y="904"/>
                  </a:cubicBezTo>
                  <a:cubicBezTo>
                    <a:pt x="560" y="891"/>
                    <a:pt x="550" y="880"/>
                    <a:pt x="536" y="880"/>
                  </a:cubicBezTo>
                  <a:cubicBezTo>
                    <a:pt x="400" y="880"/>
                    <a:pt x="400" y="880"/>
                    <a:pt x="400" y="880"/>
                  </a:cubicBezTo>
                  <a:cubicBezTo>
                    <a:pt x="400" y="320"/>
                    <a:pt x="400" y="320"/>
                    <a:pt x="400" y="320"/>
                  </a:cubicBezTo>
                  <a:cubicBezTo>
                    <a:pt x="720" y="320"/>
                    <a:pt x="720" y="320"/>
                    <a:pt x="720" y="320"/>
                  </a:cubicBezTo>
                  <a:cubicBezTo>
                    <a:pt x="720" y="520"/>
                    <a:pt x="720" y="520"/>
                    <a:pt x="720" y="520"/>
                  </a:cubicBezTo>
                  <a:cubicBezTo>
                    <a:pt x="705" y="520"/>
                    <a:pt x="705" y="520"/>
                    <a:pt x="705" y="520"/>
                  </a:cubicBezTo>
                  <a:cubicBezTo>
                    <a:pt x="683" y="520"/>
                    <a:pt x="673" y="548"/>
                    <a:pt x="690" y="562"/>
                  </a:cubicBezTo>
                  <a:cubicBezTo>
                    <a:pt x="760" y="623"/>
                    <a:pt x="760" y="623"/>
                    <a:pt x="760" y="623"/>
                  </a:cubicBezTo>
                  <a:cubicBezTo>
                    <a:pt x="760" y="640"/>
                    <a:pt x="760" y="640"/>
                    <a:pt x="760" y="640"/>
                  </a:cubicBezTo>
                  <a:cubicBezTo>
                    <a:pt x="760" y="680"/>
                    <a:pt x="760" y="680"/>
                    <a:pt x="760" y="680"/>
                  </a:cubicBezTo>
                  <a:cubicBezTo>
                    <a:pt x="782" y="680"/>
                    <a:pt x="800" y="698"/>
                    <a:pt x="800" y="720"/>
                  </a:cubicBezTo>
                  <a:cubicBezTo>
                    <a:pt x="800" y="742"/>
                    <a:pt x="782" y="760"/>
                    <a:pt x="760" y="760"/>
                  </a:cubicBezTo>
                  <a:cubicBezTo>
                    <a:pt x="738" y="760"/>
                    <a:pt x="720" y="742"/>
                    <a:pt x="720" y="720"/>
                  </a:cubicBezTo>
                  <a:cubicBezTo>
                    <a:pt x="720" y="709"/>
                    <a:pt x="725" y="699"/>
                    <a:pt x="732" y="692"/>
                  </a:cubicBezTo>
                  <a:cubicBezTo>
                    <a:pt x="704" y="663"/>
                    <a:pt x="704" y="663"/>
                    <a:pt x="704" y="663"/>
                  </a:cubicBezTo>
                  <a:cubicBezTo>
                    <a:pt x="689" y="678"/>
                    <a:pt x="680" y="698"/>
                    <a:pt x="680" y="720"/>
                  </a:cubicBezTo>
                  <a:cubicBezTo>
                    <a:pt x="680" y="764"/>
                    <a:pt x="716" y="800"/>
                    <a:pt x="760" y="800"/>
                  </a:cubicBezTo>
                  <a:cubicBezTo>
                    <a:pt x="804" y="800"/>
                    <a:pt x="840" y="764"/>
                    <a:pt x="840" y="720"/>
                  </a:cubicBezTo>
                  <a:cubicBezTo>
                    <a:pt x="840" y="690"/>
                    <a:pt x="824" y="665"/>
                    <a:pt x="800" y="651"/>
                  </a:cubicBezTo>
                  <a:cubicBezTo>
                    <a:pt x="800" y="623"/>
                    <a:pt x="800" y="623"/>
                    <a:pt x="800" y="623"/>
                  </a:cubicBezTo>
                  <a:cubicBezTo>
                    <a:pt x="871" y="562"/>
                    <a:pt x="871" y="562"/>
                    <a:pt x="871" y="562"/>
                  </a:cubicBezTo>
                  <a:cubicBezTo>
                    <a:pt x="888" y="548"/>
                    <a:pt x="878" y="520"/>
                    <a:pt x="855" y="520"/>
                  </a:cubicBezTo>
                  <a:moveTo>
                    <a:pt x="713" y="160"/>
                  </a:moveTo>
                  <a:cubicBezTo>
                    <a:pt x="400" y="160"/>
                    <a:pt x="400" y="160"/>
                    <a:pt x="400" y="160"/>
                  </a:cubicBezTo>
                  <a:cubicBezTo>
                    <a:pt x="400" y="54"/>
                    <a:pt x="400" y="54"/>
                    <a:pt x="400" y="54"/>
                  </a:cubicBezTo>
                  <a:lnTo>
                    <a:pt x="713" y="160"/>
                  </a:lnTo>
                  <a:close/>
                  <a:moveTo>
                    <a:pt x="160" y="160"/>
                  </a:moveTo>
                  <a:cubicBezTo>
                    <a:pt x="85" y="160"/>
                    <a:pt x="85" y="160"/>
                    <a:pt x="85" y="160"/>
                  </a:cubicBezTo>
                  <a:cubicBezTo>
                    <a:pt x="160" y="84"/>
                    <a:pt x="160" y="84"/>
                    <a:pt x="160" y="84"/>
                  </a:cubicBezTo>
                  <a:lnTo>
                    <a:pt x="160" y="160"/>
                  </a:lnTo>
                  <a:close/>
                  <a:moveTo>
                    <a:pt x="320" y="720"/>
                  </a:moveTo>
                  <a:cubicBezTo>
                    <a:pt x="240" y="720"/>
                    <a:pt x="240" y="720"/>
                    <a:pt x="240" y="720"/>
                  </a:cubicBezTo>
                  <a:cubicBezTo>
                    <a:pt x="240" y="640"/>
                    <a:pt x="240" y="640"/>
                    <a:pt x="240" y="640"/>
                  </a:cubicBezTo>
                  <a:cubicBezTo>
                    <a:pt x="320" y="640"/>
                    <a:pt x="320" y="640"/>
                    <a:pt x="320" y="640"/>
                  </a:cubicBezTo>
                  <a:lnTo>
                    <a:pt x="320" y="720"/>
                  </a:lnTo>
                  <a:close/>
                  <a:moveTo>
                    <a:pt x="320" y="560"/>
                  </a:moveTo>
                  <a:cubicBezTo>
                    <a:pt x="240" y="560"/>
                    <a:pt x="240" y="560"/>
                    <a:pt x="240" y="560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320" y="480"/>
                    <a:pt x="320" y="480"/>
                    <a:pt x="320" y="480"/>
                  </a:cubicBezTo>
                  <a:lnTo>
                    <a:pt x="320" y="560"/>
                  </a:lnTo>
                  <a:close/>
                  <a:moveTo>
                    <a:pt x="240" y="800"/>
                  </a:moveTo>
                  <a:cubicBezTo>
                    <a:pt x="320" y="800"/>
                    <a:pt x="320" y="800"/>
                    <a:pt x="320" y="800"/>
                  </a:cubicBezTo>
                  <a:cubicBezTo>
                    <a:pt x="320" y="880"/>
                    <a:pt x="320" y="880"/>
                    <a:pt x="320" y="880"/>
                  </a:cubicBezTo>
                  <a:cubicBezTo>
                    <a:pt x="240" y="880"/>
                    <a:pt x="240" y="880"/>
                    <a:pt x="240" y="880"/>
                  </a:cubicBezTo>
                  <a:lnTo>
                    <a:pt x="240" y="800"/>
                  </a:lnTo>
                  <a:close/>
                  <a:moveTo>
                    <a:pt x="320" y="400"/>
                  </a:moveTo>
                  <a:cubicBezTo>
                    <a:pt x="240" y="400"/>
                    <a:pt x="240" y="400"/>
                    <a:pt x="240" y="400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320" y="320"/>
                    <a:pt x="320" y="320"/>
                    <a:pt x="320" y="320"/>
                  </a:cubicBezTo>
                  <a:lnTo>
                    <a:pt x="320" y="400"/>
                  </a:lnTo>
                  <a:close/>
                  <a:moveTo>
                    <a:pt x="760" y="320"/>
                  </a:moveTo>
                  <a:cubicBezTo>
                    <a:pt x="800" y="320"/>
                    <a:pt x="800" y="320"/>
                    <a:pt x="800" y="320"/>
                  </a:cubicBezTo>
                  <a:cubicBezTo>
                    <a:pt x="800" y="520"/>
                    <a:pt x="800" y="520"/>
                    <a:pt x="800" y="520"/>
                  </a:cubicBezTo>
                  <a:cubicBezTo>
                    <a:pt x="760" y="520"/>
                    <a:pt x="760" y="520"/>
                    <a:pt x="760" y="520"/>
                  </a:cubicBezTo>
                  <a:lnTo>
                    <a:pt x="760" y="320"/>
                  </a:lnTo>
                  <a:close/>
                </a:path>
              </a:pathLst>
            </a:custGeom>
            <a:solidFill>
              <a:srgbClr val="EDDC9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4481"/>
                </a:solidFill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4319580" y="2344083"/>
              <a:ext cx="164651" cy="219808"/>
            </a:xfrm>
            <a:custGeom>
              <a:avLst/>
              <a:gdLst>
                <a:gd name="T0" fmla="*/ 360 w 720"/>
                <a:gd name="T1" fmla="*/ 0 h 960"/>
                <a:gd name="T2" fmla="*/ 0 w 720"/>
                <a:gd name="T3" fmla="*/ 568 h 960"/>
                <a:gd name="T4" fmla="*/ 340 w 720"/>
                <a:gd name="T5" fmla="*/ 960 h 960"/>
                <a:gd name="T6" fmla="*/ 340 w 720"/>
                <a:gd name="T7" fmla="*/ 849 h 960"/>
                <a:gd name="T8" fmla="*/ 146 w 720"/>
                <a:gd name="T9" fmla="*/ 655 h 960"/>
                <a:gd name="T10" fmla="*/ 174 w 720"/>
                <a:gd name="T11" fmla="*/ 627 h 960"/>
                <a:gd name="T12" fmla="*/ 340 w 720"/>
                <a:gd name="T13" fmla="*/ 793 h 960"/>
                <a:gd name="T14" fmla="*/ 340 w 720"/>
                <a:gd name="T15" fmla="*/ 689 h 960"/>
                <a:gd name="T16" fmla="*/ 146 w 720"/>
                <a:gd name="T17" fmla="*/ 495 h 960"/>
                <a:gd name="T18" fmla="*/ 174 w 720"/>
                <a:gd name="T19" fmla="*/ 467 h 960"/>
                <a:gd name="T20" fmla="*/ 340 w 720"/>
                <a:gd name="T21" fmla="*/ 633 h 960"/>
                <a:gd name="T22" fmla="*/ 340 w 720"/>
                <a:gd name="T23" fmla="*/ 529 h 960"/>
                <a:gd name="T24" fmla="*/ 186 w 720"/>
                <a:gd name="T25" fmla="*/ 375 h 960"/>
                <a:gd name="T26" fmla="*/ 214 w 720"/>
                <a:gd name="T27" fmla="*/ 347 h 960"/>
                <a:gd name="T28" fmla="*/ 340 w 720"/>
                <a:gd name="T29" fmla="*/ 473 h 960"/>
                <a:gd name="T30" fmla="*/ 340 w 720"/>
                <a:gd name="T31" fmla="*/ 369 h 960"/>
                <a:gd name="T32" fmla="*/ 266 w 720"/>
                <a:gd name="T33" fmla="*/ 295 h 960"/>
                <a:gd name="T34" fmla="*/ 294 w 720"/>
                <a:gd name="T35" fmla="*/ 267 h 960"/>
                <a:gd name="T36" fmla="*/ 340 w 720"/>
                <a:gd name="T37" fmla="*/ 313 h 960"/>
                <a:gd name="T38" fmla="*/ 340 w 720"/>
                <a:gd name="T39" fmla="*/ 161 h 960"/>
                <a:gd name="T40" fmla="*/ 380 w 720"/>
                <a:gd name="T41" fmla="*/ 161 h 960"/>
                <a:gd name="T42" fmla="*/ 380 w 720"/>
                <a:gd name="T43" fmla="*/ 313 h 960"/>
                <a:gd name="T44" fmla="*/ 426 w 720"/>
                <a:gd name="T45" fmla="*/ 267 h 960"/>
                <a:gd name="T46" fmla="*/ 454 w 720"/>
                <a:gd name="T47" fmla="*/ 295 h 960"/>
                <a:gd name="T48" fmla="*/ 380 w 720"/>
                <a:gd name="T49" fmla="*/ 369 h 960"/>
                <a:gd name="T50" fmla="*/ 380 w 720"/>
                <a:gd name="T51" fmla="*/ 473 h 960"/>
                <a:gd name="T52" fmla="*/ 506 w 720"/>
                <a:gd name="T53" fmla="*/ 347 h 960"/>
                <a:gd name="T54" fmla="*/ 534 w 720"/>
                <a:gd name="T55" fmla="*/ 375 h 960"/>
                <a:gd name="T56" fmla="*/ 380 w 720"/>
                <a:gd name="T57" fmla="*/ 529 h 960"/>
                <a:gd name="T58" fmla="*/ 380 w 720"/>
                <a:gd name="T59" fmla="*/ 633 h 960"/>
                <a:gd name="T60" fmla="*/ 546 w 720"/>
                <a:gd name="T61" fmla="*/ 467 h 960"/>
                <a:gd name="T62" fmla="*/ 574 w 720"/>
                <a:gd name="T63" fmla="*/ 495 h 960"/>
                <a:gd name="T64" fmla="*/ 380 w 720"/>
                <a:gd name="T65" fmla="*/ 689 h 960"/>
                <a:gd name="T66" fmla="*/ 380 w 720"/>
                <a:gd name="T67" fmla="*/ 793 h 960"/>
                <a:gd name="T68" fmla="*/ 546 w 720"/>
                <a:gd name="T69" fmla="*/ 627 h 960"/>
                <a:gd name="T70" fmla="*/ 574 w 720"/>
                <a:gd name="T71" fmla="*/ 655 h 960"/>
                <a:gd name="T72" fmla="*/ 380 w 720"/>
                <a:gd name="T73" fmla="*/ 849 h 960"/>
                <a:gd name="T74" fmla="*/ 380 w 720"/>
                <a:gd name="T75" fmla="*/ 960 h 960"/>
                <a:gd name="T76" fmla="*/ 720 w 720"/>
                <a:gd name="T77" fmla="*/ 568 h 960"/>
                <a:gd name="T78" fmla="*/ 360 w 720"/>
                <a:gd name="T7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0" h="960">
                  <a:moveTo>
                    <a:pt x="360" y="0"/>
                  </a:moveTo>
                  <a:cubicBezTo>
                    <a:pt x="360" y="0"/>
                    <a:pt x="0" y="218"/>
                    <a:pt x="0" y="568"/>
                  </a:cubicBezTo>
                  <a:cubicBezTo>
                    <a:pt x="0" y="776"/>
                    <a:pt x="195" y="945"/>
                    <a:pt x="340" y="960"/>
                  </a:cubicBezTo>
                  <a:cubicBezTo>
                    <a:pt x="340" y="849"/>
                    <a:pt x="340" y="849"/>
                    <a:pt x="340" y="849"/>
                  </a:cubicBezTo>
                  <a:cubicBezTo>
                    <a:pt x="146" y="655"/>
                    <a:pt x="146" y="655"/>
                    <a:pt x="146" y="655"/>
                  </a:cubicBezTo>
                  <a:cubicBezTo>
                    <a:pt x="174" y="627"/>
                    <a:pt x="174" y="627"/>
                    <a:pt x="174" y="627"/>
                  </a:cubicBezTo>
                  <a:cubicBezTo>
                    <a:pt x="340" y="793"/>
                    <a:pt x="340" y="793"/>
                    <a:pt x="340" y="793"/>
                  </a:cubicBezTo>
                  <a:cubicBezTo>
                    <a:pt x="340" y="689"/>
                    <a:pt x="340" y="689"/>
                    <a:pt x="340" y="689"/>
                  </a:cubicBezTo>
                  <a:cubicBezTo>
                    <a:pt x="146" y="495"/>
                    <a:pt x="146" y="495"/>
                    <a:pt x="146" y="495"/>
                  </a:cubicBezTo>
                  <a:cubicBezTo>
                    <a:pt x="174" y="467"/>
                    <a:pt x="174" y="467"/>
                    <a:pt x="174" y="467"/>
                  </a:cubicBezTo>
                  <a:cubicBezTo>
                    <a:pt x="340" y="633"/>
                    <a:pt x="340" y="633"/>
                    <a:pt x="340" y="633"/>
                  </a:cubicBezTo>
                  <a:cubicBezTo>
                    <a:pt x="340" y="529"/>
                    <a:pt x="340" y="529"/>
                    <a:pt x="340" y="529"/>
                  </a:cubicBezTo>
                  <a:cubicBezTo>
                    <a:pt x="186" y="375"/>
                    <a:pt x="186" y="375"/>
                    <a:pt x="186" y="375"/>
                  </a:cubicBezTo>
                  <a:cubicBezTo>
                    <a:pt x="214" y="347"/>
                    <a:pt x="214" y="347"/>
                    <a:pt x="214" y="347"/>
                  </a:cubicBezTo>
                  <a:cubicBezTo>
                    <a:pt x="340" y="473"/>
                    <a:pt x="340" y="473"/>
                    <a:pt x="340" y="473"/>
                  </a:cubicBezTo>
                  <a:cubicBezTo>
                    <a:pt x="340" y="369"/>
                    <a:pt x="340" y="369"/>
                    <a:pt x="340" y="369"/>
                  </a:cubicBezTo>
                  <a:cubicBezTo>
                    <a:pt x="266" y="295"/>
                    <a:pt x="266" y="295"/>
                    <a:pt x="266" y="295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340" y="313"/>
                    <a:pt x="340" y="313"/>
                    <a:pt x="340" y="313"/>
                  </a:cubicBezTo>
                  <a:cubicBezTo>
                    <a:pt x="340" y="161"/>
                    <a:pt x="340" y="161"/>
                    <a:pt x="340" y="161"/>
                  </a:cubicBezTo>
                  <a:cubicBezTo>
                    <a:pt x="380" y="161"/>
                    <a:pt x="380" y="161"/>
                    <a:pt x="380" y="161"/>
                  </a:cubicBezTo>
                  <a:cubicBezTo>
                    <a:pt x="380" y="313"/>
                    <a:pt x="380" y="313"/>
                    <a:pt x="380" y="313"/>
                  </a:cubicBezTo>
                  <a:cubicBezTo>
                    <a:pt x="426" y="267"/>
                    <a:pt x="426" y="267"/>
                    <a:pt x="426" y="267"/>
                  </a:cubicBezTo>
                  <a:cubicBezTo>
                    <a:pt x="454" y="295"/>
                    <a:pt x="454" y="295"/>
                    <a:pt x="454" y="295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380" y="473"/>
                    <a:pt x="380" y="473"/>
                    <a:pt x="380" y="473"/>
                  </a:cubicBezTo>
                  <a:cubicBezTo>
                    <a:pt x="506" y="347"/>
                    <a:pt x="506" y="347"/>
                    <a:pt x="506" y="347"/>
                  </a:cubicBezTo>
                  <a:cubicBezTo>
                    <a:pt x="534" y="375"/>
                    <a:pt x="534" y="375"/>
                    <a:pt x="534" y="375"/>
                  </a:cubicBezTo>
                  <a:cubicBezTo>
                    <a:pt x="380" y="529"/>
                    <a:pt x="380" y="529"/>
                    <a:pt x="380" y="529"/>
                  </a:cubicBezTo>
                  <a:cubicBezTo>
                    <a:pt x="380" y="633"/>
                    <a:pt x="380" y="633"/>
                    <a:pt x="380" y="633"/>
                  </a:cubicBezTo>
                  <a:cubicBezTo>
                    <a:pt x="546" y="467"/>
                    <a:pt x="546" y="467"/>
                    <a:pt x="546" y="467"/>
                  </a:cubicBezTo>
                  <a:cubicBezTo>
                    <a:pt x="574" y="495"/>
                    <a:pt x="574" y="495"/>
                    <a:pt x="574" y="495"/>
                  </a:cubicBezTo>
                  <a:cubicBezTo>
                    <a:pt x="380" y="689"/>
                    <a:pt x="380" y="689"/>
                    <a:pt x="380" y="689"/>
                  </a:cubicBezTo>
                  <a:cubicBezTo>
                    <a:pt x="380" y="793"/>
                    <a:pt x="380" y="793"/>
                    <a:pt x="380" y="793"/>
                  </a:cubicBezTo>
                  <a:cubicBezTo>
                    <a:pt x="546" y="627"/>
                    <a:pt x="546" y="627"/>
                    <a:pt x="546" y="627"/>
                  </a:cubicBezTo>
                  <a:cubicBezTo>
                    <a:pt x="574" y="655"/>
                    <a:pt x="574" y="655"/>
                    <a:pt x="574" y="655"/>
                  </a:cubicBezTo>
                  <a:cubicBezTo>
                    <a:pt x="380" y="849"/>
                    <a:pt x="380" y="849"/>
                    <a:pt x="380" y="849"/>
                  </a:cubicBezTo>
                  <a:cubicBezTo>
                    <a:pt x="380" y="960"/>
                    <a:pt x="380" y="960"/>
                    <a:pt x="380" y="960"/>
                  </a:cubicBezTo>
                  <a:cubicBezTo>
                    <a:pt x="535" y="947"/>
                    <a:pt x="720" y="777"/>
                    <a:pt x="720" y="568"/>
                  </a:cubicBezTo>
                  <a:cubicBezTo>
                    <a:pt x="720" y="218"/>
                    <a:pt x="360" y="0"/>
                    <a:pt x="3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4481"/>
                </a:solidFill>
              </a:endParaRPr>
            </a:p>
          </p:txBody>
        </p:sp>
        <p:grpSp>
          <p:nvGrpSpPr>
            <p:cNvPr id="18" name="19502 Grupo"/>
            <p:cNvGrpSpPr/>
            <p:nvPr/>
          </p:nvGrpSpPr>
          <p:grpSpPr>
            <a:xfrm rot="8100000">
              <a:off x="3592290" y="1491466"/>
              <a:ext cx="3247559" cy="3157460"/>
              <a:chOff x="3232260" y="2327826"/>
              <a:chExt cx="1661401" cy="16091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73"/>
              <p:cNvSpPr>
                <a:spLocks/>
              </p:cNvSpPr>
              <p:nvPr/>
            </p:nvSpPr>
            <p:spPr bwMode="auto">
              <a:xfrm>
                <a:off x="3232260" y="2424317"/>
                <a:ext cx="577850" cy="874713"/>
              </a:xfrm>
              <a:custGeom>
                <a:avLst/>
                <a:gdLst>
                  <a:gd name="T0" fmla="*/ 8071 w 8217"/>
                  <a:gd name="T1" fmla="*/ 0 h 12433"/>
                  <a:gd name="T2" fmla="*/ 1569 w 8217"/>
                  <a:gd name="T3" fmla="*/ 12186 h 12433"/>
                  <a:gd name="T4" fmla="*/ 1648 w 8217"/>
                  <a:gd name="T5" fmla="*/ 12433 h 12433"/>
                  <a:gd name="T6" fmla="*/ 2125 w 8217"/>
                  <a:gd name="T7" fmla="*/ 12274 h 12433"/>
                  <a:gd name="T8" fmla="*/ 7982 w 8217"/>
                  <a:gd name="T9" fmla="*/ 556 h 12433"/>
                  <a:gd name="T10" fmla="*/ 8217 w 8217"/>
                  <a:gd name="T11" fmla="*/ 481 h 12433"/>
                  <a:gd name="T12" fmla="*/ 8071 w 8217"/>
                  <a:gd name="T13" fmla="*/ 0 h 12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17" h="12433">
                    <a:moveTo>
                      <a:pt x="8071" y="0"/>
                    </a:moveTo>
                    <a:cubicBezTo>
                      <a:pt x="2911" y="1570"/>
                      <a:pt x="0" y="7025"/>
                      <a:pt x="1569" y="12186"/>
                    </a:cubicBezTo>
                    <a:cubicBezTo>
                      <a:pt x="1594" y="12268"/>
                      <a:pt x="1620" y="12351"/>
                      <a:pt x="1648" y="12433"/>
                    </a:cubicBezTo>
                    <a:lnTo>
                      <a:pt x="2125" y="12274"/>
                    </a:lnTo>
                    <a:cubicBezTo>
                      <a:pt x="506" y="7421"/>
                      <a:pt x="3129" y="2174"/>
                      <a:pt x="7982" y="556"/>
                    </a:cubicBezTo>
                    <a:cubicBezTo>
                      <a:pt x="8060" y="530"/>
                      <a:pt x="8139" y="505"/>
                      <a:pt x="8217" y="481"/>
                    </a:cubicBez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rgbClr val="004481"/>
                  </a:solidFill>
                </a:endParaRPr>
              </a:p>
            </p:txBody>
          </p:sp>
          <p:sp>
            <p:nvSpPr>
              <p:cNvPr id="20" name="Freeform 77"/>
              <p:cNvSpPr>
                <a:spLocks/>
              </p:cNvSpPr>
              <p:nvPr/>
            </p:nvSpPr>
            <p:spPr bwMode="auto">
              <a:xfrm>
                <a:off x="3833513" y="2327826"/>
                <a:ext cx="654050" cy="217488"/>
              </a:xfrm>
              <a:custGeom>
                <a:avLst/>
                <a:gdLst>
                  <a:gd name="T0" fmla="*/ 9310 w 9310"/>
                  <a:gd name="T1" fmla="*/ 2706 h 3102"/>
                  <a:gd name="T2" fmla="*/ 0 w 9310"/>
                  <a:gd name="T3" fmla="*/ 973 h 3102"/>
                  <a:gd name="T4" fmla="*/ 146 w 9310"/>
                  <a:gd name="T5" fmla="*/ 1454 h 3102"/>
                  <a:gd name="T6" fmla="*/ 9000 w 9310"/>
                  <a:gd name="T7" fmla="*/ 3102 h 3102"/>
                  <a:gd name="T8" fmla="*/ 9310 w 9310"/>
                  <a:gd name="T9" fmla="*/ 2706 h 3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0" h="3102">
                    <a:moveTo>
                      <a:pt x="9310" y="2706"/>
                    </a:moveTo>
                    <a:cubicBezTo>
                      <a:pt x="6674" y="647"/>
                      <a:pt x="3200" y="0"/>
                      <a:pt x="0" y="973"/>
                    </a:cubicBezTo>
                    <a:lnTo>
                      <a:pt x="146" y="1454"/>
                    </a:lnTo>
                    <a:cubicBezTo>
                      <a:pt x="3190" y="529"/>
                      <a:pt x="6493" y="1144"/>
                      <a:pt x="9000" y="3102"/>
                    </a:cubicBezTo>
                    <a:lnTo>
                      <a:pt x="9310" y="2706"/>
                    </a:lnTo>
                    <a:close/>
                  </a:path>
                </a:pathLst>
              </a:custGeom>
              <a:solidFill>
                <a:srgbClr val="EDDC9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rgbClr val="004481"/>
                  </a:solidFill>
                </a:endParaRPr>
              </a:p>
            </p:txBody>
          </p:sp>
          <p:sp>
            <p:nvSpPr>
              <p:cNvPr id="21" name="Freeform 78"/>
              <p:cNvSpPr>
                <a:spLocks/>
              </p:cNvSpPr>
              <p:nvPr/>
            </p:nvSpPr>
            <p:spPr bwMode="auto">
              <a:xfrm>
                <a:off x="3360136" y="2520952"/>
                <a:ext cx="1533525" cy="1416051"/>
              </a:xfrm>
              <a:custGeom>
                <a:avLst/>
                <a:gdLst>
                  <a:gd name="T0" fmla="*/ 0 w 22319"/>
                  <a:gd name="T1" fmla="*/ 11895 h 20588"/>
                  <a:gd name="T2" fmla="*/ 13626 w 22319"/>
                  <a:gd name="T3" fmla="*/ 18706 h 20588"/>
                  <a:gd name="T4" fmla="*/ 20437 w 22319"/>
                  <a:gd name="T5" fmla="*/ 5081 h 20588"/>
                  <a:gd name="T6" fmla="*/ 16850 w 22319"/>
                  <a:gd name="T7" fmla="*/ 0 h 20588"/>
                  <a:gd name="T8" fmla="*/ 16541 w 22319"/>
                  <a:gd name="T9" fmla="*/ 396 h 20588"/>
                  <a:gd name="T10" fmla="*/ 18311 w 22319"/>
                  <a:gd name="T11" fmla="*/ 14810 h 20588"/>
                  <a:gd name="T12" fmla="*/ 3896 w 22319"/>
                  <a:gd name="T13" fmla="*/ 16580 h 20588"/>
                  <a:gd name="T14" fmla="*/ 477 w 22319"/>
                  <a:gd name="T15" fmla="*/ 11736 h 20588"/>
                  <a:gd name="T16" fmla="*/ 0 w 22319"/>
                  <a:gd name="T17" fmla="*/ 11895 h 20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19" h="20588">
                    <a:moveTo>
                      <a:pt x="0" y="11895"/>
                    </a:moveTo>
                    <a:cubicBezTo>
                      <a:pt x="1882" y="17539"/>
                      <a:pt x="7982" y="20588"/>
                      <a:pt x="13626" y="18706"/>
                    </a:cubicBezTo>
                    <a:cubicBezTo>
                      <a:pt x="19269" y="16825"/>
                      <a:pt x="22319" y="10724"/>
                      <a:pt x="20437" y="5081"/>
                    </a:cubicBezTo>
                    <a:cubicBezTo>
                      <a:pt x="19767" y="3071"/>
                      <a:pt x="18519" y="1304"/>
                      <a:pt x="16850" y="0"/>
                    </a:cubicBezTo>
                    <a:lnTo>
                      <a:pt x="16541" y="396"/>
                    </a:lnTo>
                    <a:cubicBezTo>
                      <a:pt x="21010" y="3888"/>
                      <a:pt x="21802" y="10341"/>
                      <a:pt x="18311" y="14810"/>
                    </a:cubicBezTo>
                    <a:cubicBezTo>
                      <a:pt x="14819" y="19279"/>
                      <a:pt x="8366" y="20072"/>
                      <a:pt x="3896" y="16580"/>
                    </a:cubicBezTo>
                    <a:cubicBezTo>
                      <a:pt x="2305" y="15337"/>
                      <a:pt x="1116" y="13652"/>
                      <a:pt x="477" y="11736"/>
                    </a:cubicBezTo>
                    <a:lnTo>
                      <a:pt x="0" y="1189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rgbClr val="004481"/>
                  </a:solidFill>
                </a:endParaRPr>
              </a:p>
            </p:txBody>
          </p:sp>
        </p:grpSp>
        <p:pic>
          <p:nvPicPr>
            <p:cNvPr id="22" name="44 Imagen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415" y="2180138"/>
              <a:ext cx="325624" cy="296828"/>
            </a:xfrm>
            <a:prstGeom prst="rect">
              <a:avLst/>
            </a:prstGeom>
          </p:spPr>
        </p:pic>
      </p:grpSp>
      <p:grpSp>
        <p:nvGrpSpPr>
          <p:cNvPr id="23" name="64 Grupo"/>
          <p:cNvGrpSpPr/>
          <p:nvPr/>
        </p:nvGrpSpPr>
        <p:grpSpPr>
          <a:xfrm>
            <a:off x="10324713" y="458231"/>
            <a:ext cx="1681580" cy="539539"/>
            <a:chOff x="7743534" y="770296"/>
            <a:chExt cx="1261185" cy="404654"/>
          </a:xfrm>
        </p:grpSpPr>
        <p:sp>
          <p:nvSpPr>
            <p:cNvPr id="24" name="65 Elipse"/>
            <p:cNvSpPr/>
            <p:nvPr/>
          </p:nvSpPr>
          <p:spPr>
            <a:xfrm>
              <a:off x="8671233" y="789775"/>
              <a:ext cx="252517" cy="252517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1233" y="811749"/>
              <a:ext cx="219528" cy="238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67 Elipse"/>
            <p:cNvSpPr/>
            <p:nvPr/>
          </p:nvSpPr>
          <p:spPr>
            <a:xfrm>
              <a:off x="8226822" y="788946"/>
              <a:ext cx="252517" cy="252517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142" y="770296"/>
              <a:ext cx="303240" cy="289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69 Elipse"/>
            <p:cNvSpPr/>
            <p:nvPr/>
          </p:nvSpPr>
          <p:spPr>
            <a:xfrm>
              <a:off x="7817180" y="788946"/>
              <a:ext cx="252517" cy="252517"/>
            </a:xfrm>
            <a:prstGeom prst="ellipse">
              <a:avLst/>
            </a:prstGeom>
            <a:solidFill>
              <a:srgbClr val="EAF9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86" y="819804"/>
              <a:ext cx="214350" cy="19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Shape 84"/>
            <p:cNvSpPr txBox="1">
              <a:spLocks/>
            </p:cNvSpPr>
            <p:nvPr/>
          </p:nvSpPr>
          <p:spPr>
            <a:xfrm>
              <a:off x="7743534" y="1060113"/>
              <a:ext cx="396000" cy="114837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defTabSz="4572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600" b="1"/>
              </a:lvl1pPr>
            </a:lstStyle>
            <a:p>
              <a:pPr algn="ctr"/>
              <a:r>
                <a:rPr lang="en-US" sz="800" dirty="0">
                  <a:solidFill>
                    <a:srgbClr val="02A5A5"/>
                  </a:solidFill>
                </a:rPr>
                <a:t>To finance</a:t>
              </a:r>
            </a:p>
          </p:txBody>
        </p:sp>
        <p:sp>
          <p:nvSpPr>
            <p:cNvPr id="31" name="Shape 84"/>
            <p:cNvSpPr txBox="1">
              <a:spLocks/>
            </p:cNvSpPr>
            <p:nvPr/>
          </p:nvSpPr>
          <p:spPr>
            <a:xfrm>
              <a:off x="8159001" y="1060113"/>
              <a:ext cx="449717" cy="114837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defTabSz="4572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600" b="1"/>
              </a:lvl1pPr>
            </a:lstStyle>
            <a:p>
              <a:pPr algn="ctr"/>
              <a:r>
                <a:rPr lang="en-US" sz="800" dirty="0">
                  <a:solidFill>
                    <a:srgbClr val="D3D3D3"/>
                  </a:solidFill>
                </a:rPr>
                <a:t>To manage</a:t>
              </a:r>
            </a:p>
          </p:txBody>
        </p:sp>
        <p:sp>
          <p:nvSpPr>
            <p:cNvPr id="32" name="Shape 84"/>
            <p:cNvSpPr txBox="1">
              <a:spLocks/>
            </p:cNvSpPr>
            <p:nvPr/>
          </p:nvSpPr>
          <p:spPr>
            <a:xfrm>
              <a:off x="8608719" y="1060113"/>
              <a:ext cx="396000" cy="114837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defTabSz="4572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600" b="1"/>
              </a:lvl1pPr>
            </a:lstStyle>
            <a:p>
              <a:pPr algn="ctr"/>
              <a:r>
                <a:rPr lang="en-US" sz="800" dirty="0">
                  <a:solidFill>
                    <a:srgbClr val="D3D3D3"/>
                  </a:solidFill>
                </a:rPr>
                <a:t>To engage</a:t>
              </a:r>
            </a:p>
          </p:txBody>
        </p:sp>
      </p:grpSp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0" t="33965" r="52038" b="43039"/>
          <a:stretch/>
        </p:blipFill>
        <p:spPr bwMode="auto">
          <a:xfrm>
            <a:off x="3657092" y="5054071"/>
            <a:ext cx="493745" cy="48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34066" r="18881" b="43883"/>
          <a:stretch/>
        </p:blipFill>
        <p:spPr bwMode="auto">
          <a:xfrm>
            <a:off x="3649371" y="5640733"/>
            <a:ext cx="524737" cy="4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33674" r="85462" b="43894"/>
          <a:stretch/>
        </p:blipFill>
        <p:spPr bwMode="auto">
          <a:xfrm>
            <a:off x="418601" y="4406170"/>
            <a:ext cx="501781" cy="4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61909" r="85777" b="16213"/>
          <a:stretch/>
        </p:blipFill>
        <p:spPr bwMode="auto">
          <a:xfrm>
            <a:off x="1595799" y="4422376"/>
            <a:ext cx="498871" cy="48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5" t="6701" r="2900" b="71421"/>
          <a:stretch/>
        </p:blipFill>
        <p:spPr bwMode="auto">
          <a:xfrm>
            <a:off x="1022629" y="4417112"/>
            <a:ext cx="498871" cy="48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897032" y="1769229"/>
            <a:ext cx="3414771" cy="2588842"/>
            <a:chOff x="6729302" y="1733214"/>
            <a:chExt cx="5169031" cy="2993577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831114" y="2217616"/>
              <a:ext cx="4608511" cy="47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380990" indent="-380990" eaLnBrk="1" hangingPunct="1">
                <a:lnSpc>
                  <a:spcPct val="95000"/>
                </a:lnSpc>
                <a:spcAft>
                  <a:spcPts val="800"/>
                </a:spcAft>
                <a:buSzPct val="70000"/>
                <a:buBlip>
                  <a:blip r:embed="rId10"/>
                </a:buBlip>
              </a:pPr>
              <a:r>
                <a:rPr lang="en-US" altLang="es-ES" sz="1400" u="none" dirty="0">
                  <a:solidFill>
                    <a:srgbClr val="121212"/>
                  </a:solidFill>
                  <a:latin typeface="BBVABentonSansLight"/>
                </a:rPr>
                <a:t>Lending to underserved</a:t>
              </a:r>
            </a:p>
            <a:p>
              <a:pPr marL="380990" indent="-380990" eaLnBrk="1" hangingPunct="1">
                <a:lnSpc>
                  <a:spcPct val="95000"/>
                </a:lnSpc>
                <a:spcAft>
                  <a:spcPts val="800"/>
                </a:spcAft>
                <a:buSzPct val="70000"/>
                <a:buBlip>
                  <a:blip r:embed="rId10"/>
                </a:buBlip>
              </a:pPr>
              <a:r>
                <a:rPr lang="en-US" altLang="es-ES" sz="1400" u="none" dirty="0">
                  <a:solidFill>
                    <a:srgbClr val="121212"/>
                  </a:solidFill>
                  <a:latin typeface="BBVABentonSansLight"/>
                </a:rPr>
                <a:t>Lending to vulnerable </a:t>
              </a:r>
              <a:r>
                <a:rPr lang="en-US" altLang="es-ES" sz="1400" u="none" dirty="0" err="1">
                  <a:solidFill>
                    <a:srgbClr val="121212"/>
                  </a:solidFill>
                  <a:latin typeface="BBVABentonSansLight"/>
                </a:rPr>
                <a:t>microentrepreneurs</a:t>
              </a:r>
              <a:endParaRPr lang="en-US" altLang="es-ES" sz="1400" u="none" dirty="0">
                <a:solidFill>
                  <a:srgbClr val="121212"/>
                </a:solidFill>
                <a:latin typeface="BBVABentonSansLight"/>
              </a:endParaRPr>
            </a:p>
            <a:p>
              <a:pPr marL="380990" indent="-380990" eaLnBrk="1" hangingPunct="1">
                <a:lnSpc>
                  <a:spcPct val="95000"/>
                </a:lnSpc>
                <a:spcAft>
                  <a:spcPts val="800"/>
                </a:spcAft>
                <a:buSzPct val="70000"/>
                <a:buBlip>
                  <a:blip r:embed="rId10"/>
                </a:buBlip>
              </a:pPr>
              <a:r>
                <a:rPr lang="en-US" altLang="es-ES" sz="1400" u="none" dirty="0">
                  <a:solidFill>
                    <a:srgbClr val="121212"/>
                  </a:solidFill>
                  <a:latin typeface="BBVABentonSansLight"/>
                </a:rPr>
                <a:t>Lending to women entrepreneurs</a:t>
              </a:r>
            </a:p>
            <a:p>
              <a:pPr marL="380990" indent="-380990" eaLnBrk="1" hangingPunct="1">
                <a:lnSpc>
                  <a:spcPct val="95000"/>
                </a:lnSpc>
                <a:spcAft>
                  <a:spcPts val="800"/>
                </a:spcAft>
                <a:buSzPct val="70000"/>
                <a:buBlip>
                  <a:blip r:embed="rId10"/>
                </a:buBlip>
              </a:pPr>
              <a:r>
                <a:rPr lang="en-US" altLang="es-ES" sz="1400" u="none" dirty="0">
                  <a:solidFill>
                    <a:srgbClr val="121212"/>
                  </a:solidFill>
                  <a:latin typeface="BBVABentonSansLight"/>
                </a:rPr>
                <a:t>New digital business</a:t>
              </a:r>
            </a:p>
            <a:p>
              <a:pPr marL="380990" indent="-380990" eaLnBrk="1" hangingPunct="1">
                <a:lnSpc>
                  <a:spcPct val="95000"/>
                </a:lnSpc>
                <a:spcAft>
                  <a:spcPts val="800"/>
                </a:spcAft>
                <a:buSzPct val="70000"/>
                <a:buBlip>
                  <a:blip r:embed="rId10"/>
                </a:buBlip>
              </a:pPr>
              <a:r>
                <a:rPr lang="en-US" altLang="es-ES" sz="1400" u="none" dirty="0">
                  <a:solidFill>
                    <a:srgbClr val="121212"/>
                  </a:solidFill>
                  <a:latin typeface="BBVABentonSansLight"/>
                </a:rPr>
                <a:t>Impact investment</a:t>
              </a:r>
            </a:p>
          </p:txBody>
        </p:sp>
        <p:sp>
          <p:nvSpPr>
            <p:cNvPr id="12" name="43 Rectángulo"/>
            <p:cNvSpPr/>
            <p:nvPr/>
          </p:nvSpPr>
          <p:spPr>
            <a:xfrm>
              <a:off x="6729302" y="1733214"/>
              <a:ext cx="5169031" cy="3141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48000" rIns="0" bIns="48000" rtlCol="0" anchor="ctr">
              <a:noAutofit/>
            </a:bodyPr>
            <a:lstStyle/>
            <a:p>
              <a:r>
                <a:rPr lang="en-US" sz="2000" b="1" dirty="0">
                  <a:solidFill>
                    <a:srgbClr val="2DCCCD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Financial inclusion &amp; </a:t>
              </a:r>
            </a:p>
            <a:p>
              <a:r>
                <a:rPr lang="en-US" sz="2000" b="1" dirty="0">
                  <a:solidFill>
                    <a:srgbClr val="2DCCCD"/>
                  </a:solidFill>
                  <a:latin typeface="BBVABentonSans" pitchFamily="50" charset="0"/>
                  <a:ea typeface="ＭＳ Ｐゴシック" pitchFamily="34" charset="-128"/>
                  <a:sym typeface="BBVABentonSans"/>
                </a:rPr>
                <a:t>entrepreneurship</a:t>
              </a: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1" t="33518" r="68698" b="43496"/>
            <a:stretch/>
          </p:blipFill>
          <p:spPr bwMode="auto">
            <a:xfrm>
              <a:off x="7999180" y="4213813"/>
              <a:ext cx="519997" cy="495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46" t="6378" r="19000" b="72298"/>
            <a:stretch/>
          </p:blipFill>
          <p:spPr bwMode="auto">
            <a:xfrm>
              <a:off x="7403592" y="4206820"/>
              <a:ext cx="508685" cy="49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" t="5824" r="85796" b="71190"/>
            <a:stretch/>
          </p:blipFill>
          <p:spPr bwMode="auto">
            <a:xfrm>
              <a:off x="6813552" y="4199295"/>
              <a:ext cx="501781" cy="49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3" t="34921" r="35306" b="42093"/>
            <a:stretch/>
          </p:blipFill>
          <p:spPr bwMode="auto">
            <a:xfrm>
              <a:off x="8590600" y="4230982"/>
              <a:ext cx="519997" cy="49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247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B GRT Slides Side Screen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4032" y="4498257"/>
            <a:ext cx="2875935" cy="1253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Become a Founding Signatory on 22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September 2019!</a:t>
            </a:r>
          </a:p>
        </p:txBody>
      </p:sp>
    </p:spTree>
    <p:extLst>
      <p:ext uri="{BB962C8B-B14F-4D97-AF65-F5344CB8AC3E}">
        <p14:creationId xmlns:p14="http://schemas.microsoft.com/office/powerpoint/2010/main" val="347938073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H_RB0lTHCNhROQhasfxw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9026</TotalTime>
  <Words>965</Words>
  <Application>Microsoft Office PowerPoint</Application>
  <PresentationFormat>On-screen Show (4:3)</PresentationFormat>
  <Paragraphs>109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BBVABentonSans</vt:lpstr>
      <vt:lpstr>BBVABentonSansLight</vt:lpstr>
      <vt:lpstr>Lato Light</vt:lpstr>
      <vt:lpstr>MS PGothic</vt:lpstr>
      <vt:lpstr>MS PGothic</vt:lpstr>
      <vt:lpstr>Arial</vt:lpstr>
      <vt:lpstr>Calibri</vt:lpstr>
      <vt:lpstr>Gill Sans MT</vt:lpstr>
      <vt:lpstr>Roboto Regular</vt:lpstr>
      <vt:lpstr>Office Theme</vt:lpstr>
      <vt:lpstr>think-cell Slide</vt:lpstr>
      <vt:lpstr>UNEP Finance Initiative</vt:lpstr>
      <vt:lpstr>Responsible / Sustainable Finance Frameworks</vt:lpstr>
      <vt:lpstr>PowerPoint Presentation</vt:lpstr>
      <vt:lpstr>PowerPoint Presentation</vt:lpstr>
      <vt:lpstr>Impact Radar</vt:lpstr>
      <vt:lpstr>Impact Examples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&amp; Financial Institutions</dc:title>
  <dc:creator>Remco FISCHER</dc:creator>
  <cp:lastModifiedBy>Eric Usher</cp:lastModifiedBy>
  <cp:revision>76</cp:revision>
  <dcterms:modified xsi:type="dcterms:W3CDTF">2019-05-20T10:12:46Z</dcterms:modified>
</cp:coreProperties>
</file>