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564" r:id="rId6"/>
    <p:sldId id="565" r:id="rId7"/>
    <p:sldId id="529" r:id="rId8"/>
    <p:sldId id="567" r:id="rId9"/>
    <p:sldId id="566" r:id="rId10"/>
    <p:sldId id="267" r:id="rId11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2307">
          <p15:clr>
            <a:srgbClr val="A4A3A4"/>
          </p15:clr>
        </p15:guide>
        <p15:guide id="6" pos="5603">
          <p15:clr>
            <a:srgbClr val="A4A3A4"/>
          </p15:clr>
        </p15:guide>
        <p15:guide id="7" pos="2879">
          <p15:clr>
            <a:srgbClr val="A4A3A4"/>
          </p15:clr>
        </p15:guide>
        <p15:guide id="8" pos="2202">
          <p15:clr>
            <a:srgbClr val="A4A3A4"/>
          </p15:clr>
        </p15:guide>
        <p15:guide id="9" pos="1519">
          <p15:clr>
            <a:srgbClr val="A4A3A4"/>
          </p15:clr>
        </p15:guide>
        <p15:guide id="10" pos="159">
          <p15:clr>
            <a:srgbClr val="A4A3A4"/>
          </p15:clr>
        </p15:guide>
        <p15:guide id="11" pos="3568">
          <p15:clr>
            <a:srgbClr val="A4A3A4"/>
          </p15:clr>
        </p15:guide>
        <p15:guide id="12" pos="4242">
          <p15:clr>
            <a:srgbClr val="A4A3A4"/>
          </p15:clr>
        </p15:guide>
        <p15:guide id="13" pos="4924">
          <p15:clr>
            <a:srgbClr val="A4A3A4"/>
          </p15:clr>
        </p15:guide>
        <p15:guide id="14" pos="8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MBONA, IGNACIO" initials="FI" lastIdx="6" clrIdx="0">
    <p:extLst>
      <p:ext uri="{19B8F6BF-5375-455C-9EA6-DF929625EA0E}">
        <p15:presenceInfo xmlns:p15="http://schemas.microsoft.com/office/powerpoint/2012/main" userId="S-1-5-21-223822166-274089773-2058619225-8895" providerId="AD"/>
      </p:ext>
    </p:extLst>
  </p:cmAuthor>
  <p:cmAuthor id="2" name="MARTINEZ, ELIZABETH" initials="ME" lastIdx="12" clrIdx="1">
    <p:extLst>
      <p:ext uri="{19B8F6BF-5375-455C-9EA6-DF929625EA0E}">
        <p15:presenceInfo xmlns:p15="http://schemas.microsoft.com/office/powerpoint/2012/main" userId="S-1-5-21-223822166-274089773-2058619225-59796" providerId="AD"/>
      </p:ext>
    </p:extLst>
  </p:cmAuthor>
  <p:cmAuthor id="3" name="ANDINO, IGNACIO" initials="AI" lastIdx="2" clrIdx="2">
    <p:extLst>
      <p:ext uri="{19B8F6BF-5375-455C-9EA6-DF929625EA0E}">
        <p15:presenceInfo xmlns:p15="http://schemas.microsoft.com/office/powerpoint/2012/main" userId="S-1-5-21-223822166-274089773-2058619225-59805" providerId="AD"/>
      </p:ext>
    </p:extLst>
  </p:cmAuthor>
  <p:cmAuthor id="4" name="MISCHTSCHENKO, MYRIAM GABRIELA" initials="MMG" lastIdx="33" clrIdx="3">
    <p:extLst>
      <p:ext uri="{19B8F6BF-5375-455C-9EA6-DF929625EA0E}">
        <p15:presenceInfo xmlns:p15="http://schemas.microsoft.com/office/powerpoint/2012/main" userId="S-1-5-21-223822166-274089773-2058619225-51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CD"/>
    <a:srgbClr val="77933C"/>
    <a:srgbClr val="CFC115"/>
    <a:srgbClr val="8EB4E3"/>
    <a:srgbClr val="A5AD7D"/>
    <a:srgbClr val="61B6CD"/>
    <a:srgbClr val="558ED5"/>
    <a:srgbClr val="00759E"/>
    <a:srgbClr val="FFFFFF"/>
    <a:srgbClr val="EF2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6" autoAdjust="0"/>
    <p:restoredTop sz="99682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24" y="126"/>
      </p:cViewPr>
      <p:guideLst>
        <p:guide orient="horz" pos="259"/>
        <p:guide orient="horz" pos="1620"/>
        <p:guide orient="horz" pos="2981"/>
        <p:guide orient="horz" pos="942"/>
        <p:guide orient="horz" pos="2307"/>
        <p:guide pos="5603"/>
        <p:guide pos="2879"/>
        <p:guide pos="2202"/>
        <p:guide pos="1519"/>
        <p:guide pos="159"/>
        <p:guide pos="3568"/>
        <p:guide pos="4242"/>
        <p:guide pos="4924"/>
        <p:guide pos="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95C4F7-5B25-6841-AA46-EDBDBB9900C1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2B47F6-3A8C-BB4D-9E18-8DA9850ED48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1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-1" y="0"/>
            <a:ext cx="91337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7059" y="811316"/>
            <a:ext cx="8596690" cy="2895066"/>
          </a:xfrm>
          <a:prstGeom prst="rect">
            <a:avLst/>
          </a:prstGeom>
          <a:solidFill>
            <a:srgbClr val="1AB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1375339"/>
            <a:ext cx="7622849" cy="1282403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11675" y="1470424"/>
            <a:ext cx="6765895" cy="63184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4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11675" y="2144476"/>
            <a:ext cx="6765895" cy="4107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42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11675" y="2733860"/>
            <a:ext cx="6765895" cy="3073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/>
              <a:t>Fecha</a:t>
            </a:r>
            <a:endParaRPr lang="es-ES_tradnl" dirty="0"/>
          </a:p>
        </p:txBody>
      </p:sp>
      <p:sp>
        <p:nvSpPr>
          <p:cNvPr id="4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11675" y="3093715"/>
            <a:ext cx="6765895" cy="3073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Ciudad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337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CONTENIDO</a:t>
            </a:r>
            <a:endParaRPr lang="es-ES_tradnl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214048"/>
            <a:ext cx="8227226" cy="2460641"/>
          </a:xfrm>
          <a:prstGeom prst="rect">
            <a:avLst/>
          </a:prstGeom>
        </p:spPr>
        <p:txBody>
          <a:bodyPr lIns="0" numCol="2" spcCol="274320"/>
          <a:lstStyle>
            <a:lvl1pPr marL="182880" indent="-182880">
              <a:lnSpc>
                <a:spcPct val="150000"/>
              </a:lnSpc>
              <a:buClr>
                <a:srgbClr val="1AB2CD"/>
              </a:buClr>
              <a:buSzPct val="100000"/>
              <a:buFont typeface="+mj-lt"/>
              <a:buAutoNum type="arabicPeriod"/>
              <a:defRPr sz="17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A</a:t>
            </a:r>
          </a:p>
          <a:p>
            <a:pPr lvl="0"/>
            <a:r>
              <a:rPr lang="en-US" dirty="0"/>
              <a:t>B</a:t>
            </a:r>
          </a:p>
          <a:p>
            <a:pPr lvl="0"/>
            <a:r>
              <a:rPr lang="en-US" dirty="0"/>
              <a:t>C</a:t>
            </a:r>
          </a:p>
          <a:p>
            <a:pPr lvl="0"/>
            <a:r>
              <a:rPr lang="es-ES_tradnl" dirty="0"/>
              <a:t>D</a:t>
            </a:r>
          </a:p>
          <a:p>
            <a:pPr lvl="0"/>
            <a:r>
              <a:rPr lang="es-ES_tradnl" dirty="0"/>
              <a:t>E</a:t>
            </a:r>
          </a:p>
          <a:p>
            <a:pPr lvl="0"/>
            <a:r>
              <a:rPr lang="es-ES_tradnl" dirty="0"/>
              <a:t>F</a:t>
            </a:r>
          </a:p>
          <a:p>
            <a:pPr lvl="0"/>
            <a:r>
              <a:rPr lang="es-ES_tradnl" dirty="0"/>
              <a:t>G</a:t>
            </a:r>
          </a:p>
          <a:p>
            <a:pPr lvl="0"/>
            <a:r>
              <a:rPr lang="es-ES_tradnl" dirty="0"/>
              <a:t>H</a:t>
            </a:r>
          </a:p>
          <a:p>
            <a:pPr lvl="0"/>
            <a:r>
              <a:rPr lang="es-ES_tradnl" dirty="0"/>
              <a:t>I</a:t>
            </a:r>
          </a:p>
          <a:p>
            <a:pPr lvl="0"/>
            <a:r>
              <a:rPr lang="es-ES_tradnl" dirty="0"/>
              <a:t>J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9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520444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520444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/>
              <a:t>SUBTÍTULO</a:t>
            </a:r>
            <a:endParaRPr lang="es-ES_tradnl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5204446" cy="293826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48553" y="0"/>
            <a:ext cx="2995448" cy="440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r>
              <a:rPr lang="es-ES_tradnl" dirty="0"/>
              <a:t>Foto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2938268"/>
          </a:xfrm>
          <a:prstGeom prst="rect">
            <a:avLst/>
          </a:prstGeom>
        </p:spPr>
        <p:txBody>
          <a:bodyPr lIns="0" numCol="2" spcCol="274320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Columnas</a:t>
            </a:r>
            <a:endParaRPr lang="es-ES_tradnl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4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3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1022758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7851" y="2626960"/>
            <a:ext cx="8227226" cy="1409012"/>
          </a:xfrm>
          <a:prstGeom prst="rect">
            <a:avLst/>
          </a:prstGeom>
        </p:spPr>
        <p:txBody>
          <a:bodyPr lIns="0" numCol="2"/>
          <a:lstStyle>
            <a:lvl1pPr marL="182880" indent="-182880">
              <a:lnSpc>
                <a:spcPts val="1600"/>
              </a:lnSpc>
              <a:buFont typeface="Wingdings" charset="2"/>
              <a:buChar char="§"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Bullets</a:t>
            </a:r>
            <a:endParaRPr lang="es-ES_tradnl" dirty="0"/>
          </a:p>
        </p:txBody>
      </p:sp>
      <p:sp>
        <p:nvSpPr>
          <p:cNvPr id="35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1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2938268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3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52428"/>
            <a:ext cx="7890641" cy="1842565"/>
          </a:xfrm>
          <a:prstGeom prst="rect">
            <a:avLst/>
          </a:prstGeom>
          <a:solidFill>
            <a:srgbClr val="1AB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815036"/>
            <a:ext cx="6891356" cy="1140998"/>
          </a:xfrm>
          <a:prstGeom prst="rect">
            <a:avLst/>
          </a:prstGeom>
        </p:spPr>
        <p:txBody>
          <a:bodyPr lIns="0" numCol="2"/>
          <a:lstStyle>
            <a:lvl1pPr marL="0" indent="0">
              <a:lnSpc>
                <a:spcPts val="1600"/>
              </a:lnSpc>
              <a:buNone/>
              <a:defRPr sz="28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Separador</a:t>
            </a:r>
            <a:endParaRPr lang="es-ES_trad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 baseline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 DEL GRÁFICO</a:t>
            </a:r>
            <a:endParaRPr lang="es-ES_tradnl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3" name="Chart Placeholder 32"/>
          <p:cNvSpPr>
            <a:spLocks noGrp="1"/>
          </p:cNvSpPr>
          <p:nvPr>
            <p:ph type="chart" sz="quarter" idx="11"/>
          </p:nvPr>
        </p:nvSpPr>
        <p:spPr>
          <a:xfrm>
            <a:off x="557850" y="1191623"/>
            <a:ext cx="8227227" cy="3096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 dirty="0"/>
          </a:p>
        </p:txBody>
      </p:sp>
      <p:sp>
        <p:nvSpPr>
          <p:cNvPr id="3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55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 DE TABLA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557852" y="1213396"/>
            <a:ext cx="8227374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1" r:id="rId4"/>
    <p:sldLayoutId id="2147483659" r:id="rId5"/>
    <p:sldLayoutId id="2147483658" r:id="rId6"/>
    <p:sldLayoutId id="2147483651" r:id="rId7"/>
    <p:sldLayoutId id="2147483662" r:id="rId8"/>
    <p:sldLayoutId id="2147483653" r:id="rId9"/>
    <p:sldLayoutId id="2147483652" r:id="rId10"/>
    <p:sldLayoutId id="2147483655" r:id="rId11"/>
    <p:sldLayoutId id="214748365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7514" y="1242135"/>
            <a:ext cx="7380856" cy="599766"/>
          </a:xfrm>
        </p:spPr>
        <p:txBody>
          <a:bodyPr/>
          <a:lstStyle/>
          <a:p>
            <a:pPr algn="ctr"/>
            <a:r>
              <a:rPr lang="es-ES_tradnl" sz="3200" dirty="0"/>
              <a:t>	</a:t>
            </a:r>
            <a:r>
              <a:rPr lang="es-ES_tradnl" sz="3000" dirty="0" smtClean="0"/>
              <a:t>ENFOQUE DE LA BANCA MULTILATERAL HACIA LOS BANCOS DE DESARROLLO</a:t>
            </a:r>
            <a:endParaRPr lang="es-ES_tradnl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11327" y="2861101"/>
            <a:ext cx="6765895" cy="398834"/>
          </a:xfrm>
        </p:spPr>
        <p:txBody>
          <a:bodyPr/>
          <a:lstStyle/>
          <a:p>
            <a:r>
              <a:rPr lang="es-ES_tradnl" dirty="0" smtClean="0"/>
              <a:t>Mayo 2019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4032763" y="3977936"/>
            <a:ext cx="2323073" cy="301199"/>
          </a:xfrm>
        </p:spPr>
        <p:txBody>
          <a:bodyPr/>
          <a:lstStyle/>
          <a:p>
            <a:r>
              <a:rPr lang="es-ES_tradnl" sz="1400" dirty="0" smtClean="0">
                <a:solidFill>
                  <a:schemeClr val="tx2"/>
                </a:solidFill>
              </a:rPr>
              <a:t>Alejandro Soriano S.</a:t>
            </a:r>
            <a:endParaRPr lang="es-ES_tradnl" sz="1400" dirty="0">
              <a:solidFill>
                <a:schemeClr val="tx2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0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 smtClean="0"/>
              <a:t>BANCA DE DESARROLLO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1"/>
          </p:nvPr>
        </p:nvSpPr>
        <p:spPr>
          <a:xfrm>
            <a:off x="557851" y="1214048"/>
            <a:ext cx="8227226" cy="3171340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VE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es-VE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El papel </a:t>
            </a:r>
            <a:r>
              <a:rPr lang="es-VE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 los </a:t>
            </a:r>
            <a:r>
              <a:rPr lang="es-VE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BD incluye, entre otros:</a:t>
            </a:r>
          </a:p>
          <a:p>
            <a:pPr marL="0" indent="0">
              <a:buNone/>
            </a:pPr>
            <a:endParaRPr lang="es-VE" sz="1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Cerrar las brechas de financiamiento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Infraestructura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Inclusión financiera</a:t>
            </a:r>
          </a:p>
          <a:p>
            <a:pPr marL="285750" indent="-285750">
              <a:buFontTx/>
              <a:buChar char="-"/>
            </a:pPr>
            <a:r>
              <a:rPr lang="es-VE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Mipyme</a:t>
            </a:r>
            <a:endParaRPr lang="es-V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VE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V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VE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Desarrollo </a:t>
            </a: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humano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Eficiencia Energética y NV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Asumir </a:t>
            </a:r>
            <a:r>
              <a:rPr lang="es-VE" sz="2000" dirty="0">
                <a:solidFill>
                  <a:schemeClr val="tx2"/>
                </a:solidFill>
                <a:latin typeface="Calibri" panose="020F0502020204030204" pitchFamily="34" charset="0"/>
              </a:rPr>
              <a:t>mayor </a:t>
            </a: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riesgo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Asesoría</a:t>
            </a:r>
            <a:endParaRPr lang="es-V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51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 smtClean="0"/>
              <a:t>BANCA DE DESARROLLO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1"/>
          </p:nvPr>
        </p:nvSpPr>
        <p:spPr>
          <a:xfrm>
            <a:off x="1217214" y="1332236"/>
            <a:ext cx="6153969" cy="2648825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V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s-VE" sz="2000" b="1" dirty="0" smtClean="0">
                <a:solidFill>
                  <a:schemeClr val="tx2"/>
                </a:solidFill>
                <a:latin typeface="+mn-lt"/>
              </a:rPr>
              <a:t>Algunas </a:t>
            </a:r>
            <a:r>
              <a:rPr lang="es-VE" sz="2000" b="1" dirty="0" smtClean="0">
                <a:solidFill>
                  <a:schemeClr val="tx2"/>
                </a:solidFill>
                <a:latin typeface="+mn-lt"/>
              </a:rPr>
              <a:t>Limitaciones </a:t>
            </a:r>
            <a:endParaRPr lang="es-VE" sz="2000" b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Recursos Financieros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Capacidad administrativa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Apoyo político</a:t>
            </a:r>
          </a:p>
          <a:p>
            <a:pPr marL="285750" indent="-285750"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Regulaciones</a:t>
            </a:r>
            <a:endParaRPr lang="es-VE" sz="20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es-VE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Falta </a:t>
            </a: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de alianzas estratégicas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Compromiso del sector </a:t>
            </a:r>
            <a:r>
              <a:rPr lang="es-VE" sz="2000" dirty="0" smtClean="0">
                <a:solidFill>
                  <a:schemeClr val="tx2"/>
                </a:solidFill>
                <a:latin typeface="+mn-lt"/>
              </a:rPr>
              <a:t>financiero</a:t>
            </a:r>
            <a:endParaRPr lang="es-V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4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465869" y="128713"/>
            <a:ext cx="8227226" cy="452380"/>
          </a:xfrm>
        </p:spPr>
        <p:txBody>
          <a:bodyPr/>
          <a:lstStyle/>
          <a:p>
            <a:r>
              <a:rPr lang="es-PA" sz="2000" dirty="0" smtClean="0"/>
              <a:t>¿Cómo </a:t>
            </a:r>
            <a:r>
              <a:rPr lang="es-PA" sz="2000" dirty="0" smtClean="0"/>
              <a:t>CAF puede apoyar a los BD para superar las dificultades?</a:t>
            </a:r>
            <a:endParaRPr lang="es-PA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1"/>
          </p:nvPr>
        </p:nvSpPr>
        <p:spPr>
          <a:xfrm>
            <a:off x="448552" y="1362550"/>
            <a:ext cx="8419878" cy="3202309"/>
          </a:xfrm>
        </p:spPr>
        <p:txBody>
          <a:bodyPr numCol="1"/>
          <a:lstStyle/>
          <a:p>
            <a:pPr marL="0" indent="0" algn="just">
              <a:buNone/>
            </a:pPr>
            <a:endParaRPr lang="es-EC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PA" sz="1500" dirty="0">
              <a:latin typeface="DINPro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5" name="Grupo 4"/>
          <p:cNvGrpSpPr/>
          <p:nvPr/>
        </p:nvGrpSpPr>
        <p:grpSpPr>
          <a:xfrm>
            <a:off x="604456" y="660300"/>
            <a:ext cx="8108070" cy="3850737"/>
            <a:chOff x="633045" y="1034306"/>
            <a:chExt cx="6152720" cy="5744690"/>
          </a:xfrm>
        </p:grpSpPr>
        <p:sp>
          <p:nvSpPr>
            <p:cNvPr id="6" name="Pentágono 5"/>
            <p:cNvSpPr/>
            <p:nvPr/>
          </p:nvSpPr>
          <p:spPr>
            <a:xfrm>
              <a:off x="677339" y="2894623"/>
              <a:ext cx="1264349" cy="67262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Sector Financiero</a:t>
              </a:r>
              <a:endParaRPr lang="es-U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Pentágono 6"/>
            <p:cNvSpPr/>
            <p:nvPr/>
          </p:nvSpPr>
          <p:spPr>
            <a:xfrm>
              <a:off x="710346" y="5380605"/>
              <a:ext cx="1355432" cy="618480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Sector Real</a:t>
              </a:r>
              <a:endParaRPr lang="es-U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Pentágono 7"/>
            <p:cNvSpPr/>
            <p:nvPr/>
          </p:nvSpPr>
          <p:spPr>
            <a:xfrm>
              <a:off x="2011909" y="2111624"/>
              <a:ext cx="1611340" cy="576568"/>
            </a:xfrm>
            <a:prstGeom prst="homePlate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Bancos Comerciales </a:t>
              </a:r>
              <a:endParaRPr lang="es-U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Pentágono 8"/>
            <p:cNvSpPr/>
            <p:nvPr/>
          </p:nvSpPr>
          <p:spPr>
            <a:xfrm>
              <a:off x="1994739" y="2938303"/>
              <a:ext cx="1601862" cy="482843"/>
            </a:xfrm>
            <a:prstGeom prst="homePlate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1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Microfinancieras</a:t>
              </a:r>
              <a:endParaRPr lang="es-U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Pentágono 9"/>
            <p:cNvSpPr/>
            <p:nvPr/>
          </p:nvSpPr>
          <p:spPr>
            <a:xfrm>
              <a:off x="2011909" y="4875153"/>
              <a:ext cx="1474886" cy="512069"/>
            </a:xfrm>
            <a:prstGeom prst="homePlate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Empresas</a:t>
              </a:r>
              <a:endParaRPr lang="es-U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Pentágono 10"/>
            <p:cNvSpPr/>
            <p:nvPr/>
          </p:nvSpPr>
          <p:spPr>
            <a:xfrm>
              <a:off x="2051863" y="5912975"/>
              <a:ext cx="1544737" cy="627498"/>
            </a:xfrm>
            <a:prstGeom prst="homePlate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Programas Sectoriales </a:t>
              </a:r>
              <a:endParaRPr lang="es-U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Pentágono 13"/>
            <p:cNvSpPr/>
            <p:nvPr/>
          </p:nvSpPr>
          <p:spPr>
            <a:xfrm>
              <a:off x="3928289" y="4278165"/>
              <a:ext cx="1385619" cy="598885"/>
            </a:xfrm>
            <a:prstGeom prst="homePlate">
              <a:avLst/>
            </a:prstGeom>
            <a:solidFill>
              <a:srgbClr val="61B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Cofinanciamiento</a:t>
              </a:r>
              <a:endParaRPr lang="es-U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Pentágono 15"/>
            <p:cNvSpPr/>
            <p:nvPr/>
          </p:nvSpPr>
          <p:spPr>
            <a:xfrm>
              <a:off x="5365010" y="3469424"/>
              <a:ext cx="1369651" cy="880366"/>
            </a:xfrm>
            <a:prstGeom prst="homePlate">
              <a:avLst/>
            </a:prstGeom>
            <a:solidFill>
              <a:srgbClr val="61B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Prestamos A/B, Sindicados, Subordinados</a:t>
              </a:r>
              <a:endParaRPr lang="es-U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633045" y="1514201"/>
              <a:ext cx="3086292" cy="5241443"/>
            </a:xfrm>
            <a:prstGeom prst="round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3785019" y="1537263"/>
              <a:ext cx="3000746" cy="5241733"/>
            </a:xfrm>
            <a:prstGeom prst="round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132614" y="1034306"/>
              <a:ext cx="2164080" cy="596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2000" b="1" dirty="0" smtClean="0">
                  <a:solidFill>
                    <a:srgbClr val="1AB2CD"/>
                  </a:solidFill>
                </a:rPr>
                <a:t>Sectores y clientes</a:t>
              </a:r>
              <a:endParaRPr lang="es-UY" sz="2000" b="1" dirty="0">
                <a:solidFill>
                  <a:srgbClr val="1AB2CD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699473" y="1038555"/>
              <a:ext cx="2164080" cy="596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2000" b="1" dirty="0" smtClean="0">
                  <a:solidFill>
                    <a:srgbClr val="1AB2CD"/>
                  </a:solidFill>
                </a:rPr>
                <a:t>Instrumentos</a:t>
              </a:r>
              <a:endParaRPr lang="es-UY" sz="2000" b="1" dirty="0">
                <a:solidFill>
                  <a:srgbClr val="1AB2CD"/>
                </a:solidFill>
              </a:endParaRPr>
            </a:p>
          </p:txBody>
        </p:sp>
      </p:grpSp>
      <p:sp>
        <p:nvSpPr>
          <p:cNvPr id="39" name="Pentágono 38"/>
          <p:cNvSpPr/>
          <p:nvPr/>
        </p:nvSpPr>
        <p:spPr>
          <a:xfrm>
            <a:off x="6822018" y="1549014"/>
            <a:ext cx="1803811" cy="397076"/>
          </a:xfrm>
          <a:prstGeom prst="homePlate">
            <a:avLst/>
          </a:prstGeom>
          <a:solidFill>
            <a:srgbClr val="61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Garantías</a:t>
            </a:r>
            <a:endParaRPr lang="es-U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Pentágono 37"/>
          <p:cNvSpPr/>
          <p:nvPr/>
        </p:nvSpPr>
        <p:spPr>
          <a:xfrm>
            <a:off x="2394079" y="2472711"/>
            <a:ext cx="2140042" cy="361988"/>
          </a:xfrm>
          <a:prstGeom prst="homePlate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Fondos de Garantía</a:t>
            </a:r>
            <a:endParaRPr lang="es-U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Pentágono 23"/>
          <p:cNvSpPr/>
          <p:nvPr/>
        </p:nvSpPr>
        <p:spPr>
          <a:xfrm>
            <a:off x="4973885" y="3642965"/>
            <a:ext cx="1825972" cy="401440"/>
          </a:xfrm>
          <a:prstGeom prst="homePlate">
            <a:avLst/>
          </a:prstGeom>
          <a:solidFill>
            <a:srgbClr val="61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Préstamos (CP,MP, LP</a:t>
            </a:r>
            <a:r>
              <a:rPr lang="es-UY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U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4973885" y="1238927"/>
            <a:ext cx="1825972" cy="401440"/>
          </a:xfrm>
          <a:prstGeom prst="homePlate">
            <a:avLst/>
          </a:prstGeom>
          <a:solidFill>
            <a:srgbClr val="61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Prestamos Corporativos</a:t>
            </a:r>
            <a:endParaRPr lang="es-U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6799857" y="3986476"/>
            <a:ext cx="1825972" cy="401440"/>
          </a:xfrm>
          <a:prstGeom prst="homePlate">
            <a:avLst/>
          </a:prstGeom>
          <a:solidFill>
            <a:srgbClr val="61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Asesoría</a:t>
            </a:r>
            <a:endParaRPr lang="es-U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entágono 28"/>
          <p:cNvSpPr/>
          <p:nvPr/>
        </p:nvSpPr>
        <p:spPr>
          <a:xfrm>
            <a:off x="6772909" y="3257206"/>
            <a:ext cx="1825972" cy="401440"/>
          </a:xfrm>
          <a:prstGeom prst="homePlate">
            <a:avLst/>
          </a:prstGeom>
          <a:solidFill>
            <a:srgbClr val="61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</a:t>
            </a:r>
            <a:r>
              <a:rPr lang="es-UY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Técnica</a:t>
            </a:r>
            <a:endParaRPr lang="es-U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Pentágono 47"/>
          <p:cNvSpPr/>
          <p:nvPr/>
        </p:nvSpPr>
        <p:spPr>
          <a:xfrm>
            <a:off x="4946937" y="2005424"/>
            <a:ext cx="1825972" cy="401440"/>
          </a:xfrm>
          <a:prstGeom prst="homePlate">
            <a:avLst/>
          </a:prstGeom>
          <a:solidFill>
            <a:srgbClr val="61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Líneas de crédito</a:t>
            </a:r>
            <a:endParaRPr lang="es-U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0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 smtClean="0"/>
              <a:t>¿En qué nos enfocamos?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Marcador de contenido 2"/>
          <p:cNvSpPr>
            <a:spLocks noGrp="1"/>
          </p:cNvSpPr>
          <p:nvPr>
            <p:ph sz="quarter" idx="11"/>
          </p:nvPr>
        </p:nvSpPr>
        <p:spPr>
          <a:xfrm>
            <a:off x="461525" y="1060709"/>
            <a:ext cx="8419878" cy="3202309"/>
          </a:xfrm>
        </p:spPr>
        <p:txBody>
          <a:bodyPr numCol="1"/>
          <a:lstStyle/>
          <a:p>
            <a:pPr marL="285750" indent="-285750" algn="just">
              <a:lnSpc>
                <a:spcPts val="1700"/>
              </a:lnSpc>
              <a:spcBef>
                <a:spcPts val="400"/>
              </a:spcBef>
              <a:buSzPct val="110000"/>
              <a:buFont typeface="Calibri" panose="020F0502020204030204" pitchFamily="34" charset="0"/>
              <a:buChar char="→"/>
            </a:pPr>
            <a:r>
              <a:rPr lang="es-PA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mpliar el </a:t>
            </a:r>
            <a:r>
              <a:rPr lang="es-PA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acceso al financiamiento</a:t>
            </a: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s-PA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microempresarios</a:t>
            </a: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PA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Pymes</a:t>
            </a:r>
            <a:r>
              <a:rPr lang="es-PA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PA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empresas</a:t>
            </a: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s-PA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eficiencia energética </a:t>
            </a: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y</a:t>
            </a:r>
            <a:r>
              <a:rPr lang="es-PA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negocios verdes </a:t>
            </a: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 través de instituciones financieras. </a:t>
            </a:r>
          </a:p>
          <a:p>
            <a:pPr marL="0" indent="0" algn="just">
              <a:lnSpc>
                <a:spcPts val="1700"/>
              </a:lnSpc>
              <a:spcBef>
                <a:spcPts val="400"/>
              </a:spcBef>
              <a:buSzPct val="111000"/>
              <a:buNone/>
            </a:pPr>
            <a:endParaRPr lang="es-PA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700"/>
              </a:lnSpc>
              <a:spcBef>
                <a:spcPts val="400"/>
              </a:spcBef>
              <a:buSzPct val="102000"/>
              <a:buFont typeface="Calibri" panose="020F0502020204030204" pitchFamily="34" charset="0"/>
              <a:buChar char="→"/>
            </a:pPr>
            <a:r>
              <a:rPr lang="es-PA" sz="1600" dirty="0" smtClean="0">
                <a:solidFill>
                  <a:schemeClr val="tx2"/>
                </a:solidFill>
                <a:latin typeface="+mn-lt"/>
              </a:rPr>
              <a:t>Financiar ampliaciones de planta, inversiones en activos fijos y capital de trabajo para mejorar la</a:t>
            </a:r>
            <a:r>
              <a:rPr lang="es-PA" sz="1600" b="1" dirty="0" smtClean="0">
                <a:solidFill>
                  <a:schemeClr val="tx2"/>
                </a:solidFill>
                <a:latin typeface="+mn-lt"/>
              </a:rPr>
              <a:t> productividad </a:t>
            </a:r>
            <a:r>
              <a:rPr lang="es-PA" sz="1600" dirty="0" smtClean="0">
                <a:solidFill>
                  <a:schemeClr val="tx2"/>
                </a:solidFill>
                <a:latin typeface="+mn-lt"/>
              </a:rPr>
              <a:t>de empresas. </a:t>
            </a:r>
          </a:p>
          <a:p>
            <a:pPr marL="0" indent="0" algn="just">
              <a:lnSpc>
                <a:spcPts val="1700"/>
              </a:lnSpc>
              <a:spcBef>
                <a:spcPts val="400"/>
              </a:spcBef>
              <a:buSzPct val="102000"/>
              <a:buNone/>
            </a:pPr>
            <a:endParaRPr lang="es-PA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ts val="1700"/>
              </a:lnSpc>
              <a:spcBef>
                <a:spcPts val="400"/>
              </a:spcBef>
              <a:buSzPct val="102000"/>
              <a:buFont typeface="Calibri" panose="020F0502020204030204" pitchFamily="34" charset="0"/>
              <a:buChar char="→"/>
            </a:pPr>
            <a:r>
              <a:rPr lang="es-VE" sz="1600" dirty="0" smtClean="0">
                <a:solidFill>
                  <a:schemeClr val="tx2"/>
                </a:solidFill>
                <a:latin typeface="+mn-lt"/>
              </a:rPr>
              <a:t>Desarrollar programas integrales con articulación de actores </a:t>
            </a:r>
            <a:r>
              <a:rPr lang="es-VE" sz="1600" b="1" dirty="0" smtClean="0">
                <a:solidFill>
                  <a:schemeClr val="tx2"/>
                </a:solidFill>
                <a:latin typeface="+mn-lt"/>
              </a:rPr>
              <a:t>públicos-privados</a:t>
            </a:r>
            <a:r>
              <a:rPr lang="es-VE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s-VE" sz="1600" dirty="0" smtClean="0">
                <a:solidFill>
                  <a:schemeClr val="tx2"/>
                </a:solidFill>
                <a:latin typeface="+mn-lt"/>
              </a:rPr>
              <a:t>enfocados en mejorar la </a:t>
            </a:r>
            <a:r>
              <a:rPr lang="es-VE" sz="1600" b="1" dirty="0" smtClean="0">
                <a:solidFill>
                  <a:schemeClr val="tx2"/>
                </a:solidFill>
                <a:latin typeface="+mn-lt"/>
              </a:rPr>
              <a:t>productividad </a:t>
            </a:r>
            <a:r>
              <a:rPr lang="es-VE" sz="1600" dirty="0" smtClean="0">
                <a:solidFill>
                  <a:schemeClr val="tx2"/>
                </a:solidFill>
                <a:latin typeface="+mn-lt"/>
              </a:rPr>
              <a:t>de pequeños y mediados productores en coordinación con otras </a:t>
            </a:r>
            <a:r>
              <a:rPr lang="es-VE" sz="1600" dirty="0" err="1" smtClean="0">
                <a:solidFill>
                  <a:schemeClr val="tx2"/>
                </a:solidFill>
                <a:latin typeface="+mn-lt"/>
              </a:rPr>
              <a:t>VP´s</a:t>
            </a:r>
            <a:r>
              <a:rPr lang="es-VE" sz="160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285750" indent="-285750" algn="just">
              <a:lnSpc>
                <a:spcPts val="1700"/>
              </a:lnSpc>
              <a:spcBef>
                <a:spcPts val="400"/>
              </a:spcBef>
              <a:buSzPct val="102000"/>
              <a:buFont typeface="Calibri" panose="020F0502020204030204" pitchFamily="34" charset="0"/>
              <a:buChar char="→"/>
            </a:pPr>
            <a:endParaRPr lang="es-VE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700"/>
              </a:lnSpc>
              <a:spcBef>
                <a:spcPts val="400"/>
              </a:spcBef>
              <a:buSzPct val="102000"/>
              <a:buFont typeface="Calibri" panose="020F0502020204030204" pitchFamily="34" charset="0"/>
              <a:buChar char="→"/>
            </a:pPr>
            <a:r>
              <a:rPr lang="es-VE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Rol institucional para apoyar el </a:t>
            </a:r>
            <a:r>
              <a:rPr lang="es-VE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equilibrio</a:t>
            </a:r>
            <a:r>
              <a:rPr lang="es-VE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y  </a:t>
            </a:r>
            <a:r>
              <a:rPr lang="es-VE" sz="16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flexibilidad</a:t>
            </a:r>
            <a:r>
              <a:rPr lang="es-VE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VE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 las operaciones</a:t>
            </a:r>
            <a:r>
              <a:rPr lang="es-VE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endParaRPr lang="es-PA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just">
              <a:lnSpc>
                <a:spcPts val="1700"/>
              </a:lnSpc>
              <a:spcBef>
                <a:spcPts val="400"/>
              </a:spcBef>
              <a:buSzPct val="102000"/>
              <a:buNone/>
            </a:pPr>
            <a:endParaRPr lang="es-EC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700"/>
              </a:lnSpc>
              <a:spcBef>
                <a:spcPts val="400"/>
              </a:spcBef>
              <a:buSzPct val="102000"/>
              <a:buFont typeface="Calibri" panose="020F0502020204030204" pitchFamily="34" charset="0"/>
              <a:buChar char="→"/>
            </a:pPr>
            <a:r>
              <a:rPr lang="es-EC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Impulsar operaciones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que </a:t>
            </a:r>
            <a:r>
              <a:rPr lang="es-EC" sz="1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catalicen</a:t>
            </a:r>
            <a:r>
              <a:rPr lang="es-EC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recursos de </a:t>
            </a:r>
            <a:r>
              <a:rPr lang="es-EC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terceros (Venta de cartera, préstamos a/b).</a:t>
            </a:r>
            <a:endParaRPr lang="es-EC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PA" sz="1600" dirty="0">
              <a:solidFill>
                <a:schemeClr val="tx2"/>
              </a:solidFill>
              <a:latin typeface="DINPr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 smtClean="0"/>
              <a:t>Ejemplos de acciones concretas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990000-17EE-F441-9049-1F826D17F15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Marcador de contenido 2"/>
          <p:cNvSpPr>
            <a:spLocks noGrp="1"/>
          </p:cNvSpPr>
          <p:nvPr>
            <p:ph sz="quarter" idx="11"/>
          </p:nvPr>
        </p:nvSpPr>
        <p:spPr>
          <a:xfrm>
            <a:off x="461525" y="1060709"/>
            <a:ext cx="8419878" cy="3202309"/>
          </a:xfrm>
        </p:spPr>
        <p:txBody>
          <a:bodyPr numCol="1"/>
          <a:lstStyle/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Brasil: Financiamiento de Género</a:t>
            </a: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endParaRPr lang="es-PA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Colombia: Financiamiento de Eficiencia Energética y Negocios Verdes</a:t>
            </a: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endParaRPr lang="es-PA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Ecuador: Financiamiento de garantías para la </a:t>
            </a:r>
            <a:r>
              <a:rPr lang="es-PA" sz="16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Mipyme</a:t>
            </a:r>
            <a:endParaRPr lang="es-PA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endParaRPr lang="es-PA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Perú: Financiamiento de corredores logísticos</a:t>
            </a: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endParaRPr lang="es-PA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r>
              <a:rPr lang="es-PA" sz="16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ALC: Inversión en Fondos de Capital privado con BD</a:t>
            </a: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endParaRPr lang="es-PA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1700"/>
              </a:lnSpc>
              <a:spcBef>
                <a:spcPts val="400"/>
              </a:spcBef>
              <a:buSzPct val="111000"/>
            </a:pPr>
            <a:endParaRPr lang="es-PA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6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55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58FFD164CF4F428DD54ED58C317CEB" ma:contentTypeVersion="0" ma:contentTypeDescription="Crear nuevo documento." ma:contentTypeScope="" ma:versionID="5238378ebe71af764e501bb9f00c76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F88F33-7FC7-41DA-B26A-C330BDD06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2233D4-6B96-4A66-8604-1068EBD40F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5020C56-EBC8-4F32-8CC7-0FF1D430E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25880</TotalTime>
  <Words>262</Words>
  <Application>Microsoft Office PowerPoint</Application>
  <PresentationFormat>Presentación en pantalla (16:9)</PresentationFormat>
  <Paragraphs>70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DINPro</vt:lpstr>
      <vt:lpstr>DINPro Black</vt:lpstr>
      <vt:lpstr>DINPro Light</vt:lpstr>
      <vt:lpstr>DINPro Medium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Ayala</dc:creator>
  <cp:lastModifiedBy>SORIANO, ALEJANDRO</cp:lastModifiedBy>
  <cp:revision>937</cp:revision>
  <cp:lastPrinted>2018-07-31T21:03:35Z</cp:lastPrinted>
  <dcterms:created xsi:type="dcterms:W3CDTF">2013-06-06T14:14:48Z</dcterms:created>
  <dcterms:modified xsi:type="dcterms:W3CDTF">2019-05-14T23:38:17Z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0x0101007D58FFD164CF4F428DD54ED58C317CEB</vt:lpwstr>
  </property>
</Properties>
</file>