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5"/>
  </p:notesMasterIdLst>
  <p:sldIdLst>
    <p:sldId id="256" r:id="rId2"/>
    <p:sldId id="392" r:id="rId3"/>
    <p:sldId id="403" r:id="rId4"/>
    <p:sldId id="409" r:id="rId5"/>
    <p:sldId id="389" r:id="rId6"/>
    <p:sldId id="410" r:id="rId7"/>
    <p:sldId id="361" r:id="rId8"/>
    <p:sldId id="412" r:id="rId9"/>
    <p:sldId id="413" r:id="rId10"/>
    <p:sldId id="414" r:id="rId11"/>
    <p:sldId id="411" r:id="rId12"/>
    <p:sldId id="350" r:id="rId13"/>
    <p:sldId id="352" r:id="rId14"/>
  </p:sldIdLst>
  <p:sldSz cx="6959600" cy="5219700"/>
  <p:notesSz cx="6858000" cy="9144000"/>
  <p:defaultTextStyle>
    <a:defPPr>
      <a:defRPr lang="pt-BR"/>
    </a:defPPr>
    <a:lvl1pPr marL="0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1pPr>
    <a:lvl2pPr marL="306690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2pPr>
    <a:lvl3pPr marL="613380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3pPr>
    <a:lvl4pPr marL="920069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4pPr>
    <a:lvl5pPr marL="1226759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5pPr>
    <a:lvl6pPr marL="1533449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6pPr>
    <a:lvl7pPr marL="1840139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7pPr>
    <a:lvl8pPr marL="2146828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8pPr>
    <a:lvl9pPr marL="2453518" algn="l" defTabSz="613380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5C"/>
    <a:srgbClr val="555860"/>
    <a:srgbClr val="00CCFF"/>
    <a:srgbClr val="008000"/>
    <a:srgbClr val="339933"/>
    <a:srgbClr val="00CC00"/>
    <a:srgbClr val="660033"/>
    <a:srgbClr val="CC0066"/>
    <a:srgbClr val="75B0BF"/>
    <a:srgbClr val="7F8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5397" autoAdjust="0"/>
  </p:normalViewPr>
  <p:slideViewPr>
    <p:cSldViewPr snapToGrid="0">
      <p:cViewPr varScale="1">
        <p:scale>
          <a:sx n="91" d="100"/>
          <a:sy n="91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C6C3-7D66-461B-9E74-8BEB84A353BF}" type="datetimeFigureOut">
              <a:rPr lang="pt-BR" smtClean="0"/>
              <a:t>19/05/2019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D587-4B28-4C54-B9FD-65E6A94D5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32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D587-4B28-4C54-B9FD-65E6A94D57E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1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70" y="854243"/>
            <a:ext cx="5915660" cy="1817229"/>
          </a:xfrm>
        </p:spPr>
        <p:txBody>
          <a:bodyPr anchor="b"/>
          <a:lstStyle>
            <a:lvl1pPr algn="ctr">
              <a:defRPr sz="45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950" y="2741551"/>
            <a:ext cx="5219700" cy="1260219"/>
          </a:xfrm>
        </p:spPr>
        <p:txBody>
          <a:bodyPr/>
          <a:lstStyle>
            <a:lvl1pPr marL="0" indent="0" algn="ctr">
              <a:buNone/>
              <a:defRPr sz="1827"/>
            </a:lvl1pPr>
            <a:lvl2pPr marL="347975" indent="0" algn="ctr">
              <a:buNone/>
              <a:defRPr sz="1522"/>
            </a:lvl2pPr>
            <a:lvl3pPr marL="695950" indent="0" algn="ctr">
              <a:buNone/>
              <a:defRPr sz="1370"/>
            </a:lvl3pPr>
            <a:lvl4pPr marL="1043925" indent="0" algn="ctr">
              <a:buNone/>
              <a:defRPr sz="1218"/>
            </a:lvl4pPr>
            <a:lvl5pPr marL="1391900" indent="0" algn="ctr">
              <a:buNone/>
              <a:defRPr sz="1218"/>
            </a:lvl5pPr>
            <a:lvl6pPr marL="1739875" indent="0" algn="ctr">
              <a:buNone/>
              <a:defRPr sz="1218"/>
            </a:lvl6pPr>
            <a:lvl7pPr marL="2087850" indent="0" algn="ctr">
              <a:buNone/>
              <a:defRPr sz="1218"/>
            </a:lvl7pPr>
            <a:lvl8pPr marL="2435824" indent="0" algn="ctr">
              <a:buNone/>
              <a:defRPr sz="1218"/>
            </a:lvl8pPr>
            <a:lvl9pPr marL="2783799" indent="0" algn="ctr">
              <a:buNone/>
              <a:defRPr sz="1218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98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6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0464" y="277901"/>
            <a:ext cx="1500664" cy="442345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473" y="277901"/>
            <a:ext cx="4414996" cy="442345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5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179070" y="4837894"/>
            <a:ext cx="1565910" cy="277901"/>
          </a:xfrm>
        </p:spPr>
        <p:txBody>
          <a:bodyPr/>
          <a:lstStyle>
            <a:lvl1pPr>
              <a:defRPr sz="829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FAB6BAC7-DA9B-4AAF-B997-8BA4F0BA77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97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049" y="335683"/>
            <a:ext cx="5864251" cy="3232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21" baseline="0">
                <a:solidFill>
                  <a:schemeClr val="tx1"/>
                </a:solidFill>
                <a:latin typeface="Arial Narrow" panose="020B0606020202030204" pitchFamily="34" charset="0"/>
                <a:cs typeface="Arial"/>
              </a:defRPr>
            </a:lvl1pPr>
            <a:lvl2pPr marL="320335" indent="0">
              <a:buNone/>
              <a:defRPr sz="1261">
                <a:solidFill>
                  <a:srgbClr val="808991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E4142F8-7AA3-4255-8A0B-CEC76DBB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946075" y="82384"/>
            <a:ext cx="892448" cy="2952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E8BB84C-9F96-4223-8067-7EB945CC937B}"/>
              </a:ext>
            </a:extLst>
          </p:cNvPr>
          <p:cNvSpPr txBox="1"/>
          <p:nvPr userDrawn="1"/>
        </p:nvSpPr>
        <p:spPr>
          <a:xfrm>
            <a:off x="6512666" y="5010049"/>
            <a:ext cx="423519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F18C688-C84B-4A1B-9C45-75CF8D50B29F}" type="slidenum">
              <a:rPr lang="pt-BR" sz="63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pt-BR" sz="63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1050" y="88775"/>
            <a:ext cx="5645027" cy="1997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1" baseline="0">
                <a:solidFill>
                  <a:schemeClr val="tx2"/>
                </a:solidFill>
                <a:latin typeface="Arial Narrow" panose="020B0606020202030204" pitchFamily="34" charset="0"/>
                <a:cs typeface="Arial"/>
              </a:defRPr>
            </a:lvl1pPr>
            <a:lvl2pPr marL="320335" indent="0">
              <a:buNone/>
              <a:defRPr sz="1261">
                <a:solidFill>
                  <a:srgbClr val="808991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735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79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48" y="1301302"/>
            <a:ext cx="6002655" cy="2171250"/>
          </a:xfrm>
        </p:spPr>
        <p:txBody>
          <a:bodyPr anchor="b"/>
          <a:lstStyle>
            <a:lvl1pPr>
              <a:defRPr sz="45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48" y="3493092"/>
            <a:ext cx="6002655" cy="1141809"/>
          </a:xfrm>
        </p:spPr>
        <p:txBody>
          <a:bodyPr/>
          <a:lstStyle>
            <a:lvl1pPr marL="0" indent="0">
              <a:buNone/>
              <a:defRPr sz="1827">
                <a:solidFill>
                  <a:schemeClr val="tx1"/>
                </a:solidFill>
              </a:defRPr>
            </a:lvl1pPr>
            <a:lvl2pPr marL="347975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2pPr>
            <a:lvl3pPr marL="69595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043925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4pPr>
            <a:lvl5pPr marL="1391900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5pPr>
            <a:lvl6pPr marL="1739875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6pPr>
            <a:lvl7pPr marL="2087850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7pPr>
            <a:lvl8pPr marL="2435824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8pPr>
            <a:lvl9pPr marL="2783799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70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473" y="1389503"/>
            <a:ext cx="2957830" cy="33118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3298" y="1389503"/>
            <a:ext cx="2957830" cy="33118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7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9" y="277902"/>
            <a:ext cx="6002655" cy="10089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80" y="1279552"/>
            <a:ext cx="2944237" cy="627089"/>
          </a:xfrm>
        </p:spPr>
        <p:txBody>
          <a:bodyPr anchor="b"/>
          <a:lstStyle>
            <a:lvl1pPr marL="0" indent="0">
              <a:buNone/>
              <a:defRPr sz="1827" b="1"/>
            </a:lvl1pPr>
            <a:lvl2pPr marL="347975" indent="0">
              <a:buNone/>
              <a:defRPr sz="1522" b="1"/>
            </a:lvl2pPr>
            <a:lvl3pPr marL="695950" indent="0">
              <a:buNone/>
              <a:defRPr sz="1370" b="1"/>
            </a:lvl3pPr>
            <a:lvl4pPr marL="1043925" indent="0">
              <a:buNone/>
              <a:defRPr sz="1218" b="1"/>
            </a:lvl4pPr>
            <a:lvl5pPr marL="1391900" indent="0">
              <a:buNone/>
              <a:defRPr sz="1218" b="1"/>
            </a:lvl5pPr>
            <a:lvl6pPr marL="1739875" indent="0">
              <a:buNone/>
              <a:defRPr sz="1218" b="1"/>
            </a:lvl6pPr>
            <a:lvl7pPr marL="2087850" indent="0">
              <a:buNone/>
              <a:defRPr sz="1218" b="1"/>
            </a:lvl7pPr>
            <a:lvl8pPr marL="2435824" indent="0">
              <a:buNone/>
              <a:defRPr sz="1218" b="1"/>
            </a:lvl8pPr>
            <a:lvl9pPr marL="2783799" indent="0">
              <a:buNone/>
              <a:defRPr sz="121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80" y="1906640"/>
            <a:ext cx="2944237" cy="28043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3298" y="1279552"/>
            <a:ext cx="2958736" cy="627089"/>
          </a:xfrm>
        </p:spPr>
        <p:txBody>
          <a:bodyPr anchor="b"/>
          <a:lstStyle>
            <a:lvl1pPr marL="0" indent="0">
              <a:buNone/>
              <a:defRPr sz="1827" b="1"/>
            </a:lvl1pPr>
            <a:lvl2pPr marL="347975" indent="0">
              <a:buNone/>
              <a:defRPr sz="1522" b="1"/>
            </a:lvl2pPr>
            <a:lvl3pPr marL="695950" indent="0">
              <a:buNone/>
              <a:defRPr sz="1370" b="1"/>
            </a:lvl3pPr>
            <a:lvl4pPr marL="1043925" indent="0">
              <a:buNone/>
              <a:defRPr sz="1218" b="1"/>
            </a:lvl4pPr>
            <a:lvl5pPr marL="1391900" indent="0">
              <a:buNone/>
              <a:defRPr sz="1218" b="1"/>
            </a:lvl5pPr>
            <a:lvl6pPr marL="1739875" indent="0">
              <a:buNone/>
              <a:defRPr sz="1218" b="1"/>
            </a:lvl6pPr>
            <a:lvl7pPr marL="2087850" indent="0">
              <a:buNone/>
              <a:defRPr sz="1218" b="1"/>
            </a:lvl7pPr>
            <a:lvl8pPr marL="2435824" indent="0">
              <a:buNone/>
              <a:defRPr sz="1218" b="1"/>
            </a:lvl8pPr>
            <a:lvl9pPr marL="2783799" indent="0">
              <a:buNone/>
              <a:defRPr sz="121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3298" y="1906640"/>
            <a:ext cx="2958736" cy="28043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9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9" y="347980"/>
            <a:ext cx="2244652" cy="1217930"/>
          </a:xfrm>
        </p:spPr>
        <p:txBody>
          <a:bodyPr anchor="b"/>
          <a:lstStyle>
            <a:lvl1pPr>
              <a:defRPr sz="243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736" y="751541"/>
            <a:ext cx="3523298" cy="3709370"/>
          </a:xfrm>
        </p:spPr>
        <p:txBody>
          <a:bodyPr/>
          <a:lstStyle>
            <a:lvl1pPr>
              <a:defRPr sz="2436"/>
            </a:lvl1pPr>
            <a:lvl2pPr>
              <a:defRPr sz="2131"/>
            </a:lvl2pPr>
            <a:lvl3pPr>
              <a:defRPr sz="1827"/>
            </a:lvl3pPr>
            <a:lvl4pPr>
              <a:defRPr sz="1522"/>
            </a:lvl4pPr>
            <a:lvl5pPr>
              <a:defRPr sz="1522"/>
            </a:lvl5pPr>
            <a:lvl6pPr>
              <a:defRPr sz="1522"/>
            </a:lvl6pPr>
            <a:lvl7pPr>
              <a:defRPr sz="1522"/>
            </a:lvl7pPr>
            <a:lvl8pPr>
              <a:defRPr sz="1522"/>
            </a:lvl8pPr>
            <a:lvl9pPr>
              <a:defRPr sz="152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379" y="1565910"/>
            <a:ext cx="2244652" cy="2901042"/>
          </a:xfrm>
        </p:spPr>
        <p:txBody>
          <a:bodyPr/>
          <a:lstStyle>
            <a:lvl1pPr marL="0" indent="0">
              <a:buNone/>
              <a:defRPr sz="1218"/>
            </a:lvl1pPr>
            <a:lvl2pPr marL="347975" indent="0">
              <a:buNone/>
              <a:defRPr sz="1066"/>
            </a:lvl2pPr>
            <a:lvl3pPr marL="695950" indent="0">
              <a:buNone/>
              <a:defRPr sz="913"/>
            </a:lvl3pPr>
            <a:lvl4pPr marL="1043925" indent="0">
              <a:buNone/>
              <a:defRPr sz="761"/>
            </a:lvl4pPr>
            <a:lvl5pPr marL="1391900" indent="0">
              <a:buNone/>
              <a:defRPr sz="761"/>
            </a:lvl5pPr>
            <a:lvl6pPr marL="1739875" indent="0">
              <a:buNone/>
              <a:defRPr sz="761"/>
            </a:lvl6pPr>
            <a:lvl7pPr marL="2087850" indent="0">
              <a:buNone/>
              <a:defRPr sz="761"/>
            </a:lvl7pPr>
            <a:lvl8pPr marL="2435824" indent="0">
              <a:buNone/>
              <a:defRPr sz="761"/>
            </a:lvl8pPr>
            <a:lvl9pPr marL="2783799" indent="0">
              <a:buNone/>
              <a:defRPr sz="76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5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9" y="347980"/>
            <a:ext cx="2244652" cy="1217930"/>
          </a:xfrm>
        </p:spPr>
        <p:txBody>
          <a:bodyPr anchor="b"/>
          <a:lstStyle>
            <a:lvl1pPr>
              <a:defRPr sz="243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58736" y="751541"/>
            <a:ext cx="3523298" cy="3709370"/>
          </a:xfrm>
        </p:spPr>
        <p:txBody>
          <a:bodyPr anchor="t"/>
          <a:lstStyle>
            <a:lvl1pPr marL="0" indent="0">
              <a:buNone/>
              <a:defRPr sz="2436"/>
            </a:lvl1pPr>
            <a:lvl2pPr marL="347975" indent="0">
              <a:buNone/>
              <a:defRPr sz="2131"/>
            </a:lvl2pPr>
            <a:lvl3pPr marL="695950" indent="0">
              <a:buNone/>
              <a:defRPr sz="1827"/>
            </a:lvl3pPr>
            <a:lvl4pPr marL="1043925" indent="0">
              <a:buNone/>
              <a:defRPr sz="1522"/>
            </a:lvl4pPr>
            <a:lvl5pPr marL="1391900" indent="0">
              <a:buNone/>
              <a:defRPr sz="1522"/>
            </a:lvl5pPr>
            <a:lvl6pPr marL="1739875" indent="0">
              <a:buNone/>
              <a:defRPr sz="1522"/>
            </a:lvl6pPr>
            <a:lvl7pPr marL="2087850" indent="0">
              <a:buNone/>
              <a:defRPr sz="1522"/>
            </a:lvl7pPr>
            <a:lvl8pPr marL="2435824" indent="0">
              <a:buNone/>
              <a:defRPr sz="1522"/>
            </a:lvl8pPr>
            <a:lvl9pPr marL="2783799" indent="0">
              <a:buNone/>
              <a:defRPr sz="1522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379" y="1565910"/>
            <a:ext cx="2244652" cy="2901042"/>
          </a:xfrm>
        </p:spPr>
        <p:txBody>
          <a:bodyPr/>
          <a:lstStyle>
            <a:lvl1pPr marL="0" indent="0">
              <a:buNone/>
              <a:defRPr sz="1218"/>
            </a:lvl1pPr>
            <a:lvl2pPr marL="347975" indent="0">
              <a:buNone/>
              <a:defRPr sz="1066"/>
            </a:lvl2pPr>
            <a:lvl3pPr marL="695950" indent="0">
              <a:buNone/>
              <a:defRPr sz="913"/>
            </a:lvl3pPr>
            <a:lvl4pPr marL="1043925" indent="0">
              <a:buNone/>
              <a:defRPr sz="761"/>
            </a:lvl4pPr>
            <a:lvl5pPr marL="1391900" indent="0">
              <a:buNone/>
              <a:defRPr sz="761"/>
            </a:lvl5pPr>
            <a:lvl6pPr marL="1739875" indent="0">
              <a:buNone/>
              <a:defRPr sz="761"/>
            </a:lvl6pPr>
            <a:lvl7pPr marL="2087850" indent="0">
              <a:buNone/>
              <a:defRPr sz="761"/>
            </a:lvl7pPr>
            <a:lvl8pPr marL="2435824" indent="0">
              <a:buNone/>
              <a:defRPr sz="761"/>
            </a:lvl8pPr>
            <a:lvl9pPr marL="2783799" indent="0">
              <a:buNone/>
              <a:defRPr sz="76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52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473" y="277902"/>
            <a:ext cx="6002655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73" y="1389503"/>
            <a:ext cx="6002655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8473" y="4837890"/>
            <a:ext cx="156591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5368" y="4837890"/>
            <a:ext cx="2348865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218" y="4837890"/>
            <a:ext cx="156591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6E63-1199-4436-AF45-7F6BCDB1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02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hf hdr="0" ftr="0" dt="0"/>
  <p:txStyles>
    <p:titleStyle>
      <a:lvl1pPr algn="l" defTabSz="695950" rtl="0" eaLnBrk="1" latinLnBrk="0" hangingPunct="1">
        <a:lnSpc>
          <a:spcPct val="90000"/>
        </a:lnSpc>
        <a:spcBef>
          <a:spcPct val="0"/>
        </a:spcBef>
        <a:buNone/>
        <a:defRPr sz="33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987" indent="-173987" algn="l" defTabSz="69595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219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8699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2179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658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7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2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0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8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24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799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8" y="1"/>
            <a:ext cx="7306990" cy="5219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06185" y="3006502"/>
            <a:ext cx="3029484" cy="10084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6880" y="3567071"/>
            <a:ext cx="3337580" cy="359167"/>
          </a:xfrm>
          <a:prstGeom prst="rect">
            <a:avLst/>
          </a:prstGeom>
        </p:spPr>
        <p:txBody>
          <a:bodyPr vert="horz" lIns="64072" tIns="32036" rIns="64072" bIns="32036" rtlCol="0" anchor="ctr">
            <a:noAutofit/>
          </a:bodyPr>
          <a:lstStyle/>
          <a:p>
            <a:pPr defTabSz="841760">
              <a:lnSpc>
                <a:spcPct val="90000"/>
              </a:lnSpc>
              <a:spcBef>
                <a:spcPts val="921"/>
              </a:spcBef>
            </a:pPr>
            <a:r>
              <a:rPr lang="en-US" altLang="pt-BR" sz="1657" dirty="0">
                <a:latin typeface="+mj-lt"/>
                <a:cs typeface="Arial" panose="020B0604020202020204" pitchFamily="34" charset="0"/>
              </a:rPr>
              <a:t>Use of non-financial instruments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6877" y="2858964"/>
            <a:ext cx="241236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1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BDMG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8036" y="4226880"/>
            <a:ext cx="1496302" cy="314514"/>
          </a:xfrm>
          <a:prstGeom prst="rect">
            <a:avLst/>
          </a:prstGeom>
        </p:spPr>
        <p:txBody>
          <a:bodyPr vert="horz" lIns="64072" tIns="32036" rIns="64072" bIns="32036" rtlCol="0" anchor="ctr">
            <a:noAutofit/>
          </a:bodyPr>
          <a:lstStyle/>
          <a:p>
            <a:pPr defTabSz="841760">
              <a:lnSpc>
                <a:spcPct val="90000"/>
              </a:lnSpc>
              <a:spcBef>
                <a:spcPts val="921"/>
              </a:spcBef>
            </a:pPr>
            <a:r>
              <a:rPr lang="pt-BR" sz="967" dirty="0">
                <a:latin typeface="+mj-lt"/>
                <a:cs typeface="Arial" panose="020B0604020202020204" pitchFamily="34" charset="0"/>
              </a:rPr>
              <a:t>MAY 21, 2019</a:t>
            </a:r>
          </a:p>
        </p:txBody>
      </p:sp>
      <p:pic>
        <p:nvPicPr>
          <p:cNvPr id="1027" name="Picture 3" descr="Resultado de imagem para ALI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28" y="2944704"/>
            <a:ext cx="1685273" cy="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56880" y="3862165"/>
            <a:ext cx="3551774" cy="472344"/>
          </a:xfrm>
          <a:prstGeom prst="rect">
            <a:avLst/>
          </a:prstGeom>
        </p:spPr>
        <p:txBody>
          <a:bodyPr vert="horz" lIns="64072" tIns="32036" rIns="64072" bIns="32036" rtlCol="0" anchor="ctr">
            <a:noAutofit/>
          </a:bodyPr>
          <a:lstStyle/>
          <a:p>
            <a:pPr defTabSz="841760">
              <a:lnSpc>
                <a:spcPct val="90000"/>
              </a:lnSpc>
              <a:spcBef>
                <a:spcPts val="921"/>
              </a:spcBef>
            </a:pPr>
            <a:r>
              <a:rPr lang="en-US" sz="967" dirty="0">
                <a:latin typeface="+mj-lt"/>
                <a:cs typeface="Arial" panose="020B0604020202020204" pitchFamily="34" charset="0"/>
              </a:rPr>
              <a:t>Panel: The challenges of financing productivity and competitiveness in Latin America and the role of development </a:t>
            </a:r>
            <a:endParaRPr lang="pt-BR" sz="967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10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5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STRATEGY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8795" y="1301790"/>
            <a:ext cx="1670635" cy="54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pt-BR" sz="1473" b="1" dirty="0">
                <a:solidFill>
                  <a:schemeClr val="accent3"/>
                </a:solidFill>
              </a:rPr>
              <a:t>PUBLIC SECTOR ADVISORY </a:t>
            </a: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2079125" y="1339984"/>
            <a:ext cx="4402006" cy="4936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77" indent="0">
              <a:spcBef>
                <a:spcPts val="435"/>
              </a:spcBef>
              <a:buNone/>
            </a:pPr>
            <a:r>
              <a:rPr lang="en-US" sz="1105" dirty="0">
                <a:solidFill>
                  <a:schemeClr val="tx1"/>
                </a:solidFill>
                <a:cs typeface="Arial" pitchFamily="34" charset="0"/>
              </a:rPr>
              <a:t>BDMG coordinates technical, legal, economic and financial modeling in concessions and PPPs for major projects</a:t>
            </a:r>
            <a:endParaRPr lang="pt-BR" sz="1105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79125" y="1894000"/>
            <a:ext cx="1555913" cy="722699"/>
            <a:chOff x="4400258" y="1805299"/>
            <a:chExt cx="1690068" cy="884801"/>
          </a:xfrm>
        </p:grpSpPr>
        <p:grpSp>
          <p:nvGrpSpPr>
            <p:cNvPr id="7" name="Grupo 6"/>
            <p:cNvGrpSpPr/>
            <p:nvPr/>
          </p:nvGrpSpPr>
          <p:grpSpPr>
            <a:xfrm>
              <a:off x="4400258" y="1805299"/>
              <a:ext cx="1690068" cy="884801"/>
              <a:chOff x="4400258" y="1805299"/>
              <a:chExt cx="1690068" cy="884801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4400258" y="2037330"/>
                <a:ext cx="1690068" cy="577579"/>
              </a:xfrm>
              <a:prstGeom prst="rect">
                <a:avLst/>
              </a:prstGeom>
            </p:spPr>
            <p:txBody>
              <a:bodyPr/>
              <a:lstStyle/>
              <a:p>
                <a:pPr marL="80377" defTabSz="841760">
                  <a:spcBef>
                    <a:spcPts val="435"/>
                  </a:spcBef>
                </a:pPr>
                <a:r>
                  <a:rPr lang="en-US" sz="101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Operation of state parks and tourist attractions</a:t>
                </a: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4533070" y="1805299"/>
                <a:ext cx="1440000" cy="88480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11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07937D2F-D6CD-4012-99D8-08EAC98180E6}"/>
                </a:ext>
              </a:extLst>
            </p:cNvPr>
            <p:cNvSpPr txBox="1"/>
            <p:nvPr/>
          </p:nvSpPr>
          <p:spPr>
            <a:xfrm>
              <a:off x="4504925" y="1820076"/>
              <a:ext cx="1107648" cy="32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defTabSz="929206">
                <a:defRPr sz="12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5" dirty="0">
                  <a:latin typeface="+mn-lt"/>
                </a:rPr>
                <a:t>Tourism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36091" y="1896617"/>
            <a:ext cx="1571726" cy="720081"/>
            <a:chOff x="2383191" y="1805299"/>
            <a:chExt cx="1707245" cy="881596"/>
          </a:xfrm>
        </p:grpSpPr>
        <p:sp>
          <p:nvSpPr>
            <p:cNvPr id="16" name="Retângulo 15"/>
            <p:cNvSpPr/>
            <p:nvPr/>
          </p:nvSpPr>
          <p:spPr>
            <a:xfrm>
              <a:off x="2383191" y="2039996"/>
              <a:ext cx="1707245" cy="580423"/>
            </a:xfrm>
            <a:prstGeom prst="rect">
              <a:avLst/>
            </a:prstGeom>
          </p:spPr>
          <p:txBody>
            <a:bodyPr/>
            <a:lstStyle/>
            <a:p>
              <a:pPr marL="80377" defTabSz="841760">
                <a:spcBef>
                  <a:spcPts val="435"/>
                </a:spcBef>
              </a:pPr>
              <a:r>
                <a:rPr lang="en-US" sz="1013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Expansion of water distribution networks and sewage systems 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475967" y="1805299"/>
              <a:ext cx="1513544" cy="8815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11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07937D2F-D6CD-4012-99D8-08EAC98180E6}"/>
                </a:ext>
              </a:extLst>
            </p:cNvPr>
            <p:cNvSpPr txBox="1"/>
            <p:nvPr/>
          </p:nvSpPr>
          <p:spPr>
            <a:xfrm>
              <a:off x="2483196" y="1821474"/>
              <a:ext cx="976132" cy="32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55389"/>
              <a:r>
                <a:rPr lang="en-US" sz="1105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Sewage</a:t>
              </a: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608794" y="793220"/>
            <a:ext cx="350691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BDMG’S </a:t>
            </a:r>
            <a:r>
              <a:rPr lang="en-US" altLang="pt-BR" sz="1289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sz="1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513161" y="1893998"/>
            <a:ext cx="1426116" cy="722699"/>
            <a:chOff x="4423990" y="1805299"/>
            <a:chExt cx="1549080" cy="884802"/>
          </a:xfrm>
        </p:grpSpPr>
        <p:grpSp>
          <p:nvGrpSpPr>
            <p:cNvPr id="34" name="Grupo 33"/>
            <p:cNvGrpSpPr/>
            <p:nvPr/>
          </p:nvGrpSpPr>
          <p:grpSpPr>
            <a:xfrm>
              <a:off x="4423990" y="1805299"/>
              <a:ext cx="1549080" cy="884802"/>
              <a:chOff x="4423990" y="1805299"/>
              <a:chExt cx="1549080" cy="884802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4423990" y="2112522"/>
                <a:ext cx="1549080" cy="577579"/>
              </a:xfrm>
              <a:prstGeom prst="rect">
                <a:avLst/>
              </a:prstGeom>
            </p:spPr>
            <p:txBody>
              <a:bodyPr/>
              <a:lstStyle/>
              <a:p>
                <a:pPr marL="80377" defTabSz="841760">
                  <a:spcBef>
                    <a:spcPts val="435"/>
                  </a:spcBef>
                </a:pPr>
                <a:r>
                  <a:rPr lang="en-US" sz="101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School´s construction and operation</a:t>
                </a:r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4533070" y="1805299"/>
                <a:ext cx="1440000" cy="88480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11" dirty="0"/>
              </a:p>
            </p:txBody>
          </p:sp>
        </p:grp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07937D2F-D6CD-4012-99D8-08EAC98180E6}"/>
                </a:ext>
              </a:extLst>
            </p:cNvPr>
            <p:cNvSpPr txBox="1"/>
            <p:nvPr/>
          </p:nvSpPr>
          <p:spPr>
            <a:xfrm>
              <a:off x="4579049" y="1820076"/>
              <a:ext cx="1107648" cy="32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defTabSz="929206">
                <a:defRPr sz="12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5" dirty="0">
                  <a:latin typeface="+mn-lt"/>
                </a:rPr>
                <a:t>Education 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025771" y="1893999"/>
            <a:ext cx="1325695" cy="722697"/>
            <a:chOff x="4533070" y="1805299"/>
            <a:chExt cx="1440000" cy="884799"/>
          </a:xfrm>
        </p:grpSpPr>
        <p:grpSp>
          <p:nvGrpSpPr>
            <p:cNvPr id="39" name="Grupo 38"/>
            <p:cNvGrpSpPr/>
            <p:nvPr/>
          </p:nvGrpSpPr>
          <p:grpSpPr>
            <a:xfrm>
              <a:off x="4533070" y="1805299"/>
              <a:ext cx="1440000" cy="884799"/>
              <a:chOff x="4533070" y="1805299"/>
              <a:chExt cx="1440000" cy="884799"/>
            </a:xfrm>
          </p:grpSpPr>
          <p:sp>
            <p:nvSpPr>
              <p:cNvPr id="41" name="Retângulo 40"/>
              <p:cNvSpPr/>
              <p:nvPr/>
            </p:nvSpPr>
            <p:spPr>
              <a:xfrm>
                <a:off x="4559012" y="2112523"/>
                <a:ext cx="1304980" cy="301972"/>
              </a:xfrm>
              <a:prstGeom prst="rect">
                <a:avLst/>
              </a:prstGeom>
            </p:spPr>
            <p:txBody>
              <a:bodyPr/>
              <a:lstStyle/>
              <a:p>
                <a:pPr marL="80377" defTabSz="841760">
                  <a:spcBef>
                    <a:spcPts val="435"/>
                  </a:spcBef>
                </a:pPr>
                <a:r>
                  <a:rPr lang="en-US" sz="101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Road monitoring</a:t>
                </a:r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533070" y="1805299"/>
                <a:ext cx="1440000" cy="884799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11" dirty="0"/>
              </a:p>
            </p:txBody>
          </p:sp>
        </p:grp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07937D2F-D6CD-4012-99D8-08EAC98180E6}"/>
                </a:ext>
              </a:extLst>
            </p:cNvPr>
            <p:cNvSpPr txBox="1"/>
            <p:nvPr/>
          </p:nvSpPr>
          <p:spPr>
            <a:xfrm>
              <a:off x="4579049" y="1820076"/>
              <a:ext cx="1307616" cy="32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defTabSz="929206">
                <a:defRPr sz="12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5" dirty="0">
                  <a:latin typeface="+mn-lt"/>
                </a:rPr>
                <a:t>Public security</a:t>
              </a:r>
            </a:p>
          </p:txBody>
        </p:sp>
      </p:grpSp>
      <p:cxnSp>
        <p:nvCxnSpPr>
          <p:cNvPr id="43" name="Conector reto 42"/>
          <p:cNvCxnSpPr/>
          <p:nvPr/>
        </p:nvCxnSpPr>
        <p:spPr>
          <a:xfrm>
            <a:off x="762294" y="2714078"/>
            <a:ext cx="55096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685722" y="2818574"/>
            <a:ext cx="2128353" cy="77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en-US" sz="1473" b="1" dirty="0">
                <a:solidFill>
                  <a:schemeClr val="accent3"/>
                </a:solidFill>
              </a:rPr>
              <a:t>PARTNERSHIP FOR STRUCTURING FINANCIAL SOLUTIONS</a:t>
            </a:r>
            <a:endParaRPr lang="pt-BR" sz="1473" b="1" dirty="0">
              <a:solidFill>
                <a:schemeClr val="accent3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2745633" y="2791352"/>
            <a:ext cx="2072027" cy="935041"/>
          </a:xfrm>
          <a:prstGeom prst="rect">
            <a:avLst/>
          </a:prstGeom>
        </p:spPr>
        <p:txBody>
          <a:bodyPr/>
          <a:lstStyle/>
          <a:p>
            <a:pPr marL="80377" defTabSz="841760">
              <a:spcBef>
                <a:spcPts val="435"/>
              </a:spcBef>
            </a:pPr>
            <a:r>
              <a:rPr lang="en-US" sz="1105" dirty="0">
                <a:latin typeface="+mj-lt"/>
                <a:cs typeface="Arial" pitchFamily="34" charset="0"/>
              </a:rPr>
              <a:t>Repair and compensation for the population  affected   by the rupture of the </a:t>
            </a:r>
            <a:r>
              <a:rPr lang="en-US" sz="1105" dirty="0" err="1">
                <a:latin typeface="+mj-lt"/>
                <a:cs typeface="Arial" pitchFamily="34" charset="0"/>
              </a:rPr>
              <a:t>Fundão</a:t>
            </a:r>
            <a:r>
              <a:rPr lang="en-US" sz="1105" dirty="0">
                <a:latin typeface="+mj-lt"/>
                <a:cs typeface="Arial" pitchFamily="34" charset="0"/>
              </a:rPr>
              <a:t> dam in Mariana in 2015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818" y="3823051"/>
            <a:ext cx="1182946" cy="458116"/>
          </a:xfrm>
          <a:prstGeom prst="rect">
            <a:avLst/>
          </a:prstGeom>
        </p:spPr>
      </p:pic>
      <p:pic>
        <p:nvPicPr>
          <p:cNvPr id="1028" name="Picture 4" descr="Resultado de imagem para fundÃ£o dam in marian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81" y="2837172"/>
            <a:ext cx="1480983" cy="9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bdmg.mg.gov.br/Negocios/PublishingImages/Paginas/BDMG-Rio-Doce/vale_rio_doc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b="14966"/>
          <a:stretch/>
        </p:blipFill>
        <p:spPr bwMode="auto">
          <a:xfrm>
            <a:off x="4450195" y="3172294"/>
            <a:ext cx="1261627" cy="83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85724" y="3965998"/>
            <a:ext cx="185275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Desenvolve Rio Doce </a:t>
            </a:r>
          </a:p>
          <a:p>
            <a:pPr>
              <a:spcBef>
                <a:spcPts val="300"/>
              </a:spcBef>
            </a:pPr>
            <a:r>
              <a:rPr lang="pt-BR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Compete Rio Doce</a:t>
            </a:r>
          </a:p>
          <a:p>
            <a:pPr>
              <a:spcBef>
                <a:spcPts val="300"/>
              </a:spcBef>
            </a:pPr>
            <a:r>
              <a:rPr lang="pt-BR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Diversifica Mariana</a:t>
            </a:r>
          </a:p>
          <a:p>
            <a:pPr>
              <a:spcBef>
                <a:spcPts val="300"/>
              </a:spcBef>
            </a:pPr>
            <a:r>
              <a:rPr lang="pt-B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Sewage and solid waste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5721" y="3659067"/>
            <a:ext cx="1313180" cy="263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11" dirty="0" err="1"/>
              <a:t>Funds</a:t>
            </a:r>
            <a:r>
              <a:rPr lang="pt-BR" sz="1111" dirty="0"/>
              <a:t> in </a:t>
            </a:r>
            <a:r>
              <a:rPr lang="pt-BR" sz="1111" dirty="0" err="1"/>
              <a:t>operation</a:t>
            </a:r>
            <a:r>
              <a:rPr lang="pt-BR" sz="1111" dirty="0"/>
              <a:t>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5111022" y="-63890"/>
            <a:ext cx="4675561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FUNDAÇÃO RENOVA</a:t>
            </a:r>
          </a:p>
          <a:p>
            <a:pPr>
              <a:spcBef>
                <a:spcPts val="600"/>
              </a:spcBef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Atualmente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há 04 fundos em operação: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Desenvolve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Rio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Doce 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capital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de giro para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MPE,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com taxas de juros abaixo da média do mercado. </a:t>
            </a:r>
            <a:endParaRPr lang="pt-BR" sz="1200" dirty="0" smtClean="0">
              <a:solidFill>
                <a:srgbClr val="6A6A6A"/>
              </a:solidFill>
              <a:latin typeface="Verdana" panose="020B0604030504040204" pitchFamily="34" charset="0"/>
            </a:endParaRP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Já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foram liberados cerca de R$ 20,0 milhões para mais de 500 empresas da região;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Compete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Rio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Doce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executado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em parceria com o Sebrae, financia a reestruturação financeira e de gestão de micro e pequenas empresas da região em situação de vulnerabilidade. </a:t>
            </a:r>
            <a:endParaRPr lang="pt-BR" sz="1200" dirty="0" smtClean="0">
              <a:solidFill>
                <a:srgbClr val="6A6A6A"/>
              </a:solidFill>
              <a:latin typeface="Verdana" panose="020B0604030504040204" pitchFamily="34" charset="0"/>
            </a:endParaRP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Em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06 meses de operação já foram atendidas quase 150 empresas.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Diversifica Mariana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fundo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de equalização de taxa de juros para atração de empreendimentos para a cidade de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Mariana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Hoje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há duas empresas em fase de negociação, com previsão de investimentos da ordem de R$ 60 milhões, com potencial de geração de cerca de 2.000 empregos na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região</a:t>
            </a:r>
            <a:endParaRPr lang="pt-BR" sz="1200" dirty="0">
              <a:solidFill>
                <a:srgbClr val="6A6A6A"/>
              </a:solidFill>
              <a:latin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Saneamento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básico e resíduos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sólidos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Destinando </a:t>
            </a: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R$ 390 milhões para os municípios realizarem projetos voltados para melhoria da qualidade da água do Rio </a:t>
            </a:r>
            <a:r>
              <a:rPr lang="pt-BR" sz="1200" dirty="0" smtClean="0">
                <a:solidFill>
                  <a:srgbClr val="6A6A6A"/>
                </a:solidFill>
                <a:latin typeface="Verdana" panose="020B0604030504040204" pitchFamily="34" charset="0"/>
              </a:rPr>
              <a:t>Doce</a:t>
            </a:r>
          </a:p>
          <a:p>
            <a:pPr marL="592440" lvl="1" indent="-285750">
              <a:spcBef>
                <a:spcPts val="600"/>
              </a:spcBef>
              <a:buFontTx/>
              <a:buChar char="-"/>
            </a:pPr>
            <a:endParaRPr lang="pt-BR" sz="1200" dirty="0">
              <a:solidFill>
                <a:srgbClr val="6A6A6A"/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Há ainda em desenvolvimento parcerias na área de reflorestamento, investimentos municipais em educação, saúde, infraestrutura e segurança pública, bem como financiamento para MEI e realização de investimentos privados na região (escrevi, mas é importante decidir se quer falar esta parte, pois ainda estamos em fase de negociação).</a:t>
            </a:r>
          </a:p>
          <a:p>
            <a:pPr>
              <a:spcBef>
                <a:spcPts val="600"/>
              </a:spcBef>
            </a:pPr>
            <a:r>
              <a:rPr lang="pt-BR" sz="1200" dirty="0">
                <a:solidFill>
                  <a:srgbClr val="6A6A6A"/>
                </a:solidFill>
                <a:latin typeface="Verdana" panose="020B0604030504040204" pitchFamily="34" charset="0"/>
              </a:rPr>
              <a:t> </a:t>
            </a:r>
            <a:endParaRPr lang="pt-BR" sz="1200" b="0" i="0" dirty="0">
              <a:solidFill>
                <a:srgbClr val="6A6A6A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32023" y="3618123"/>
            <a:ext cx="1319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+650 </a:t>
            </a:r>
            <a:r>
              <a:rPr lang="en-US" sz="1200" dirty="0" smtClean="0">
                <a:cs typeface="Arial" panose="020B0604020202020204" pitchFamily="34" charset="0"/>
              </a:rPr>
              <a:t>MSMEs supported</a:t>
            </a:r>
            <a:r>
              <a:rPr lang="pt-BR" sz="1200" dirty="0" smtClean="0"/>
              <a:t> in Rio Doce </a:t>
            </a:r>
            <a:r>
              <a:rPr lang="en-US" sz="1200" dirty="0" smtClean="0">
                <a:cs typeface="Arial" panose="020B0604020202020204" pitchFamily="34" charset="0"/>
              </a:rPr>
              <a:t>region </a:t>
            </a:r>
            <a:endParaRPr lang="pt-BR" sz="12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608741" y="4392402"/>
            <a:ext cx="131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+ BRL 20 </a:t>
            </a:r>
            <a:r>
              <a:rPr lang="en-US" sz="1200" dirty="0">
                <a:cs typeface="Arial" panose="020B0604020202020204" pitchFamily="34" charset="0"/>
              </a:rPr>
              <a:t>million disbursed</a:t>
            </a:r>
            <a:endParaRPr lang="pt-BR" sz="12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4049188" y="4207736"/>
            <a:ext cx="1867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+ BRL 390 </a:t>
            </a:r>
            <a:r>
              <a:rPr lang="en-US" sz="1200" dirty="0">
                <a:cs typeface="Arial" panose="020B0604020202020204" pitchFamily="34" charset="0"/>
              </a:rPr>
              <a:t>million </a:t>
            </a:r>
            <a:r>
              <a:rPr lang="en-US" sz="1200" dirty="0" smtClean="0">
                <a:cs typeface="Arial" panose="020B0604020202020204" pitchFamily="34" charset="0"/>
              </a:rPr>
              <a:t>available for </a:t>
            </a:r>
            <a:r>
              <a:rPr lang="en-US" sz="1200" dirty="0">
                <a:cs typeface="Arial" panose="020B0604020202020204" pitchFamily="34" charset="0"/>
              </a:rPr>
              <a:t>affected</a:t>
            </a:r>
            <a:endParaRPr lang="pt-BR" sz="1200" dirty="0"/>
          </a:p>
          <a:p>
            <a:r>
              <a:rPr lang="en-US" sz="1200" dirty="0" smtClean="0">
                <a:cs typeface="Arial" panose="020B0604020202020204" pitchFamily="34" charset="0"/>
              </a:rPr>
              <a:t>municipalities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84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11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19314" y="1640283"/>
            <a:ext cx="2202562" cy="77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en-US" sz="1473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STRUCTURING PROJECTS </a:t>
            </a:r>
            <a:r>
              <a:rPr lang="en-US" sz="1473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IN PARTNERSHIP WITH </a:t>
            </a:r>
            <a:r>
              <a:rPr lang="en-US" sz="1473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MULTILATERAL BANKS</a:t>
            </a:r>
            <a:endParaRPr lang="pt-BR" sz="1473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5720" y="1574974"/>
            <a:ext cx="2520000" cy="32103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STRATEGY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8794" y="793220"/>
            <a:ext cx="350691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BDMG’S </a:t>
            </a:r>
            <a:r>
              <a:rPr lang="en-US" altLang="pt-BR" sz="1289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sz="1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8797" y="1124300"/>
            <a:ext cx="3379451" cy="263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11" dirty="0">
                <a:solidFill>
                  <a:schemeClr val="tx2"/>
                </a:solidFill>
              </a:rPr>
              <a:t>[POTENCIAL INITIATIVES AND FUTURE OPPORTUNITIES]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59924" y="1647061"/>
            <a:ext cx="1710480" cy="54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en-US" sz="1473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CROWD-IN PRIVATE CAPITAL </a:t>
            </a:r>
            <a:endParaRPr lang="pt-BR" sz="1473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52760" y="1581757"/>
            <a:ext cx="2740448" cy="269595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6739" y="2210418"/>
            <a:ext cx="267646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cs typeface="Arial" panose="020B0604020202020204" pitchFamily="34" charset="0"/>
              </a:rPr>
              <a:t>Help </a:t>
            </a:r>
            <a:r>
              <a:rPr lang="en-US" sz="1200" dirty="0">
                <a:cs typeface="Arial" panose="020B0604020202020204" pitchFamily="34" charset="0"/>
              </a:rPr>
              <a:t>to crowd-in the private sector and anchor </a:t>
            </a:r>
            <a:r>
              <a:rPr lang="en-US" sz="1200" dirty="0" smtClean="0">
                <a:cs typeface="Arial" panose="020B0604020202020204" pitchFamily="34" charset="0"/>
              </a:rPr>
              <a:t>PPP Projects, </a:t>
            </a:r>
            <a:r>
              <a:rPr lang="en-US" sz="1200" dirty="0">
                <a:cs typeface="Arial" panose="020B0604020202020204" pitchFamily="34" charset="0"/>
              </a:rPr>
              <a:t>particularly </a:t>
            </a:r>
            <a:r>
              <a:rPr lang="en-US" sz="1200" dirty="0" smtClean="0">
                <a:cs typeface="Arial" panose="020B0604020202020204" pitchFamily="34" charset="0"/>
              </a:rPr>
              <a:t>for large </a:t>
            </a:r>
            <a:r>
              <a:rPr lang="en-US" sz="1200" dirty="0">
                <a:cs typeface="Arial" panose="020B0604020202020204" pitchFamily="34" charset="0"/>
              </a:rPr>
              <a:t>infrastructure </a:t>
            </a:r>
            <a:r>
              <a:rPr lang="en-US" sz="1200" dirty="0" smtClean="0">
                <a:cs typeface="Arial" panose="020B0604020202020204" pitchFamily="34" charset="0"/>
              </a:rPr>
              <a:t>financing to </a:t>
            </a:r>
            <a:r>
              <a:rPr lang="en-US" sz="1200" dirty="0" smtClean="0"/>
              <a:t>ensure </a:t>
            </a:r>
            <a:r>
              <a:rPr lang="en-US" sz="1200" dirty="0"/>
              <a:t>market </a:t>
            </a:r>
            <a:r>
              <a:rPr lang="en-US" sz="1200" dirty="0" smtClean="0"/>
              <a:t>viability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cs typeface="Arial" panose="020B0604020202020204" pitchFamily="34" charset="0"/>
              </a:rPr>
              <a:t>Find innovative ways to crowd-in private capital, including by developing credit guarantee schemes, credit enhancements on capital market instruments, or matching private equity </a:t>
            </a:r>
            <a:r>
              <a:rPr lang="en-US" sz="1200" dirty="0" smtClean="0">
                <a:cs typeface="Arial" panose="020B0604020202020204" pitchFamily="34" charset="0"/>
              </a:rPr>
              <a:t>funds</a:t>
            </a:r>
            <a:endParaRPr lang="en-US" sz="1200" dirty="0">
              <a:cs typeface="Arial" panose="020B0604020202020204" pitchFamily="34" charset="0"/>
            </a:endParaRP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endParaRPr lang="pt-BR" sz="1200" dirty="0"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5364" y="2483659"/>
            <a:ext cx="23703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cs typeface="Arial" panose="020B0604020202020204" pitchFamily="34" charset="0"/>
              </a:rPr>
              <a:t>A subnational development bank, like BDMG, should help MDBs to structure local projects </a:t>
            </a:r>
            <a:r>
              <a:rPr lang="en-US" sz="1200" dirty="0">
                <a:cs typeface="Arial" panose="020B0604020202020204" pitchFamily="34" charset="0"/>
              </a:rPr>
              <a:t>with its existing </a:t>
            </a:r>
            <a:r>
              <a:rPr lang="en-US" sz="1200" dirty="0" smtClean="0">
                <a:cs typeface="Arial" panose="020B0604020202020204" pitchFamily="34" charset="0"/>
              </a:rPr>
              <a:t>capacity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/>
              <a:t>Risk mitigation and/or risk </a:t>
            </a:r>
            <a:r>
              <a:rPr lang="en-US" sz="1200" dirty="0" smtClean="0"/>
              <a:t>sharing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 smtClean="0"/>
              <a:t>Improved </a:t>
            </a:r>
            <a:r>
              <a:rPr lang="en-US" sz="1200" dirty="0"/>
              <a:t>project </a:t>
            </a:r>
            <a:r>
              <a:rPr lang="en-US" sz="1200" dirty="0" smtClean="0"/>
              <a:t>design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 smtClean="0"/>
              <a:t>Better </a:t>
            </a:r>
            <a:r>
              <a:rPr lang="en-US" sz="1200" dirty="0"/>
              <a:t>development outcomes </a:t>
            </a:r>
            <a:endParaRPr lang="en-US" sz="1200" dirty="0" smtClean="0"/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US" sz="1200" dirty="0" smtClean="0"/>
              <a:t>Environmental</a:t>
            </a:r>
            <a:r>
              <a:rPr lang="en-US" sz="1200" dirty="0"/>
              <a:t>, social, and governance </a:t>
            </a:r>
            <a:r>
              <a:rPr lang="en-US" sz="1200" dirty="0" smtClean="0"/>
              <a:t>standards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58164" y="4391874"/>
            <a:ext cx="2735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tx2"/>
                </a:solidFill>
              </a:rPr>
              <a:t>ADDITIONALITY PRINCIPLE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42" y="1"/>
            <a:ext cx="7357382" cy="525781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04982" y="4144070"/>
            <a:ext cx="3686792" cy="516962"/>
          </a:xfrm>
          <a:prstGeom prst="rect">
            <a:avLst/>
          </a:prstGeom>
        </p:spPr>
        <p:txBody>
          <a:bodyPr lIns="82167" tIns="41084" rIns="82167" bIns="41084">
            <a:noAutofit/>
          </a:bodyPr>
          <a:lstStyle>
            <a:defPPr>
              <a:defRPr lang="pt-BR"/>
            </a:defPPr>
            <a:lvl1pPr marL="0" indent="0">
              <a:spcBef>
                <a:spcPct val="20000"/>
              </a:spcBef>
              <a:buFont typeface="Arial" charset="0"/>
              <a:buNone/>
              <a:defRPr sz="1600" i="1">
                <a:solidFill>
                  <a:srgbClr val="7F88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495" indent="-225971">
              <a:spcBef>
                <a:spcPct val="20000"/>
              </a:spcBef>
              <a:buFont typeface="Arial" charset="0"/>
              <a:buChar char="–"/>
              <a:defRPr sz="2300">
                <a:latin typeface="+mn-lt"/>
                <a:cs typeface="+mn-cs"/>
              </a:defRPr>
            </a:lvl2pPr>
            <a:lvl3pPr marL="903852" indent="-180735">
              <a:spcBef>
                <a:spcPct val="20000"/>
              </a:spcBef>
              <a:buFont typeface="Arial" charset="0"/>
              <a:buChar char="•"/>
              <a:defRPr sz="1900">
                <a:latin typeface="+mn-lt"/>
                <a:cs typeface="+mn-cs"/>
              </a:defRPr>
            </a:lvl3pPr>
            <a:lvl4pPr marL="1265375" indent="-180735">
              <a:spcBef>
                <a:spcPct val="20000"/>
              </a:spcBef>
              <a:buFont typeface="Arial" charset="0"/>
              <a:buChar char="–"/>
              <a:defRPr sz="1600">
                <a:latin typeface="+mn-lt"/>
                <a:cs typeface="+mn-cs"/>
              </a:defRPr>
            </a:lvl4pPr>
            <a:lvl5pPr marL="1626912" indent="-180735">
              <a:spcBef>
                <a:spcPct val="20000"/>
              </a:spcBef>
              <a:buFont typeface="Arial" charset="0"/>
              <a:buChar char="»"/>
              <a:defRPr sz="1600">
                <a:latin typeface="+mn-lt"/>
                <a:cs typeface="+mn-cs"/>
              </a:defRPr>
            </a:lvl5pPr>
            <a:lvl6pPr marL="1988448" indent="-180735">
              <a:spcBef>
                <a:spcPct val="20000"/>
              </a:spcBef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2349982" indent="-180735">
              <a:spcBef>
                <a:spcPct val="20000"/>
              </a:spcBef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2711522" indent="-180735">
              <a:spcBef>
                <a:spcPct val="20000"/>
              </a:spcBef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3073049" indent="-180735">
              <a:spcBef>
                <a:spcPct val="20000"/>
              </a:spcBef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en-US" sz="1013" i="0" dirty="0">
                <a:solidFill>
                  <a:schemeClr val="tx2"/>
                </a:solidFill>
                <a:ea typeface="+mj-ea"/>
              </a:rPr>
              <a:t>Sergio </a:t>
            </a:r>
            <a:r>
              <a:rPr lang="en-US" sz="1013" i="0" dirty="0" err="1">
                <a:solidFill>
                  <a:schemeClr val="tx2"/>
                </a:solidFill>
                <a:ea typeface="+mj-ea"/>
              </a:rPr>
              <a:t>Gusmão</a:t>
            </a:r>
            <a:r>
              <a:rPr lang="en-US" sz="1013" i="0" dirty="0">
                <a:solidFill>
                  <a:schemeClr val="tx2"/>
                </a:solidFill>
                <a:ea typeface="+mj-ea"/>
              </a:rPr>
              <a:t> </a:t>
            </a:r>
            <a:r>
              <a:rPr lang="en-US" sz="1013" i="0" dirty="0" err="1">
                <a:solidFill>
                  <a:schemeClr val="tx2"/>
                </a:solidFill>
                <a:ea typeface="+mj-ea"/>
              </a:rPr>
              <a:t>Suchodolski</a:t>
            </a:r>
            <a:endParaRPr lang="en-US" sz="1013" i="0" dirty="0">
              <a:solidFill>
                <a:schemeClr val="tx2"/>
              </a:solidFill>
              <a:ea typeface="+mj-ea"/>
            </a:endParaRPr>
          </a:p>
          <a:p>
            <a:r>
              <a:rPr lang="en-US" sz="1013" i="0" dirty="0">
                <a:solidFill>
                  <a:srgbClr val="555860"/>
                </a:solidFill>
                <a:ea typeface="+mj-ea"/>
              </a:rPr>
              <a:t>PRESIDENT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18" y="3662234"/>
            <a:ext cx="2856564" cy="76605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5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BAC7-DA9B-4AAF-B997-8BA4F0BA77AE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6122" y="0"/>
            <a:ext cx="5733481" cy="5219700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/>
          </a:p>
        </p:txBody>
      </p:sp>
      <p:grpSp>
        <p:nvGrpSpPr>
          <p:cNvPr id="5" name="Grupo 4"/>
          <p:cNvGrpSpPr/>
          <p:nvPr/>
        </p:nvGrpSpPr>
        <p:grpSpPr>
          <a:xfrm>
            <a:off x="2883172" y="289627"/>
            <a:ext cx="3953241" cy="4570037"/>
            <a:chOff x="-1364424" y="-486494"/>
            <a:chExt cx="4856924" cy="649828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424" y="-486494"/>
              <a:ext cx="4856924" cy="649828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4161C"/>
                </a:clrFrom>
                <a:clrTo>
                  <a:srgbClr val="C4161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29" y="2353169"/>
              <a:ext cx="1198725" cy="990251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981896" y="2574645"/>
            <a:ext cx="679927" cy="22491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21045" y="860214"/>
            <a:ext cx="3355384" cy="35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5">
              <a:solidFill>
                <a:srgbClr val="555860"/>
              </a:solidFill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9510" y="962382"/>
            <a:ext cx="3669141" cy="763535"/>
          </a:xfrm>
          <a:prstGeom prst="rect">
            <a:avLst/>
          </a:prstGeom>
        </p:spPr>
        <p:txBody>
          <a:bodyPr lIns="56296" tIns="28164" rIns="56296" bIns="28164">
            <a:noAutofit/>
          </a:bodyPr>
          <a:lstStyle/>
          <a:p>
            <a:pPr>
              <a:spcBef>
                <a:spcPts val="381"/>
              </a:spcBef>
              <a:spcAft>
                <a:spcPts val="381"/>
              </a:spcAft>
              <a:buClr>
                <a:srgbClr val="C00000"/>
              </a:buClr>
              <a:defRPr/>
            </a:pPr>
            <a:r>
              <a:rPr lang="en-US" sz="1105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Banco de </a:t>
            </a:r>
            <a:r>
              <a:rPr lang="en-US" sz="1105" b="1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Desenvolvimento</a:t>
            </a:r>
            <a:r>
              <a:rPr lang="en-US" sz="1105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 de Minas </a:t>
            </a:r>
            <a:r>
              <a:rPr lang="en-US" sz="1105" b="1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Gerais</a:t>
            </a:r>
            <a:r>
              <a:rPr lang="en-US" sz="1105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 (BDMG) </a:t>
            </a:r>
            <a:r>
              <a:rPr lang="en-US" sz="1105" dirty="0">
                <a:solidFill>
                  <a:srgbClr val="555860"/>
                </a:solidFill>
                <a:latin typeface="+mj-lt"/>
                <a:cs typeface="Arial" pitchFamily="34" charset="0"/>
              </a:rPr>
              <a:t>is a state controlled company whose mission is to promote economic and social development in the State of Minas </a:t>
            </a:r>
            <a:r>
              <a:rPr lang="en-US" sz="1105" dirty="0" err="1">
                <a:solidFill>
                  <a:srgbClr val="555860"/>
                </a:solidFill>
                <a:latin typeface="+mj-lt"/>
                <a:cs typeface="Arial" pitchFamily="34" charset="0"/>
              </a:rPr>
              <a:t>Gerais</a:t>
            </a:r>
            <a:endParaRPr lang="en-US" sz="1105" dirty="0">
              <a:solidFill>
                <a:srgbClr val="55586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81"/>
              </a:spcBef>
              <a:spcAft>
                <a:spcPts val="381"/>
              </a:spcAft>
              <a:buClr>
                <a:srgbClr val="C00000"/>
              </a:buClr>
              <a:defRPr/>
            </a:pPr>
            <a:endParaRPr lang="pt-BR" sz="1105" dirty="0">
              <a:solidFill>
                <a:srgbClr val="55586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381"/>
              </a:spcBef>
              <a:spcAft>
                <a:spcPts val="381"/>
              </a:spcAft>
              <a:buClr>
                <a:srgbClr val="C00000"/>
              </a:buClr>
              <a:defRPr/>
            </a:pPr>
            <a:endParaRPr lang="pt-BR" sz="1105" dirty="0">
              <a:solidFill>
                <a:srgbClr val="5558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28757" y="2883827"/>
            <a:ext cx="2402698" cy="559961"/>
            <a:chOff x="522728" y="1524642"/>
            <a:chExt cx="2449603" cy="608243"/>
          </a:xfrm>
        </p:grpSpPr>
        <p:sp>
          <p:nvSpPr>
            <p:cNvPr id="15" name="CaixaDeTexto 14"/>
            <p:cNvSpPr txBox="1"/>
            <p:nvPr/>
          </p:nvSpPr>
          <p:spPr>
            <a:xfrm>
              <a:off x="962095" y="1524642"/>
              <a:ext cx="2010236" cy="60824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latin typeface="+mj-lt"/>
                  <a:cs typeface="Arial" panose="020B0604020202020204" pitchFamily="34" charset="0"/>
                </a:rPr>
                <a:t>3</a:t>
              </a:r>
              <a:r>
                <a:rPr lang="en-US" sz="1013" baseline="30000" dirty="0">
                  <a:latin typeface="+mj-lt"/>
                  <a:cs typeface="Arial" panose="020B0604020202020204" pitchFamily="34" charset="0"/>
                </a:rPr>
                <a:t>rd</a:t>
              </a:r>
              <a:r>
                <a:rPr lang="en-US" sz="1013" dirty="0">
                  <a:latin typeface="+mj-lt"/>
                  <a:cs typeface="Arial" panose="020B0604020202020204" pitchFamily="34" charset="0"/>
                </a:rPr>
                <a:t> BIGGEST GDP </a:t>
              </a:r>
            </a:p>
            <a:p>
              <a:r>
                <a:rPr lang="en-US" sz="1013" dirty="0">
                  <a:latin typeface="+mj-lt"/>
                  <a:cs typeface="Arial" panose="020B0604020202020204" pitchFamily="34" charset="0"/>
                </a:rPr>
                <a:t>between Brazilian states: USD 149.62 billion* [2018]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8" y="1558092"/>
              <a:ext cx="380697" cy="426632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588563" y="3695676"/>
            <a:ext cx="2815858" cy="487051"/>
            <a:chOff x="471521" y="2518362"/>
            <a:chExt cx="3058649" cy="529046"/>
          </a:xfrm>
        </p:grpSpPr>
        <p:sp>
          <p:nvSpPr>
            <p:cNvPr id="18" name="CaixaDeTexto 17"/>
            <p:cNvSpPr txBox="1"/>
            <p:nvPr/>
          </p:nvSpPr>
          <p:spPr>
            <a:xfrm>
              <a:off x="962095" y="2521275"/>
              <a:ext cx="2568075" cy="438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1400"/>
              </a:lvl1pPr>
            </a:lstStyle>
            <a:p>
              <a:r>
                <a:rPr lang="en-US" sz="1013" dirty="0">
                  <a:latin typeface="+mj-lt"/>
                  <a:cs typeface="Arial" panose="020B0604020202020204" pitchFamily="34" charset="0"/>
                </a:rPr>
                <a:t>2</a:t>
              </a:r>
              <a:r>
                <a:rPr lang="en-US" sz="1013" baseline="30000" dirty="0">
                  <a:latin typeface="+mj-lt"/>
                  <a:cs typeface="Arial" panose="020B0604020202020204" pitchFamily="34" charset="0"/>
                </a:rPr>
                <a:t>nd</a:t>
              </a:r>
              <a:r>
                <a:rPr lang="en-US" sz="1013" dirty="0">
                  <a:latin typeface="+mj-lt"/>
                  <a:cs typeface="Arial" panose="020B0604020202020204" pitchFamily="34" charset="0"/>
                </a:rPr>
                <a:t> LARGEST INDUSTRY</a:t>
              </a:r>
              <a:br>
                <a:rPr lang="en-US" sz="1013" dirty="0">
                  <a:latin typeface="+mj-lt"/>
                  <a:cs typeface="Arial" panose="020B0604020202020204" pitchFamily="34" charset="0"/>
                </a:rPr>
              </a:br>
              <a:r>
                <a:rPr lang="en-US" sz="1013" dirty="0">
                  <a:latin typeface="+mj-lt"/>
                  <a:cs typeface="Arial" panose="020B0604020202020204" pitchFamily="34" charset="0"/>
                </a:rPr>
                <a:t> 11.6% of Brazilian industry</a:t>
              </a:r>
            </a:p>
          </p:txBody>
        </p:sp>
        <p:pic>
          <p:nvPicPr>
            <p:cNvPr id="19" name="Picture 2" descr="Resultado de imagem para 2nd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21" y="2518362"/>
              <a:ext cx="529046" cy="52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570537" y="2046358"/>
            <a:ext cx="2965968" cy="613951"/>
            <a:chOff x="336884" y="2171925"/>
            <a:chExt cx="3221702" cy="666886"/>
          </a:xfrm>
        </p:grpSpPr>
        <p:sp>
          <p:nvSpPr>
            <p:cNvPr id="20" name="Retângulo 19"/>
            <p:cNvSpPr/>
            <p:nvPr/>
          </p:nvSpPr>
          <p:spPr>
            <a:xfrm>
              <a:off x="855530" y="2171925"/>
              <a:ext cx="2703056" cy="666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4"/>
                </a:spcBef>
              </a:pPr>
              <a:r>
                <a:rPr lang="pt-BR" sz="1013" dirty="0">
                  <a:latin typeface="+mj-lt"/>
                  <a:cs typeface="Arial" panose="020B0604020202020204" pitchFamily="34" charset="0"/>
                </a:rPr>
                <a:t>21 MILLION INHABITANTS </a:t>
              </a:r>
              <a:r>
                <a:rPr lang="pt-BR" sz="921" dirty="0">
                  <a:latin typeface="+mj-lt"/>
                  <a:cs typeface="Arial" panose="020B0604020202020204" pitchFamily="34" charset="0"/>
                </a:rPr>
                <a:t>[2018]</a:t>
              </a:r>
              <a:r>
                <a:rPr lang="pt-BR" sz="460" dirty="0">
                  <a:latin typeface="+mj-lt"/>
                  <a:cs typeface="Arial" panose="020B0604020202020204" pitchFamily="34" charset="0"/>
                </a:rPr>
                <a:t/>
              </a:r>
              <a:br>
                <a:rPr lang="pt-BR" sz="460" dirty="0">
                  <a:latin typeface="+mj-lt"/>
                  <a:cs typeface="Arial" panose="020B0604020202020204" pitchFamily="34" charset="0"/>
                </a:rPr>
              </a:br>
              <a:r>
                <a:rPr lang="pt-BR" sz="1105" dirty="0">
                  <a:latin typeface="+mj-lt"/>
                  <a:cs typeface="Arial" panose="020B0604020202020204" pitchFamily="34" charset="0"/>
                </a:rPr>
                <a:t>Similar </a:t>
              </a:r>
              <a:r>
                <a:rPr lang="pt-BR" sz="1105" dirty="0" err="1">
                  <a:latin typeface="+mj-lt"/>
                  <a:cs typeface="Arial" panose="020B0604020202020204" pitchFamily="34" charset="0"/>
                </a:rPr>
                <a:t>to</a:t>
              </a:r>
              <a:r>
                <a:rPr lang="pt-BR" sz="1105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pt-BR" sz="1105" dirty="0" err="1">
                  <a:latin typeface="+mj-lt"/>
                  <a:cs typeface="Arial" panose="020B0604020202020204" pitchFamily="34" charset="0"/>
                </a:rPr>
                <a:t>Australia</a:t>
              </a:r>
              <a:r>
                <a:rPr lang="pt-BR" sz="1105" dirty="0"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ts val="184"/>
                </a:spcBef>
              </a:pPr>
              <a:r>
                <a:rPr lang="en-US" sz="1105" dirty="0">
                  <a:latin typeface="+mj-lt"/>
                  <a:cs typeface="Arial" panose="020B0604020202020204" pitchFamily="34" charset="0"/>
                </a:rPr>
                <a:t>2</a:t>
              </a:r>
              <a:r>
                <a:rPr lang="en-US" sz="1105" baseline="30000" dirty="0">
                  <a:latin typeface="+mj-lt"/>
                  <a:cs typeface="Arial" panose="020B0604020202020204" pitchFamily="34" charset="0"/>
                </a:rPr>
                <a:t>nd</a:t>
              </a:r>
              <a:r>
                <a:rPr lang="en-US" sz="1105" dirty="0">
                  <a:latin typeface="+mj-lt"/>
                  <a:cs typeface="Arial" panose="020B0604020202020204" pitchFamily="34" charset="0"/>
                </a:rPr>
                <a:t> most populous </a:t>
              </a:r>
              <a:r>
                <a:rPr lang="en-US" sz="967" dirty="0">
                  <a:latin typeface="+mj-lt"/>
                  <a:cs typeface="Arial" panose="020B0604020202020204" pitchFamily="34" charset="0"/>
                </a:rPr>
                <a:t>state of Brazil</a:t>
              </a:r>
            </a:p>
          </p:txBody>
        </p:sp>
        <p:pic>
          <p:nvPicPr>
            <p:cNvPr id="21" name="Picture 2" descr="Resultado de imagem para 2nd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84" y="2244481"/>
              <a:ext cx="529046" cy="52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tângulo 21"/>
          <p:cNvSpPr/>
          <p:nvPr/>
        </p:nvSpPr>
        <p:spPr>
          <a:xfrm>
            <a:off x="339511" y="1710693"/>
            <a:ext cx="950901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81"/>
              </a:spcBef>
              <a:spcAft>
                <a:spcPts val="381"/>
              </a:spcAft>
              <a:buClr>
                <a:srgbClr val="C00000"/>
              </a:buClr>
              <a:defRPr/>
            </a:pPr>
            <a:r>
              <a:rPr lang="en-US" sz="1105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Minas </a:t>
            </a:r>
            <a:r>
              <a:rPr lang="en-US" sz="1105" b="1" dirty="0" err="1">
                <a:solidFill>
                  <a:schemeClr val="accent3"/>
                </a:solidFill>
                <a:latin typeface="+mj-lt"/>
                <a:cs typeface="Arial" pitchFamily="34" charset="0"/>
              </a:rPr>
              <a:t>Gerais</a:t>
            </a:r>
            <a:endParaRPr lang="en-US" sz="1105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647953" y="787152"/>
            <a:ext cx="265790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pt-BR" sz="1289" dirty="0">
                <a:latin typeface="Arial" panose="020B0604020202020204" pitchFamily="34" charset="0"/>
                <a:cs typeface="Arial" panose="020B0604020202020204" pitchFamily="34" charset="0"/>
              </a:rPr>
              <a:t>PORTFOLIO &amp; IMPACT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23" y="2055001"/>
            <a:ext cx="4020487" cy="2843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0230" y="4803611"/>
            <a:ext cx="2159641" cy="29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4" dirty="0">
                <a:ea typeface="Calibri" panose="020F0502020204030204" pitchFamily="34" charset="0"/>
                <a:cs typeface="Times New Roman" panose="02020603050405020304" pitchFamily="18" charset="0"/>
              </a:rPr>
              <a:t>*Estimated values, obtained with the methodology of the input-output matrix, referring to 1Q 2019 </a:t>
            </a:r>
            <a:endParaRPr lang="en-US" sz="644" dirty="0"/>
          </a:p>
        </p:txBody>
      </p:sp>
      <p:grpSp>
        <p:nvGrpSpPr>
          <p:cNvPr id="6" name="Grupo 5"/>
          <p:cNvGrpSpPr/>
          <p:nvPr/>
        </p:nvGrpSpPr>
        <p:grpSpPr>
          <a:xfrm>
            <a:off x="5269078" y="4631003"/>
            <a:ext cx="1536247" cy="226913"/>
            <a:chOff x="7729681" y="4580861"/>
            <a:chExt cx="1226338" cy="246478"/>
          </a:xfrm>
        </p:grpSpPr>
        <p:sp>
          <p:nvSpPr>
            <p:cNvPr id="7" name="Retângulo 6"/>
            <p:cNvSpPr/>
            <p:nvPr/>
          </p:nvSpPr>
          <p:spPr>
            <a:xfrm>
              <a:off x="7729681" y="4627356"/>
              <a:ext cx="130594" cy="1534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11" dirty="0"/>
            </a:p>
          </p:txBody>
        </p:sp>
        <p:sp>
          <p:nvSpPr>
            <p:cNvPr id="8" name="Subtítulo 3"/>
            <p:cNvSpPr txBox="1">
              <a:spLocks/>
            </p:cNvSpPr>
            <p:nvPr/>
          </p:nvSpPr>
          <p:spPr>
            <a:xfrm>
              <a:off x="7860275" y="4580861"/>
              <a:ext cx="1095744" cy="2464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21" dirty="0">
                  <a:cs typeface="Arial" pitchFamily="34" charset="0"/>
                </a:rPr>
                <a:t>Portfolio 1Q 2019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081187" y="1504196"/>
            <a:ext cx="756938" cy="48904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578" dirty="0">
                <a:solidFill>
                  <a:schemeClr val="bg1"/>
                </a:solidFill>
                <a:cs typeface="Arial" panose="020B0604020202020204" pitchFamily="34" charset="0"/>
              </a:rPr>
              <a:t>87%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23790" y="1477376"/>
            <a:ext cx="1680419" cy="5174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921" dirty="0">
                <a:solidFill>
                  <a:srgbClr val="555860"/>
                </a:solidFill>
                <a:cs typeface="Arial" panose="020B0604020202020204" pitchFamily="34" charset="0"/>
              </a:rPr>
              <a:t>Presence in the State of Minas </a:t>
            </a:r>
            <a:r>
              <a:rPr lang="en-US" sz="921" dirty="0" err="1">
                <a:solidFill>
                  <a:srgbClr val="555860"/>
                </a:solidFill>
                <a:cs typeface="Arial" panose="020B0604020202020204" pitchFamily="34" charset="0"/>
              </a:rPr>
              <a:t>Gerais</a:t>
            </a:r>
            <a:r>
              <a:rPr lang="en-US" sz="921" dirty="0">
                <a:solidFill>
                  <a:srgbClr val="555860"/>
                </a:solidFill>
                <a:cs typeface="Arial" panose="020B0604020202020204" pitchFamily="34" charset="0"/>
              </a:rPr>
              <a:t> (745 municipalities with at least 1 client)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23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OVERVIEW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89853" y="1402412"/>
            <a:ext cx="1140867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73" b="1" dirty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BRL 6.0 Bi  </a:t>
            </a:r>
          </a:p>
          <a:p>
            <a:pPr>
              <a:defRPr/>
            </a:pPr>
            <a:r>
              <a:rPr lang="pt-BR" sz="1013" dirty="0">
                <a:solidFill>
                  <a:srgbClr val="555860"/>
                </a:solidFill>
                <a:cs typeface="Arial" panose="020B0604020202020204" pitchFamily="34" charset="0"/>
              </a:rPr>
              <a:t>Portfolio</a:t>
            </a:r>
          </a:p>
          <a:p>
            <a:pPr>
              <a:defRPr/>
            </a:pPr>
            <a:r>
              <a:rPr lang="pt-BR" sz="1013" dirty="0">
                <a:solidFill>
                  <a:srgbClr val="555860"/>
                </a:solidFill>
                <a:cs typeface="Arial" panose="020B0604020202020204" pitchFamily="34" charset="0"/>
              </a:rPr>
              <a:t>1Q 2019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006435" y="1397431"/>
            <a:ext cx="1433264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73" b="1" dirty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BRL 1.47 Bi  </a:t>
            </a:r>
          </a:p>
          <a:p>
            <a:pPr>
              <a:defRPr/>
            </a:pPr>
            <a:r>
              <a:rPr lang="en-US" sz="1013" dirty="0">
                <a:solidFill>
                  <a:srgbClr val="555860"/>
                </a:solidFill>
                <a:cs typeface="Arial" panose="020B0604020202020204" pitchFamily="34" charset="0"/>
              </a:rPr>
              <a:t>Average disbursement in the past 4 years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49332" y="2140970"/>
            <a:ext cx="22913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BRL 1,4 Bi </a:t>
            </a:r>
          </a:p>
          <a:p>
            <a:pPr>
              <a:spcAft>
                <a:spcPts val="0"/>
              </a:spcAft>
            </a:pPr>
            <a:r>
              <a:rPr lang="en-US" sz="1100" dirty="0" smtClean="0">
                <a:ea typeface="Calibri" panose="020F0502020204030204" pitchFamily="34" charset="0"/>
                <a:cs typeface="Arial" panose="020B0604020202020204" pitchFamily="34" charset="0"/>
              </a:rPr>
              <a:t>disbursement in the last 12 months [1Q 2018-1Q 2019] meant*: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49332" y="4092855"/>
            <a:ext cx="2378381" cy="553998"/>
            <a:chOff x="951746" y="3466570"/>
            <a:chExt cx="2378381" cy="553998"/>
          </a:xfrm>
        </p:grpSpPr>
        <p:sp>
          <p:nvSpPr>
            <p:cNvPr id="30" name="CaixaDeTexto 29"/>
            <p:cNvSpPr txBox="1"/>
            <p:nvPr/>
          </p:nvSpPr>
          <p:spPr>
            <a:xfrm>
              <a:off x="1419039" y="3466570"/>
              <a:ext cx="1911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cs typeface="Arial" panose="020B0604020202020204" pitchFamily="34" charset="0"/>
                </a:rPr>
                <a:t>BRL </a:t>
              </a:r>
              <a:r>
                <a:rPr lang="en-US" sz="1000" dirty="0" smtClean="0">
                  <a:cs typeface="Arial" panose="020B0604020202020204" pitchFamily="34" charset="0"/>
                </a:rPr>
                <a:t>53.2 </a:t>
              </a:r>
              <a:r>
                <a:rPr lang="en-US" sz="1000" dirty="0">
                  <a:cs typeface="Arial" panose="020B0604020202020204" pitchFamily="34" charset="0"/>
                </a:rPr>
                <a:t>million in ICMS (tax over the circulation of goods and services) return</a:t>
              </a: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951746" y="3550874"/>
              <a:ext cx="408434" cy="397431"/>
            </a:xfrm>
            <a:custGeom>
              <a:avLst/>
              <a:gdLst>
                <a:gd name="T0" fmla="*/ 97 w 176"/>
                <a:gd name="T1" fmla="*/ 151 h 192"/>
                <a:gd name="T2" fmla="*/ 92 w 176"/>
                <a:gd name="T3" fmla="*/ 160 h 192"/>
                <a:gd name="T4" fmla="*/ 84 w 176"/>
                <a:gd name="T5" fmla="*/ 152 h 192"/>
                <a:gd name="T6" fmla="*/ 71 w 176"/>
                <a:gd name="T7" fmla="*/ 147 h 192"/>
                <a:gd name="T8" fmla="*/ 64 w 176"/>
                <a:gd name="T9" fmla="*/ 130 h 192"/>
                <a:gd name="T10" fmla="*/ 73 w 176"/>
                <a:gd name="T11" fmla="*/ 137 h 192"/>
                <a:gd name="T12" fmla="*/ 82 w 176"/>
                <a:gd name="T13" fmla="*/ 144 h 192"/>
                <a:gd name="T14" fmla="*/ 94 w 176"/>
                <a:gd name="T15" fmla="*/ 145 h 192"/>
                <a:gd name="T16" fmla="*/ 103 w 176"/>
                <a:gd name="T17" fmla="*/ 140 h 192"/>
                <a:gd name="T18" fmla="*/ 102 w 176"/>
                <a:gd name="T19" fmla="*/ 129 h 192"/>
                <a:gd name="T20" fmla="*/ 92 w 176"/>
                <a:gd name="T21" fmla="*/ 124 h 192"/>
                <a:gd name="T22" fmla="*/ 78 w 176"/>
                <a:gd name="T23" fmla="*/ 120 h 192"/>
                <a:gd name="T24" fmla="*/ 67 w 176"/>
                <a:gd name="T25" fmla="*/ 113 h 192"/>
                <a:gd name="T26" fmla="*/ 68 w 176"/>
                <a:gd name="T27" fmla="*/ 98 h 192"/>
                <a:gd name="T28" fmla="*/ 80 w 176"/>
                <a:gd name="T29" fmla="*/ 89 h 192"/>
                <a:gd name="T30" fmla="*/ 84 w 176"/>
                <a:gd name="T31" fmla="*/ 80 h 192"/>
                <a:gd name="T32" fmla="*/ 92 w 176"/>
                <a:gd name="T33" fmla="*/ 88 h 192"/>
                <a:gd name="T34" fmla="*/ 103 w 176"/>
                <a:gd name="T35" fmla="*/ 93 h 192"/>
                <a:gd name="T36" fmla="*/ 109 w 176"/>
                <a:gd name="T37" fmla="*/ 107 h 192"/>
                <a:gd name="T38" fmla="*/ 97 w 176"/>
                <a:gd name="T39" fmla="*/ 98 h 192"/>
                <a:gd name="T40" fmla="*/ 82 w 176"/>
                <a:gd name="T41" fmla="*/ 95 h 192"/>
                <a:gd name="T42" fmla="*/ 75 w 176"/>
                <a:gd name="T43" fmla="*/ 100 h 192"/>
                <a:gd name="T44" fmla="*/ 75 w 176"/>
                <a:gd name="T45" fmla="*/ 110 h 192"/>
                <a:gd name="T46" fmla="*/ 86 w 176"/>
                <a:gd name="T47" fmla="*/ 115 h 192"/>
                <a:gd name="T48" fmla="*/ 100 w 176"/>
                <a:gd name="T49" fmla="*/ 118 h 192"/>
                <a:gd name="T50" fmla="*/ 110 w 176"/>
                <a:gd name="T51" fmla="*/ 126 h 192"/>
                <a:gd name="T52" fmla="*/ 110 w 176"/>
                <a:gd name="T53" fmla="*/ 142 h 192"/>
                <a:gd name="T54" fmla="*/ 107 w 176"/>
                <a:gd name="T55" fmla="*/ 56 h 192"/>
                <a:gd name="T56" fmla="*/ 69 w 176"/>
                <a:gd name="T57" fmla="*/ 56 h 192"/>
                <a:gd name="T58" fmla="*/ 43 w 176"/>
                <a:gd name="T59" fmla="*/ 184 h 192"/>
                <a:gd name="T60" fmla="*/ 133 w 176"/>
                <a:gd name="T61" fmla="*/ 184 h 192"/>
                <a:gd name="T62" fmla="*/ 107 w 176"/>
                <a:gd name="T63" fmla="*/ 56 h 192"/>
                <a:gd name="T64" fmla="*/ 107 w 176"/>
                <a:gd name="T65" fmla="*/ 8 h 192"/>
                <a:gd name="T66" fmla="*/ 97 w 176"/>
                <a:gd name="T67" fmla="*/ 12 h 192"/>
                <a:gd name="T68" fmla="*/ 79 w 176"/>
                <a:gd name="T69" fmla="*/ 12 h 192"/>
                <a:gd name="T70" fmla="*/ 69 w 176"/>
                <a:gd name="T71" fmla="*/ 8 h 192"/>
                <a:gd name="T72" fmla="*/ 63 w 176"/>
                <a:gd name="T73" fmla="*/ 41 h 192"/>
                <a:gd name="T74" fmla="*/ 88 w 176"/>
                <a:gd name="T75" fmla="*/ 48 h 192"/>
                <a:gd name="T76" fmla="*/ 113 w 176"/>
                <a:gd name="T77" fmla="*/ 41 h 192"/>
                <a:gd name="T78" fmla="*/ 169 w 176"/>
                <a:gd name="T79" fmla="*/ 126 h 192"/>
                <a:gd name="T80" fmla="*/ 133 w 176"/>
                <a:gd name="T81" fmla="*/ 192 h 192"/>
                <a:gd name="T82" fmla="*/ 43 w 176"/>
                <a:gd name="T83" fmla="*/ 192 h 192"/>
                <a:gd name="T84" fmla="*/ 7 w 176"/>
                <a:gd name="T85" fmla="*/ 126 h 192"/>
                <a:gd name="T86" fmla="*/ 60 w 176"/>
                <a:gd name="T87" fmla="*/ 52 h 192"/>
                <a:gd name="T88" fmla="*/ 52 w 176"/>
                <a:gd name="T89" fmla="*/ 39 h 192"/>
                <a:gd name="T90" fmla="*/ 54 w 176"/>
                <a:gd name="T91" fmla="*/ 2 h 192"/>
                <a:gd name="T92" fmla="*/ 72 w 176"/>
                <a:gd name="T93" fmla="*/ 0 h 192"/>
                <a:gd name="T94" fmla="*/ 82 w 176"/>
                <a:gd name="T95" fmla="*/ 4 h 192"/>
                <a:gd name="T96" fmla="*/ 94 w 176"/>
                <a:gd name="T97" fmla="*/ 4 h 192"/>
                <a:gd name="T98" fmla="*/ 104 w 176"/>
                <a:gd name="T99" fmla="*/ 0 h 192"/>
                <a:gd name="T100" fmla="*/ 122 w 176"/>
                <a:gd name="T101" fmla="*/ 2 h 192"/>
                <a:gd name="T102" fmla="*/ 124 w 176"/>
                <a:gd name="T103" fmla="*/ 39 h 192"/>
                <a:gd name="T104" fmla="*/ 116 w 176"/>
                <a:gd name="T105" fmla="*/ 52 h 192"/>
                <a:gd name="T106" fmla="*/ 169 w 176"/>
                <a:gd name="T107" fmla="*/ 12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92">
                  <a:moveTo>
                    <a:pt x="104" y="148"/>
                  </a:moveTo>
                  <a:cubicBezTo>
                    <a:pt x="102" y="149"/>
                    <a:pt x="100" y="150"/>
                    <a:pt x="97" y="151"/>
                  </a:cubicBezTo>
                  <a:cubicBezTo>
                    <a:pt x="95" y="151"/>
                    <a:pt x="94" y="152"/>
                    <a:pt x="92" y="152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2" y="151"/>
                    <a:pt x="81" y="151"/>
                    <a:pt x="79" y="151"/>
                  </a:cubicBezTo>
                  <a:cubicBezTo>
                    <a:pt x="76" y="150"/>
                    <a:pt x="74" y="149"/>
                    <a:pt x="71" y="147"/>
                  </a:cubicBezTo>
                  <a:cubicBezTo>
                    <a:pt x="69" y="145"/>
                    <a:pt x="67" y="143"/>
                    <a:pt x="66" y="140"/>
                  </a:cubicBezTo>
                  <a:cubicBezTo>
                    <a:pt x="65" y="137"/>
                    <a:pt x="64" y="134"/>
                    <a:pt x="64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3"/>
                    <a:pt x="72" y="135"/>
                    <a:pt x="73" y="137"/>
                  </a:cubicBezTo>
                  <a:cubicBezTo>
                    <a:pt x="74" y="139"/>
                    <a:pt x="75" y="140"/>
                    <a:pt x="77" y="142"/>
                  </a:cubicBezTo>
                  <a:cubicBezTo>
                    <a:pt x="78" y="143"/>
                    <a:pt x="80" y="144"/>
                    <a:pt x="82" y="144"/>
                  </a:cubicBezTo>
                  <a:cubicBezTo>
                    <a:pt x="85" y="145"/>
                    <a:pt x="87" y="145"/>
                    <a:pt x="89" y="145"/>
                  </a:cubicBezTo>
                  <a:cubicBezTo>
                    <a:pt x="91" y="145"/>
                    <a:pt x="92" y="145"/>
                    <a:pt x="94" y="145"/>
                  </a:cubicBezTo>
                  <a:cubicBezTo>
                    <a:pt x="96" y="144"/>
                    <a:pt x="98" y="144"/>
                    <a:pt x="99" y="143"/>
                  </a:cubicBezTo>
                  <a:cubicBezTo>
                    <a:pt x="101" y="142"/>
                    <a:pt x="102" y="141"/>
                    <a:pt x="103" y="140"/>
                  </a:cubicBezTo>
                  <a:cubicBezTo>
                    <a:pt x="104" y="138"/>
                    <a:pt x="104" y="136"/>
                    <a:pt x="104" y="134"/>
                  </a:cubicBezTo>
                  <a:cubicBezTo>
                    <a:pt x="104" y="132"/>
                    <a:pt x="103" y="130"/>
                    <a:pt x="102" y="129"/>
                  </a:cubicBezTo>
                  <a:cubicBezTo>
                    <a:pt x="101" y="128"/>
                    <a:pt x="100" y="127"/>
                    <a:pt x="98" y="126"/>
                  </a:cubicBezTo>
                  <a:cubicBezTo>
                    <a:pt x="96" y="125"/>
                    <a:pt x="94" y="124"/>
                    <a:pt x="92" y="124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3" y="122"/>
                    <a:pt x="80" y="121"/>
                    <a:pt x="78" y="120"/>
                  </a:cubicBezTo>
                  <a:cubicBezTo>
                    <a:pt x="76" y="120"/>
                    <a:pt x="74" y="119"/>
                    <a:pt x="72" y="117"/>
                  </a:cubicBezTo>
                  <a:cubicBezTo>
                    <a:pt x="70" y="116"/>
                    <a:pt x="69" y="115"/>
                    <a:pt x="67" y="113"/>
                  </a:cubicBezTo>
                  <a:cubicBezTo>
                    <a:pt x="66" y="111"/>
                    <a:pt x="66" y="109"/>
                    <a:pt x="66" y="106"/>
                  </a:cubicBezTo>
                  <a:cubicBezTo>
                    <a:pt x="66" y="103"/>
                    <a:pt x="66" y="100"/>
                    <a:pt x="68" y="98"/>
                  </a:cubicBezTo>
                  <a:cubicBezTo>
                    <a:pt x="69" y="96"/>
                    <a:pt x="71" y="94"/>
                    <a:pt x="73" y="92"/>
                  </a:cubicBezTo>
                  <a:cubicBezTo>
                    <a:pt x="75" y="91"/>
                    <a:pt x="77" y="90"/>
                    <a:pt x="80" y="89"/>
                  </a:cubicBezTo>
                  <a:cubicBezTo>
                    <a:pt x="81" y="89"/>
                    <a:pt x="82" y="88"/>
                    <a:pt x="84" y="88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3" y="89"/>
                    <a:pt x="95" y="89"/>
                    <a:pt x="96" y="89"/>
                  </a:cubicBezTo>
                  <a:cubicBezTo>
                    <a:pt x="99" y="90"/>
                    <a:pt x="101" y="91"/>
                    <a:pt x="103" y="93"/>
                  </a:cubicBezTo>
                  <a:cubicBezTo>
                    <a:pt x="105" y="94"/>
                    <a:pt x="106" y="96"/>
                    <a:pt x="108" y="99"/>
                  </a:cubicBezTo>
                  <a:cubicBezTo>
                    <a:pt x="109" y="101"/>
                    <a:pt x="109" y="104"/>
                    <a:pt x="109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1" y="103"/>
                    <a:pt x="100" y="100"/>
                    <a:pt x="97" y="98"/>
                  </a:cubicBezTo>
                  <a:cubicBezTo>
                    <a:pt x="95" y="96"/>
                    <a:pt x="91" y="95"/>
                    <a:pt x="87" y="95"/>
                  </a:cubicBezTo>
                  <a:cubicBezTo>
                    <a:pt x="85" y="95"/>
                    <a:pt x="84" y="95"/>
                    <a:pt x="82" y="95"/>
                  </a:cubicBezTo>
                  <a:cubicBezTo>
                    <a:pt x="81" y="96"/>
                    <a:pt x="79" y="96"/>
                    <a:pt x="78" y="97"/>
                  </a:cubicBezTo>
                  <a:cubicBezTo>
                    <a:pt x="77" y="98"/>
                    <a:pt x="76" y="99"/>
                    <a:pt x="75" y="100"/>
                  </a:cubicBezTo>
                  <a:cubicBezTo>
                    <a:pt x="74" y="102"/>
                    <a:pt x="74" y="103"/>
                    <a:pt x="74" y="105"/>
                  </a:cubicBezTo>
                  <a:cubicBezTo>
                    <a:pt x="74" y="107"/>
                    <a:pt x="74" y="109"/>
                    <a:pt x="75" y="110"/>
                  </a:cubicBezTo>
                  <a:cubicBezTo>
                    <a:pt x="77" y="111"/>
                    <a:pt x="78" y="112"/>
                    <a:pt x="80" y="113"/>
                  </a:cubicBezTo>
                  <a:cubicBezTo>
                    <a:pt x="82" y="114"/>
                    <a:pt x="84" y="114"/>
                    <a:pt x="86" y="115"/>
                  </a:cubicBezTo>
                  <a:cubicBezTo>
                    <a:pt x="88" y="115"/>
                    <a:pt x="91" y="116"/>
                    <a:pt x="93" y="116"/>
                  </a:cubicBezTo>
                  <a:cubicBezTo>
                    <a:pt x="95" y="117"/>
                    <a:pt x="98" y="117"/>
                    <a:pt x="100" y="118"/>
                  </a:cubicBezTo>
                  <a:cubicBezTo>
                    <a:pt x="102" y="119"/>
                    <a:pt x="104" y="120"/>
                    <a:pt x="106" y="121"/>
                  </a:cubicBezTo>
                  <a:cubicBezTo>
                    <a:pt x="108" y="123"/>
                    <a:pt x="109" y="124"/>
                    <a:pt x="110" y="126"/>
                  </a:cubicBezTo>
                  <a:cubicBezTo>
                    <a:pt x="111" y="128"/>
                    <a:pt x="112" y="131"/>
                    <a:pt x="112" y="134"/>
                  </a:cubicBezTo>
                  <a:cubicBezTo>
                    <a:pt x="112" y="137"/>
                    <a:pt x="111" y="140"/>
                    <a:pt x="110" y="142"/>
                  </a:cubicBezTo>
                  <a:cubicBezTo>
                    <a:pt x="108" y="144"/>
                    <a:pt x="107" y="146"/>
                    <a:pt x="104" y="148"/>
                  </a:cubicBezTo>
                  <a:close/>
                  <a:moveTo>
                    <a:pt x="107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47" y="71"/>
                    <a:pt x="26" y="101"/>
                    <a:pt x="14" y="129"/>
                  </a:cubicBezTo>
                  <a:cubicBezTo>
                    <a:pt x="3" y="157"/>
                    <a:pt x="17" y="184"/>
                    <a:pt x="43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84"/>
                    <a:pt x="173" y="157"/>
                    <a:pt x="162" y="129"/>
                  </a:cubicBezTo>
                  <a:cubicBezTo>
                    <a:pt x="150" y="101"/>
                    <a:pt x="129" y="71"/>
                    <a:pt x="107" y="56"/>
                  </a:cubicBezTo>
                  <a:close/>
                  <a:moveTo>
                    <a:pt x="120" y="10"/>
                  </a:moveTo>
                  <a:cubicBezTo>
                    <a:pt x="118" y="9"/>
                    <a:pt x="111" y="8"/>
                    <a:pt x="107" y="8"/>
                  </a:cubicBezTo>
                  <a:cubicBezTo>
                    <a:pt x="107" y="8"/>
                    <a:pt x="106" y="8"/>
                    <a:pt x="106" y="8"/>
                  </a:cubicBezTo>
                  <a:cubicBezTo>
                    <a:pt x="103" y="9"/>
                    <a:pt x="100" y="11"/>
                    <a:pt x="97" y="12"/>
                  </a:cubicBezTo>
                  <a:cubicBezTo>
                    <a:pt x="94" y="13"/>
                    <a:pt x="91" y="13"/>
                    <a:pt x="88" y="14"/>
                  </a:cubicBezTo>
                  <a:cubicBezTo>
                    <a:pt x="85" y="13"/>
                    <a:pt x="82" y="13"/>
                    <a:pt x="79" y="12"/>
                  </a:cubicBezTo>
                  <a:cubicBezTo>
                    <a:pt x="76" y="11"/>
                    <a:pt x="73" y="9"/>
                    <a:pt x="70" y="8"/>
                  </a:cubicBezTo>
                  <a:cubicBezTo>
                    <a:pt x="70" y="8"/>
                    <a:pt x="69" y="8"/>
                    <a:pt x="69" y="8"/>
                  </a:cubicBezTo>
                  <a:cubicBezTo>
                    <a:pt x="65" y="8"/>
                    <a:pt x="58" y="9"/>
                    <a:pt x="56" y="10"/>
                  </a:cubicBezTo>
                  <a:cubicBezTo>
                    <a:pt x="42" y="12"/>
                    <a:pt x="52" y="24"/>
                    <a:pt x="63" y="41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24" y="24"/>
                    <a:pt x="134" y="12"/>
                    <a:pt x="120" y="10"/>
                  </a:cubicBezTo>
                  <a:close/>
                  <a:moveTo>
                    <a:pt x="169" y="126"/>
                  </a:moveTo>
                  <a:cubicBezTo>
                    <a:pt x="176" y="143"/>
                    <a:pt x="175" y="161"/>
                    <a:pt x="166" y="174"/>
                  </a:cubicBezTo>
                  <a:cubicBezTo>
                    <a:pt x="159" y="186"/>
                    <a:pt x="147" y="192"/>
                    <a:pt x="133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29" y="192"/>
                    <a:pt x="17" y="186"/>
                    <a:pt x="10" y="174"/>
                  </a:cubicBezTo>
                  <a:cubicBezTo>
                    <a:pt x="1" y="161"/>
                    <a:pt x="0" y="143"/>
                    <a:pt x="7" y="126"/>
                  </a:cubicBezTo>
                  <a:cubicBezTo>
                    <a:pt x="20" y="96"/>
                    <a:pt x="40" y="68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3"/>
                    <a:pt x="53" y="41"/>
                    <a:pt x="52" y="39"/>
                  </a:cubicBezTo>
                  <a:cubicBezTo>
                    <a:pt x="44" y="27"/>
                    <a:pt x="39" y="18"/>
                    <a:pt x="42" y="10"/>
                  </a:cubicBezTo>
                  <a:cubicBezTo>
                    <a:pt x="44" y="6"/>
                    <a:pt x="48" y="3"/>
                    <a:pt x="54" y="2"/>
                  </a:cubicBezTo>
                  <a:cubicBezTo>
                    <a:pt x="56" y="2"/>
                    <a:pt x="64" y="0"/>
                    <a:pt x="69" y="0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75" y="1"/>
                    <a:pt x="77" y="2"/>
                    <a:pt x="80" y="3"/>
                  </a:cubicBezTo>
                  <a:cubicBezTo>
                    <a:pt x="81" y="4"/>
                    <a:pt x="81" y="4"/>
                    <a:pt x="82" y="4"/>
                  </a:cubicBezTo>
                  <a:cubicBezTo>
                    <a:pt x="84" y="5"/>
                    <a:pt x="86" y="5"/>
                    <a:pt x="88" y="6"/>
                  </a:cubicBezTo>
                  <a:cubicBezTo>
                    <a:pt x="90" y="5"/>
                    <a:pt x="92" y="5"/>
                    <a:pt x="94" y="4"/>
                  </a:cubicBezTo>
                  <a:cubicBezTo>
                    <a:pt x="95" y="4"/>
                    <a:pt x="95" y="4"/>
                    <a:pt x="96" y="3"/>
                  </a:cubicBezTo>
                  <a:cubicBezTo>
                    <a:pt x="99" y="2"/>
                    <a:pt x="101" y="1"/>
                    <a:pt x="104" y="0"/>
                  </a:cubicBezTo>
                  <a:cubicBezTo>
                    <a:pt x="105" y="0"/>
                    <a:pt x="106" y="0"/>
                    <a:pt x="107" y="0"/>
                  </a:cubicBezTo>
                  <a:cubicBezTo>
                    <a:pt x="112" y="0"/>
                    <a:pt x="120" y="2"/>
                    <a:pt x="122" y="2"/>
                  </a:cubicBezTo>
                  <a:cubicBezTo>
                    <a:pt x="128" y="3"/>
                    <a:pt x="132" y="6"/>
                    <a:pt x="134" y="10"/>
                  </a:cubicBezTo>
                  <a:cubicBezTo>
                    <a:pt x="137" y="18"/>
                    <a:pt x="132" y="27"/>
                    <a:pt x="124" y="39"/>
                  </a:cubicBezTo>
                  <a:cubicBezTo>
                    <a:pt x="123" y="41"/>
                    <a:pt x="121" y="43"/>
                    <a:pt x="120" y="46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36" y="68"/>
                    <a:pt x="156" y="96"/>
                    <a:pt x="169" y="126"/>
                  </a:cubicBezTo>
                  <a:close/>
                </a:path>
              </a:pathLst>
            </a:custGeom>
            <a:solidFill>
              <a:srgbClr val="7F88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49332" y="2953558"/>
            <a:ext cx="1853338" cy="412643"/>
            <a:chOff x="978353" y="2258293"/>
            <a:chExt cx="1853338" cy="412643"/>
          </a:xfrm>
        </p:grpSpPr>
        <p:sp>
          <p:nvSpPr>
            <p:cNvPr id="33" name="CaixaDeTexto 32"/>
            <p:cNvSpPr txBox="1"/>
            <p:nvPr/>
          </p:nvSpPr>
          <p:spPr>
            <a:xfrm>
              <a:off x="1463027" y="2322538"/>
              <a:ext cx="13686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cs typeface="Arial" panose="020B0604020202020204" pitchFamily="34" charset="0"/>
                </a:rPr>
                <a:t>26,530 </a:t>
              </a:r>
              <a:r>
                <a:rPr lang="en-US" sz="1000" dirty="0">
                  <a:cs typeface="Arial" panose="020B0604020202020204" pitchFamily="34" charset="0"/>
                </a:rPr>
                <a:t>jobs created</a:t>
              </a: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978353" y="2258293"/>
              <a:ext cx="440685" cy="412643"/>
            </a:xfrm>
            <a:custGeom>
              <a:avLst/>
              <a:gdLst>
                <a:gd name="T0" fmla="*/ 121 w 123"/>
                <a:gd name="T1" fmla="*/ 42 h 128"/>
                <a:gd name="T2" fmla="*/ 86 w 123"/>
                <a:gd name="T3" fmla="*/ 34 h 128"/>
                <a:gd name="T4" fmla="*/ 86 w 123"/>
                <a:gd name="T5" fmla="*/ 24 h 128"/>
                <a:gd name="T6" fmla="*/ 38 w 123"/>
                <a:gd name="T7" fmla="*/ 24 h 128"/>
                <a:gd name="T8" fmla="*/ 37 w 123"/>
                <a:gd name="T9" fmla="*/ 34 h 128"/>
                <a:gd name="T10" fmla="*/ 3 w 123"/>
                <a:gd name="T11" fmla="*/ 42 h 128"/>
                <a:gd name="T12" fmla="*/ 0 w 123"/>
                <a:gd name="T13" fmla="*/ 56 h 128"/>
                <a:gd name="T14" fmla="*/ 6 w 123"/>
                <a:gd name="T15" fmla="*/ 91 h 128"/>
                <a:gd name="T16" fmla="*/ 15 w 123"/>
                <a:gd name="T17" fmla="*/ 119 h 128"/>
                <a:gd name="T18" fmla="*/ 27 w 123"/>
                <a:gd name="T19" fmla="*/ 119 h 128"/>
                <a:gd name="T20" fmla="*/ 36 w 123"/>
                <a:gd name="T21" fmla="*/ 91 h 128"/>
                <a:gd name="T22" fmla="*/ 42 w 123"/>
                <a:gd name="T23" fmla="*/ 90 h 128"/>
                <a:gd name="T24" fmla="*/ 54 w 123"/>
                <a:gd name="T25" fmla="*/ 128 h 128"/>
                <a:gd name="T26" fmla="*/ 70 w 123"/>
                <a:gd name="T27" fmla="*/ 128 h 128"/>
                <a:gd name="T28" fmla="*/ 82 w 123"/>
                <a:gd name="T29" fmla="*/ 90 h 128"/>
                <a:gd name="T30" fmla="*/ 88 w 123"/>
                <a:gd name="T31" fmla="*/ 91 h 128"/>
                <a:gd name="T32" fmla="*/ 97 w 123"/>
                <a:gd name="T33" fmla="*/ 119 h 128"/>
                <a:gd name="T34" fmla="*/ 109 w 123"/>
                <a:gd name="T35" fmla="*/ 119 h 128"/>
                <a:gd name="T36" fmla="*/ 118 w 123"/>
                <a:gd name="T37" fmla="*/ 91 h 128"/>
                <a:gd name="T38" fmla="*/ 123 w 123"/>
                <a:gd name="T39" fmla="*/ 56 h 128"/>
                <a:gd name="T40" fmla="*/ 18 w 123"/>
                <a:gd name="T41" fmla="*/ 86 h 128"/>
                <a:gd name="T42" fmla="*/ 15 w 123"/>
                <a:gd name="T43" fmla="*/ 113 h 128"/>
                <a:gd name="T44" fmla="*/ 12 w 123"/>
                <a:gd name="T45" fmla="*/ 86 h 128"/>
                <a:gd name="T46" fmla="*/ 6 w 123"/>
                <a:gd name="T47" fmla="*/ 56 h 128"/>
                <a:gd name="T48" fmla="*/ 9 w 123"/>
                <a:gd name="T49" fmla="*/ 42 h 128"/>
                <a:gd name="T50" fmla="*/ 33 w 123"/>
                <a:gd name="T51" fmla="*/ 42 h 128"/>
                <a:gd name="T52" fmla="*/ 34 w 123"/>
                <a:gd name="T53" fmla="*/ 52 h 128"/>
                <a:gd name="T54" fmla="*/ 35 w 123"/>
                <a:gd name="T55" fmla="*/ 83 h 128"/>
                <a:gd name="T56" fmla="*/ 30 w 123"/>
                <a:gd name="T57" fmla="*/ 110 h 128"/>
                <a:gd name="T58" fmla="*/ 24 w 123"/>
                <a:gd name="T59" fmla="*/ 110 h 128"/>
                <a:gd name="T60" fmla="*/ 58 w 123"/>
                <a:gd name="T61" fmla="*/ 83 h 128"/>
                <a:gd name="T62" fmla="*/ 54 w 123"/>
                <a:gd name="T63" fmla="*/ 120 h 128"/>
                <a:gd name="T64" fmla="*/ 50 w 123"/>
                <a:gd name="T65" fmla="*/ 84 h 128"/>
                <a:gd name="T66" fmla="*/ 42 w 123"/>
                <a:gd name="T67" fmla="*/ 56 h 128"/>
                <a:gd name="T68" fmla="*/ 42 w 123"/>
                <a:gd name="T69" fmla="*/ 44 h 128"/>
                <a:gd name="T70" fmla="*/ 46 w 123"/>
                <a:gd name="T71" fmla="*/ 24 h 128"/>
                <a:gd name="T72" fmla="*/ 78 w 123"/>
                <a:gd name="T73" fmla="*/ 24 h 128"/>
                <a:gd name="T74" fmla="*/ 82 w 123"/>
                <a:gd name="T75" fmla="*/ 44 h 128"/>
                <a:gd name="T76" fmla="*/ 82 w 123"/>
                <a:gd name="T77" fmla="*/ 76 h 128"/>
                <a:gd name="T78" fmla="*/ 74 w 123"/>
                <a:gd name="T79" fmla="*/ 116 h 128"/>
                <a:gd name="T80" fmla="*/ 66 w 123"/>
                <a:gd name="T81" fmla="*/ 116 h 128"/>
                <a:gd name="T82" fmla="*/ 58 w 123"/>
                <a:gd name="T83" fmla="*/ 83 h 128"/>
                <a:gd name="T84" fmla="*/ 100 w 123"/>
                <a:gd name="T85" fmla="*/ 110 h 128"/>
                <a:gd name="T86" fmla="*/ 94 w 123"/>
                <a:gd name="T87" fmla="*/ 110 h 128"/>
                <a:gd name="T88" fmla="*/ 88 w 123"/>
                <a:gd name="T89" fmla="*/ 83 h 128"/>
                <a:gd name="T90" fmla="*/ 90 w 123"/>
                <a:gd name="T91" fmla="*/ 52 h 128"/>
                <a:gd name="T92" fmla="*/ 91 w 123"/>
                <a:gd name="T93" fmla="*/ 42 h 128"/>
                <a:gd name="T94" fmla="*/ 115 w 123"/>
                <a:gd name="T95" fmla="*/ 42 h 128"/>
                <a:gd name="T96" fmla="*/ 118 w 123"/>
                <a:gd name="T97" fmla="*/ 56 h 128"/>
                <a:gd name="T98" fmla="*/ 112 w 123"/>
                <a:gd name="T99" fmla="*/ 86 h 128"/>
                <a:gd name="T100" fmla="*/ 109 w 123"/>
                <a:gd name="T101" fmla="*/ 113 h 128"/>
                <a:gd name="T102" fmla="*/ 106 w 123"/>
                <a:gd name="T103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" h="128">
                  <a:moveTo>
                    <a:pt x="119" y="48"/>
                  </a:moveTo>
                  <a:cubicBezTo>
                    <a:pt x="120" y="46"/>
                    <a:pt x="121" y="44"/>
                    <a:pt x="121" y="42"/>
                  </a:cubicBezTo>
                  <a:cubicBezTo>
                    <a:pt x="121" y="32"/>
                    <a:pt x="112" y="24"/>
                    <a:pt x="103" y="24"/>
                  </a:cubicBezTo>
                  <a:cubicBezTo>
                    <a:pt x="95" y="24"/>
                    <a:pt x="89" y="28"/>
                    <a:pt x="86" y="34"/>
                  </a:cubicBezTo>
                  <a:cubicBezTo>
                    <a:pt x="86" y="33"/>
                    <a:pt x="85" y="32"/>
                    <a:pt x="84" y="32"/>
                  </a:cubicBezTo>
                  <a:cubicBezTo>
                    <a:pt x="85" y="29"/>
                    <a:pt x="86" y="26"/>
                    <a:pt x="86" y="24"/>
                  </a:cubicBezTo>
                  <a:cubicBezTo>
                    <a:pt x="86" y="10"/>
                    <a:pt x="75" y="0"/>
                    <a:pt x="62" y="0"/>
                  </a:cubicBezTo>
                  <a:cubicBezTo>
                    <a:pt x="49" y="0"/>
                    <a:pt x="38" y="10"/>
                    <a:pt x="38" y="24"/>
                  </a:cubicBezTo>
                  <a:cubicBezTo>
                    <a:pt x="38" y="26"/>
                    <a:pt x="38" y="29"/>
                    <a:pt x="39" y="32"/>
                  </a:cubicBezTo>
                  <a:cubicBezTo>
                    <a:pt x="38" y="32"/>
                    <a:pt x="38" y="33"/>
                    <a:pt x="37" y="34"/>
                  </a:cubicBezTo>
                  <a:cubicBezTo>
                    <a:pt x="34" y="28"/>
                    <a:pt x="28" y="24"/>
                    <a:pt x="21" y="24"/>
                  </a:cubicBezTo>
                  <a:cubicBezTo>
                    <a:pt x="11" y="24"/>
                    <a:pt x="3" y="32"/>
                    <a:pt x="3" y="42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2" y="50"/>
                    <a:pt x="0" y="53"/>
                    <a:pt x="0" y="5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2" y="89"/>
                    <a:pt x="6" y="91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5"/>
                    <a:pt x="10" y="119"/>
                    <a:pt x="15" y="119"/>
                  </a:cubicBezTo>
                  <a:cubicBezTo>
                    <a:pt x="17" y="119"/>
                    <a:pt x="19" y="118"/>
                    <a:pt x="21" y="117"/>
                  </a:cubicBezTo>
                  <a:cubicBezTo>
                    <a:pt x="22" y="118"/>
                    <a:pt x="25" y="119"/>
                    <a:pt x="27" y="119"/>
                  </a:cubicBezTo>
                  <a:cubicBezTo>
                    <a:pt x="32" y="119"/>
                    <a:pt x="36" y="115"/>
                    <a:pt x="36" y="11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7" y="90"/>
                    <a:pt x="38" y="89"/>
                    <a:pt x="39" y="88"/>
                  </a:cubicBezTo>
                  <a:cubicBezTo>
                    <a:pt x="40" y="88"/>
                    <a:pt x="41" y="89"/>
                    <a:pt x="42" y="90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22"/>
                    <a:pt x="47" y="128"/>
                    <a:pt x="54" y="128"/>
                  </a:cubicBezTo>
                  <a:cubicBezTo>
                    <a:pt x="57" y="128"/>
                    <a:pt x="60" y="127"/>
                    <a:pt x="62" y="125"/>
                  </a:cubicBezTo>
                  <a:cubicBezTo>
                    <a:pt x="64" y="127"/>
                    <a:pt x="67" y="128"/>
                    <a:pt x="70" y="128"/>
                  </a:cubicBezTo>
                  <a:cubicBezTo>
                    <a:pt x="76" y="128"/>
                    <a:pt x="82" y="122"/>
                    <a:pt x="82" y="116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89"/>
                    <a:pt x="84" y="88"/>
                    <a:pt x="84" y="88"/>
                  </a:cubicBezTo>
                  <a:cubicBezTo>
                    <a:pt x="85" y="89"/>
                    <a:pt x="86" y="90"/>
                    <a:pt x="88" y="9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5"/>
                    <a:pt x="92" y="119"/>
                    <a:pt x="97" y="119"/>
                  </a:cubicBezTo>
                  <a:cubicBezTo>
                    <a:pt x="99" y="119"/>
                    <a:pt x="101" y="118"/>
                    <a:pt x="103" y="117"/>
                  </a:cubicBezTo>
                  <a:cubicBezTo>
                    <a:pt x="104" y="118"/>
                    <a:pt x="106" y="119"/>
                    <a:pt x="109" y="119"/>
                  </a:cubicBezTo>
                  <a:cubicBezTo>
                    <a:pt x="114" y="119"/>
                    <a:pt x="118" y="115"/>
                    <a:pt x="118" y="110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21" y="89"/>
                    <a:pt x="123" y="85"/>
                    <a:pt x="123" y="80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3"/>
                    <a:pt x="122" y="50"/>
                    <a:pt x="119" y="48"/>
                  </a:cubicBezTo>
                  <a:close/>
                  <a:moveTo>
                    <a:pt x="18" y="86"/>
                  </a:moveTo>
                  <a:cubicBezTo>
                    <a:pt x="18" y="110"/>
                    <a:pt x="18" y="110"/>
                    <a:pt x="18" y="110"/>
                  </a:cubicBezTo>
                  <a:cubicBezTo>
                    <a:pt x="18" y="112"/>
                    <a:pt x="17" y="113"/>
                    <a:pt x="15" y="113"/>
                  </a:cubicBezTo>
                  <a:cubicBezTo>
                    <a:pt x="13" y="113"/>
                    <a:pt x="12" y="112"/>
                    <a:pt x="12" y="110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9" y="86"/>
                    <a:pt x="6" y="84"/>
                    <a:pt x="6" y="80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3"/>
                    <a:pt x="9" y="51"/>
                    <a:pt x="12" y="51"/>
                  </a:cubicBezTo>
                  <a:cubicBezTo>
                    <a:pt x="12" y="51"/>
                    <a:pt x="9" y="48"/>
                    <a:pt x="9" y="42"/>
                  </a:cubicBezTo>
                  <a:cubicBezTo>
                    <a:pt x="9" y="35"/>
                    <a:pt x="14" y="30"/>
                    <a:pt x="21" y="30"/>
                  </a:cubicBezTo>
                  <a:cubicBezTo>
                    <a:pt x="27" y="30"/>
                    <a:pt x="33" y="35"/>
                    <a:pt x="33" y="42"/>
                  </a:cubicBezTo>
                  <a:cubicBezTo>
                    <a:pt x="33" y="48"/>
                    <a:pt x="30" y="51"/>
                    <a:pt x="30" y="51"/>
                  </a:cubicBezTo>
                  <a:cubicBezTo>
                    <a:pt x="31" y="51"/>
                    <a:pt x="33" y="51"/>
                    <a:pt x="34" y="5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4" y="80"/>
                    <a:pt x="35" y="83"/>
                  </a:cubicBezTo>
                  <a:cubicBezTo>
                    <a:pt x="34" y="85"/>
                    <a:pt x="32" y="86"/>
                    <a:pt x="30" y="86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2"/>
                    <a:pt x="28" y="113"/>
                    <a:pt x="27" y="113"/>
                  </a:cubicBezTo>
                  <a:cubicBezTo>
                    <a:pt x="25" y="113"/>
                    <a:pt x="24" y="112"/>
                    <a:pt x="24" y="110"/>
                  </a:cubicBezTo>
                  <a:cubicBezTo>
                    <a:pt x="24" y="86"/>
                    <a:pt x="24" y="86"/>
                    <a:pt x="24" y="86"/>
                  </a:cubicBezTo>
                  <a:moveTo>
                    <a:pt x="58" y="83"/>
                  </a:moveTo>
                  <a:cubicBezTo>
                    <a:pt x="58" y="116"/>
                    <a:pt x="58" y="116"/>
                    <a:pt x="58" y="116"/>
                  </a:cubicBezTo>
                  <a:cubicBezTo>
                    <a:pt x="58" y="118"/>
                    <a:pt x="56" y="120"/>
                    <a:pt x="54" y="120"/>
                  </a:cubicBezTo>
                  <a:cubicBezTo>
                    <a:pt x="52" y="120"/>
                    <a:pt x="50" y="118"/>
                    <a:pt x="50" y="11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5" y="84"/>
                    <a:pt x="42" y="80"/>
                    <a:pt x="42" y="7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39"/>
                    <a:pt x="45" y="36"/>
                    <a:pt x="50" y="36"/>
                  </a:cubicBezTo>
                  <a:cubicBezTo>
                    <a:pt x="50" y="36"/>
                    <a:pt x="46" y="33"/>
                    <a:pt x="46" y="24"/>
                  </a:cubicBezTo>
                  <a:cubicBezTo>
                    <a:pt x="46" y="15"/>
                    <a:pt x="53" y="8"/>
                    <a:pt x="62" y="8"/>
                  </a:cubicBezTo>
                  <a:cubicBezTo>
                    <a:pt x="71" y="8"/>
                    <a:pt x="78" y="15"/>
                    <a:pt x="78" y="24"/>
                  </a:cubicBezTo>
                  <a:cubicBezTo>
                    <a:pt x="78" y="32"/>
                    <a:pt x="74" y="36"/>
                    <a:pt x="74" y="36"/>
                  </a:cubicBezTo>
                  <a:cubicBezTo>
                    <a:pt x="78" y="36"/>
                    <a:pt x="82" y="39"/>
                    <a:pt x="82" y="44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80"/>
                    <a:pt x="78" y="84"/>
                    <a:pt x="74" y="84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8"/>
                    <a:pt x="72" y="120"/>
                    <a:pt x="70" y="120"/>
                  </a:cubicBezTo>
                  <a:cubicBezTo>
                    <a:pt x="68" y="120"/>
                    <a:pt x="66" y="118"/>
                    <a:pt x="66" y="116"/>
                  </a:cubicBezTo>
                  <a:cubicBezTo>
                    <a:pt x="66" y="83"/>
                    <a:pt x="66" y="83"/>
                    <a:pt x="66" y="83"/>
                  </a:cubicBezTo>
                  <a:lnTo>
                    <a:pt x="58" y="83"/>
                  </a:lnTo>
                  <a:close/>
                  <a:moveTo>
                    <a:pt x="100" y="86"/>
                  </a:moveTo>
                  <a:cubicBezTo>
                    <a:pt x="100" y="110"/>
                    <a:pt x="100" y="110"/>
                    <a:pt x="100" y="110"/>
                  </a:cubicBezTo>
                  <a:cubicBezTo>
                    <a:pt x="100" y="112"/>
                    <a:pt x="98" y="113"/>
                    <a:pt x="97" y="113"/>
                  </a:cubicBezTo>
                  <a:cubicBezTo>
                    <a:pt x="95" y="113"/>
                    <a:pt x="94" y="112"/>
                    <a:pt x="94" y="11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1" y="86"/>
                    <a:pt x="89" y="85"/>
                    <a:pt x="88" y="83"/>
                  </a:cubicBezTo>
                  <a:cubicBezTo>
                    <a:pt x="89" y="80"/>
                    <a:pt x="90" y="78"/>
                    <a:pt x="90" y="76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1"/>
                    <a:pt x="92" y="51"/>
                    <a:pt x="94" y="51"/>
                  </a:cubicBezTo>
                  <a:cubicBezTo>
                    <a:pt x="94" y="51"/>
                    <a:pt x="91" y="48"/>
                    <a:pt x="91" y="42"/>
                  </a:cubicBezTo>
                  <a:cubicBezTo>
                    <a:pt x="91" y="35"/>
                    <a:pt x="96" y="30"/>
                    <a:pt x="103" y="30"/>
                  </a:cubicBezTo>
                  <a:cubicBezTo>
                    <a:pt x="109" y="30"/>
                    <a:pt x="115" y="35"/>
                    <a:pt x="115" y="42"/>
                  </a:cubicBezTo>
                  <a:cubicBezTo>
                    <a:pt x="115" y="48"/>
                    <a:pt x="112" y="51"/>
                    <a:pt x="112" y="51"/>
                  </a:cubicBezTo>
                  <a:cubicBezTo>
                    <a:pt x="115" y="51"/>
                    <a:pt x="118" y="53"/>
                    <a:pt x="118" y="56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4"/>
                    <a:pt x="115" y="86"/>
                    <a:pt x="112" y="8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2" y="112"/>
                    <a:pt x="110" y="113"/>
                    <a:pt x="109" y="113"/>
                  </a:cubicBezTo>
                  <a:cubicBezTo>
                    <a:pt x="107" y="113"/>
                    <a:pt x="106" y="112"/>
                    <a:pt x="106" y="110"/>
                  </a:cubicBezTo>
                  <a:cubicBezTo>
                    <a:pt x="106" y="86"/>
                    <a:pt x="106" y="86"/>
                    <a:pt x="106" y="86"/>
                  </a:cubicBezTo>
                  <a:lnTo>
                    <a:pt x="100" y="86"/>
                  </a:lnTo>
                  <a:close/>
                </a:path>
              </a:pathLst>
            </a:custGeom>
            <a:solidFill>
              <a:srgbClr val="7F88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9332" y="3527973"/>
            <a:ext cx="2171095" cy="403110"/>
            <a:chOff x="987570" y="2850276"/>
            <a:chExt cx="2171095" cy="403110"/>
          </a:xfrm>
        </p:grpSpPr>
        <p:grpSp>
          <p:nvGrpSpPr>
            <p:cNvPr id="36" name="Group 241"/>
            <p:cNvGrpSpPr/>
            <p:nvPr/>
          </p:nvGrpSpPr>
          <p:grpSpPr>
            <a:xfrm>
              <a:off x="987570" y="2850276"/>
              <a:ext cx="422249" cy="403110"/>
              <a:chOff x="7404100" y="3633788"/>
              <a:chExt cx="628651" cy="666751"/>
            </a:xfrm>
            <a:solidFill>
              <a:srgbClr val="7F8891"/>
            </a:solidFill>
          </p:grpSpPr>
          <p:sp>
            <p:nvSpPr>
              <p:cNvPr id="38" name="Freeform 20"/>
              <p:cNvSpPr>
                <a:spLocks noEditPoints="1"/>
              </p:cNvSpPr>
              <p:nvPr/>
            </p:nvSpPr>
            <p:spPr bwMode="auto">
              <a:xfrm>
                <a:off x="7404100" y="3870326"/>
                <a:ext cx="427038" cy="430213"/>
              </a:xfrm>
              <a:custGeom>
                <a:avLst/>
                <a:gdLst>
                  <a:gd name="T0" fmla="*/ 115 w 136"/>
                  <a:gd name="T1" fmla="*/ 94 h 137"/>
                  <a:gd name="T2" fmla="*/ 119 w 136"/>
                  <a:gd name="T3" fmla="*/ 83 h 137"/>
                  <a:gd name="T4" fmla="*/ 136 w 136"/>
                  <a:gd name="T5" fmla="*/ 77 h 137"/>
                  <a:gd name="T6" fmla="*/ 136 w 136"/>
                  <a:gd name="T7" fmla="*/ 68 h 137"/>
                  <a:gd name="T8" fmla="*/ 136 w 136"/>
                  <a:gd name="T9" fmla="*/ 60 h 137"/>
                  <a:gd name="T10" fmla="*/ 119 w 136"/>
                  <a:gd name="T11" fmla="*/ 54 h 137"/>
                  <a:gd name="T12" fmla="*/ 115 w 136"/>
                  <a:gd name="T13" fmla="*/ 43 h 137"/>
                  <a:gd name="T14" fmla="*/ 122 w 136"/>
                  <a:gd name="T15" fmla="*/ 27 h 137"/>
                  <a:gd name="T16" fmla="*/ 110 w 136"/>
                  <a:gd name="T17" fmla="*/ 14 h 137"/>
                  <a:gd name="T18" fmla="*/ 94 w 136"/>
                  <a:gd name="T19" fmla="*/ 22 h 137"/>
                  <a:gd name="T20" fmla="*/ 83 w 136"/>
                  <a:gd name="T21" fmla="*/ 18 h 137"/>
                  <a:gd name="T22" fmla="*/ 77 w 136"/>
                  <a:gd name="T23" fmla="*/ 1 h 137"/>
                  <a:gd name="T24" fmla="*/ 68 w 136"/>
                  <a:gd name="T25" fmla="*/ 0 h 137"/>
                  <a:gd name="T26" fmla="*/ 59 w 136"/>
                  <a:gd name="T27" fmla="*/ 1 h 137"/>
                  <a:gd name="T28" fmla="*/ 53 w 136"/>
                  <a:gd name="T29" fmla="*/ 18 h 137"/>
                  <a:gd name="T30" fmla="*/ 43 w 136"/>
                  <a:gd name="T31" fmla="*/ 22 h 137"/>
                  <a:gd name="T32" fmla="*/ 26 w 136"/>
                  <a:gd name="T33" fmla="*/ 14 h 137"/>
                  <a:gd name="T34" fmla="*/ 14 w 136"/>
                  <a:gd name="T35" fmla="*/ 27 h 137"/>
                  <a:gd name="T36" fmla="*/ 22 w 136"/>
                  <a:gd name="T37" fmla="*/ 43 h 137"/>
                  <a:gd name="T38" fmla="*/ 17 w 136"/>
                  <a:gd name="T39" fmla="*/ 54 h 137"/>
                  <a:gd name="T40" fmla="*/ 0 w 136"/>
                  <a:gd name="T41" fmla="*/ 60 h 137"/>
                  <a:gd name="T42" fmla="*/ 0 w 136"/>
                  <a:gd name="T43" fmla="*/ 68 h 137"/>
                  <a:gd name="T44" fmla="*/ 0 w 136"/>
                  <a:gd name="T45" fmla="*/ 77 h 137"/>
                  <a:gd name="T46" fmla="*/ 17 w 136"/>
                  <a:gd name="T47" fmla="*/ 83 h 137"/>
                  <a:gd name="T48" fmla="*/ 22 w 136"/>
                  <a:gd name="T49" fmla="*/ 94 h 137"/>
                  <a:gd name="T50" fmla="*/ 14 w 136"/>
                  <a:gd name="T51" fmla="*/ 110 h 137"/>
                  <a:gd name="T52" fmla="*/ 26 w 136"/>
                  <a:gd name="T53" fmla="*/ 123 h 137"/>
                  <a:gd name="T54" fmla="*/ 43 w 136"/>
                  <a:gd name="T55" fmla="*/ 115 h 137"/>
                  <a:gd name="T56" fmla="*/ 53 w 136"/>
                  <a:gd name="T57" fmla="*/ 119 h 137"/>
                  <a:gd name="T58" fmla="*/ 59 w 136"/>
                  <a:gd name="T59" fmla="*/ 136 h 137"/>
                  <a:gd name="T60" fmla="*/ 68 w 136"/>
                  <a:gd name="T61" fmla="*/ 137 h 137"/>
                  <a:gd name="T62" fmla="*/ 77 w 136"/>
                  <a:gd name="T63" fmla="*/ 136 h 137"/>
                  <a:gd name="T64" fmla="*/ 83 w 136"/>
                  <a:gd name="T65" fmla="*/ 119 h 137"/>
                  <a:gd name="T66" fmla="*/ 94 w 136"/>
                  <a:gd name="T67" fmla="*/ 115 h 137"/>
                  <a:gd name="T68" fmla="*/ 110 w 136"/>
                  <a:gd name="T69" fmla="*/ 123 h 137"/>
                  <a:gd name="T70" fmla="*/ 122 w 136"/>
                  <a:gd name="T71" fmla="*/ 110 h 137"/>
                  <a:gd name="T72" fmla="*/ 115 w 136"/>
                  <a:gd name="T73" fmla="*/ 94 h 137"/>
                  <a:gd name="T74" fmla="*/ 68 w 136"/>
                  <a:gd name="T75" fmla="*/ 92 h 137"/>
                  <a:gd name="T76" fmla="*/ 44 w 136"/>
                  <a:gd name="T77" fmla="*/ 68 h 137"/>
                  <a:gd name="T78" fmla="*/ 68 w 136"/>
                  <a:gd name="T79" fmla="*/ 45 h 137"/>
                  <a:gd name="T80" fmla="*/ 92 w 136"/>
                  <a:gd name="T81" fmla="*/ 68 h 137"/>
                  <a:gd name="T82" fmla="*/ 68 w 136"/>
                  <a:gd name="T83" fmla="*/ 9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6" h="137">
                    <a:moveTo>
                      <a:pt x="115" y="94"/>
                    </a:moveTo>
                    <a:cubicBezTo>
                      <a:pt x="116" y="91"/>
                      <a:pt x="118" y="87"/>
                      <a:pt x="119" y="83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6" y="74"/>
                      <a:pt x="136" y="71"/>
                      <a:pt x="136" y="68"/>
                    </a:cubicBezTo>
                    <a:cubicBezTo>
                      <a:pt x="136" y="65"/>
                      <a:pt x="136" y="63"/>
                      <a:pt x="136" y="60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8" y="50"/>
                      <a:pt x="116" y="46"/>
                      <a:pt x="115" y="43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19" y="22"/>
                      <a:pt x="115" y="18"/>
                      <a:pt x="110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0"/>
                      <a:pt x="87" y="19"/>
                      <a:pt x="83" y="18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0"/>
                      <a:pt x="71" y="0"/>
                      <a:pt x="68" y="0"/>
                    </a:cubicBezTo>
                    <a:cubicBezTo>
                      <a:pt x="65" y="0"/>
                      <a:pt x="62" y="0"/>
                      <a:pt x="59" y="1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0" y="19"/>
                      <a:pt x="46" y="20"/>
                      <a:pt x="43" y="22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2" y="18"/>
                      <a:pt x="18" y="22"/>
                      <a:pt x="14" y="27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6"/>
                      <a:pt x="18" y="50"/>
                      <a:pt x="17" y="5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0" y="65"/>
                      <a:pt x="0" y="68"/>
                    </a:cubicBezTo>
                    <a:cubicBezTo>
                      <a:pt x="0" y="71"/>
                      <a:pt x="0" y="74"/>
                      <a:pt x="0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7"/>
                      <a:pt x="20" y="91"/>
                      <a:pt x="22" y="9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8" y="115"/>
                      <a:pt x="22" y="119"/>
                      <a:pt x="26" y="123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6" y="117"/>
                      <a:pt x="50" y="118"/>
                      <a:pt x="53" y="119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2" y="137"/>
                      <a:pt x="65" y="137"/>
                      <a:pt x="68" y="137"/>
                    </a:cubicBezTo>
                    <a:cubicBezTo>
                      <a:pt x="71" y="137"/>
                      <a:pt x="74" y="137"/>
                      <a:pt x="77" y="136"/>
                    </a:cubicBezTo>
                    <a:cubicBezTo>
                      <a:pt x="83" y="119"/>
                      <a:pt x="83" y="119"/>
                      <a:pt x="83" y="119"/>
                    </a:cubicBezTo>
                    <a:cubicBezTo>
                      <a:pt x="87" y="118"/>
                      <a:pt x="90" y="117"/>
                      <a:pt x="94" y="115"/>
                    </a:cubicBezTo>
                    <a:cubicBezTo>
                      <a:pt x="110" y="123"/>
                      <a:pt x="110" y="123"/>
                      <a:pt x="110" y="123"/>
                    </a:cubicBezTo>
                    <a:cubicBezTo>
                      <a:pt x="115" y="119"/>
                      <a:pt x="119" y="115"/>
                      <a:pt x="122" y="110"/>
                    </a:cubicBezTo>
                    <a:lnTo>
                      <a:pt x="115" y="94"/>
                    </a:lnTo>
                    <a:close/>
                    <a:moveTo>
                      <a:pt x="68" y="92"/>
                    </a:moveTo>
                    <a:cubicBezTo>
                      <a:pt x="55" y="92"/>
                      <a:pt x="44" y="82"/>
                      <a:pt x="44" y="68"/>
                    </a:cubicBezTo>
                    <a:cubicBezTo>
                      <a:pt x="44" y="55"/>
                      <a:pt x="55" y="45"/>
                      <a:pt x="68" y="45"/>
                    </a:cubicBezTo>
                    <a:cubicBezTo>
                      <a:pt x="81" y="45"/>
                      <a:pt x="92" y="55"/>
                      <a:pt x="92" y="68"/>
                    </a:cubicBezTo>
                    <a:cubicBezTo>
                      <a:pt x="92" y="82"/>
                      <a:pt x="81" y="92"/>
                      <a:pt x="68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7608888" y="3633788"/>
                <a:ext cx="282575" cy="282575"/>
              </a:xfrm>
              <a:custGeom>
                <a:avLst/>
                <a:gdLst>
                  <a:gd name="T0" fmla="*/ 4 w 90"/>
                  <a:gd name="T1" fmla="*/ 67 h 90"/>
                  <a:gd name="T2" fmla="*/ 16 w 90"/>
                  <a:gd name="T3" fmla="*/ 67 h 90"/>
                  <a:gd name="T4" fmla="*/ 22 w 90"/>
                  <a:gd name="T5" fmla="*/ 73 h 90"/>
                  <a:gd name="T6" fmla="*/ 21 w 90"/>
                  <a:gd name="T7" fmla="*/ 85 h 90"/>
                  <a:gd name="T8" fmla="*/ 26 w 90"/>
                  <a:gd name="T9" fmla="*/ 88 h 90"/>
                  <a:gd name="T10" fmla="*/ 32 w 90"/>
                  <a:gd name="T11" fmla="*/ 90 h 90"/>
                  <a:gd name="T12" fmla="*/ 40 w 90"/>
                  <a:gd name="T13" fmla="*/ 81 h 90"/>
                  <a:gd name="T14" fmla="*/ 48 w 90"/>
                  <a:gd name="T15" fmla="*/ 81 h 90"/>
                  <a:gd name="T16" fmla="*/ 56 w 90"/>
                  <a:gd name="T17" fmla="*/ 90 h 90"/>
                  <a:gd name="T18" fmla="*/ 67 w 90"/>
                  <a:gd name="T19" fmla="*/ 86 h 90"/>
                  <a:gd name="T20" fmla="*/ 67 w 90"/>
                  <a:gd name="T21" fmla="*/ 74 h 90"/>
                  <a:gd name="T22" fmla="*/ 73 w 90"/>
                  <a:gd name="T23" fmla="*/ 68 h 90"/>
                  <a:gd name="T24" fmla="*/ 85 w 90"/>
                  <a:gd name="T25" fmla="*/ 69 h 90"/>
                  <a:gd name="T26" fmla="*/ 87 w 90"/>
                  <a:gd name="T27" fmla="*/ 64 h 90"/>
                  <a:gd name="T28" fmla="*/ 89 w 90"/>
                  <a:gd name="T29" fmla="*/ 58 h 90"/>
                  <a:gd name="T30" fmla="*/ 81 w 90"/>
                  <a:gd name="T31" fmla="*/ 50 h 90"/>
                  <a:gd name="T32" fmla="*/ 81 w 90"/>
                  <a:gd name="T33" fmla="*/ 42 h 90"/>
                  <a:gd name="T34" fmla="*/ 90 w 90"/>
                  <a:gd name="T35" fmla="*/ 34 h 90"/>
                  <a:gd name="T36" fmla="*/ 86 w 90"/>
                  <a:gd name="T37" fmla="*/ 23 h 90"/>
                  <a:gd name="T38" fmla="*/ 73 w 90"/>
                  <a:gd name="T39" fmla="*/ 23 h 90"/>
                  <a:gd name="T40" fmla="*/ 68 w 90"/>
                  <a:gd name="T41" fmla="*/ 17 h 90"/>
                  <a:gd name="T42" fmla="*/ 69 w 90"/>
                  <a:gd name="T43" fmla="*/ 5 h 90"/>
                  <a:gd name="T44" fmla="*/ 63 w 90"/>
                  <a:gd name="T45" fmla="*/ 3 h 90"/>
                  <a:gd name="T46" fmla="*/ 58 w 90"/>
                  <a:gd name="T47" fmla="*/ 0 h 90"/>
                  <a:gd name="T48" fmla="*/ 49 w 90"/>
                  <a:gd name="T49" fmla="*/ 9 h 90"/>
                  <a:gd name="T50" fmla="*/ 41 w 90"/>
                  <a:gd name="T51" fmla="*/ 9 h 90"/>
                  <a:gd name="T52" fmla="*/ 33 w 90"/>
                  <a:gd name="T53" fmla="*/ 0 h 90"/>
                  <a:gd name="T54" fmla="*/ 22 w 90"/>
                  <a:gd name="T55" fmla="*/ 4 h 90"/>
                  <a:gd name="T56" fmla="*/ 23 w 90"/>
                  <a:gd name="T57" fmla="*/ 17 h 90"/>
                  <a:gd name="T58" fmla="*/ 17 w 90"/>
                  <a:gd name="T59" fmla="*/ 22 h 90"/>
                  <a:gd name="T60" fmla="*/ 5 w 90"/>
                  <a:gd name="T61" fmla="*/ 21 h 90"/>
                  <a:gd name="T62" fmla="*/ 2 w 90"/>
                  <a:gd name="T63" fmla="*/ 27 h 90"/>
                  <a:gd name="T64" fmla="*/ 0 w 90"/>
                  <a:gd name="T65" fmla="*/ 32 h 90"/>
                  <a:gd name="T66" fmla="*/ 9 w 90"/>
                  <a:gd name="T67" fmla="*/ 40 h 90"/>
                  <a:gd name="T68" fmla="*/ 9 w 90"/>
                  <a:gd name="T69" fmla="*/ 48 h 90"/>
                  <a:gd name="T70" fmla="*/ 0 w 90"/>
                  <a:gd name="T71" fmla="*/ 56 h 90"/>
                  <a:gd name="T72" fmla="*/ 4 w 90"/>
                  <a:gd name="T73" fmla="*/ 67 h 90"/>
                  <a:gd name="T74" fmla="*/ 30 w 90"/>
                  <a:gd name="T75" fmla="*/ 39 h 90"/>
                  <a:gd name="T76" fmla="*/ 51 w 90"/>
                  <a:gd name="T77" fmla="*/ 30 h 90"/>
                  <a:gd name="T78" fmla="*/ 60 w 90"/>
                  <a:gd name="T79" fmla="*/ 52 h 90"/>
                  <a:gd name="T80" fmla="*/ 38 w 90"/>
                  <a:gd name="T81" fmla="*/ 60 h 90"/>
                  <a:gd name="T82" fmla="*/ 30 w 90"/>
                  <a:gd name="T83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" h="90">
                    <a:moveTo>
                      <a:pt x="4" y="67"/>
                    </a:move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9"/>
                      <a:pt x="20" y="71"/>
                      <a:pt x="22" y="73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3" y="86"/>
                      <a:pt x="25" y="87"/>
                      <a:pt x="26" y="88"/>
                    </a:cubicBezTo>
                    <a:cubicBezTo>
                      <a:pt x="28" y="88"/>
                      <a:pt x="30" y="89"/>
                      <a:pt x="32" y="90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3" y="81"/>
                      <a:pt x="46" y="81"/>
                      <a:pt x="48" y="81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0" y="89"/>
                      <a:pt x="64" y="88"/>
                      <a:pt x="67" y="86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9" y="72"/>
                      <a:pt x="71" y="70"/>
                      <a:pt x="73" y="68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7"/>
                      <a:pt x="87" y="65"/>
                      <a:pt x="87" y="64"/>
                    </a:cubicBezTo>
                    <a:cubicBezTo>
                      <a:pt x="88" y="62"/>
                      <a:pt x="89" y="60"/>
                      <a:pt x="89" y="58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1" y="47"/>
                      <a:pt x="81" y="44"/>
                      <a:pt x="81" y="42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0"/>
                      <a:pt x="87" y="26"/>
                      <a:pt x="86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1"/>
                      <a:pt x="70" y="19"/>
                      <a:pt x="68" y="17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7" y="4"/>
                      <a:pt x="65" y="3"/>
                      <a:pt x="63" y="3"/>
                    </a:cubicBezTo>
                    <a:cubicBezTo>
                      <a:pt x="62" y="2"/>
                      <a:pt x="60" y="1"/>
                      <a:pt x="58" y="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9"/>
                      <a:pt x="44" y="9"/>
                      <a:pt x="41" y="9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1"/>
                      <a:pt x="26" y="3"/>
                      <a:pt x="22" y="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1" y="18"/>
                      <a:pt x="19" y="20"/>
                      <a:pt x="17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3"/>
                      <a:pt x="3" y="25"/>
                      <a:pt x="2" y="27"/>
                    </a:cubicBezTo>
                    <a:cubicBezTo>
                      <a:pt x="2" y="28"/>
                      <a:pt x="1" y="30"/>
                      <a:pt x="0" y="3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3"/>
                      <a:pt x="9" y="46"/>
                      <a:pt x="9" y="4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60"/>
                      <a:pt x="2" y="64"/>
                      <a:pt x="4" y="67"/>
                    </a:cubicBezTo>
                    <a:close/>
                    <a:moveTo>
                      <a:pt x="30" y="39"/>
                    </a:moveTo>
                    <a:cubicBezTo>
                      <a:pt x="34" y="30"/>
                      <a:pt x="43" y="27"/>
                      <a:pt x="51" y="30"/>
                    </a:cubicBezTo>
                    <a:cubicBezTo>
                      <a:pt x="60" y="34"/>
                      <a:pt x="63" y="43"/>
                      <a:pt x="60" y="52"/>
                    </a:cubicBezTo>
                    <a:cubicBezTo>
                      <a:pt x="56" y="60"/>
                      <a:pt x="47" y="63"/>
                      <a:pt x="38" y="60"/>
                    </a:cubicBezTo>
                    <a:cubicBezTo>
                      <a:pt x="30" y="56"/>
                      <a:pt x="26" y="47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7805738" y="3832226"/>
                <a:ext cx="227013" cy="228600"/>
              </a:xfrm>
              <a:custGeom>
                <a:avLst/>
                <a:gdLst>
                  <a:gd name="T0" fmla="*/ 63 w 72"/>
                  <a:gd name="T1" fmla="*/ 44 h 73"/>
                  <a:gd name="T2" fmla="*/ 72 w 72"/>
                  <a:gd name="T3" fmla="*/ 41 h 73"/>
                  <a:gd name="T4" fmla="*/ 72 w 72"/>
                  <a:gd name="T5" fmla="*/ 36 h 73"/>
                  <a:gd name="T6" fmla="*/ 72 w 72"/>
                  <a:gd name="T7" fmla="*/ 31 h 73"/>
                  <a:gd name="T8" fmla="*/ 63 w 72"/>
                  <a:gd name="T9" fmla="*/ 28 h 73"/>
                  <a:gd name="T10" fmla="*/ 60 w 72"/>
                  <a:gd name="T11" fmla="*/ 23 h 73"/>
                  <a:gd name="T12" fmla="*/ 64 w 72"/>
                  <a:gd name="T13" fmla="*/ 14 h 73"/>
                  <a:gd name="T14" fmla="*/ 58 w 72"/>
                  <a:gd name="T15" fmla="*/ 8 h 73"/>
                  <a:gd name="T16" fmla="*/ 49 w 72"/>
                  <a:gd name="T17" fmla="*/ 12 h 73"/>
                  <a:gd name="T18" fmla="*/ 43 w 72"/>
                  <a:gd name="T19" fmla="*/ 10 h 73"/>
                  <a:gd name="T20" fmla="*/ 40 w 72"/>
                  <a:gd name="T21" fmla="*/ 1 h 73"/>
                  <a:gd name="T22" fmla="*/ 35 w 72"/>
                  <a:gd name="T23" fmla="*/ 0 h 73"/>
                  <a:gd name="T24" fmla="*/ 31 w 72"/>
                  <a:gd name="T25" fmla="*/ 1 h 73"/>
                  <a:gd name="T26" fmla="*/ 28 w 72"/>
                  <a:gd name="T27" fmla="*/ 10 h 73"/>
                  <a:gd name="T28" fmla="*/ 22 w 72"/>
                  <a:gd name="T29" fmla="*/ 12 h 73"/>
                  <a:gd name="T30" fmla="*/ 13 w 72"/>
                  <a:gd name="T31" fmla="*/ 8 h 73"/>
                  <a:gd name="T32" fmla="*/ 7 w 72"/>
                  <a:gd name="T33" fmla="*/ 15 h 73"/>
                  <a:gd name="T34" fmla="*/ 11 w 72"/>
                  <a:gd name="T35" fmla="*/ 24 h 73"/>
                  <a:gd name="T36" fmla="*/ 9 w 72"/>
                  <a:gd name="T37" fmla="*/ 29 h 73"/>
                  <a:gd name="T38" fmla="*/ 0 w 72"/>
                  <a:gd name="T39" fmla="*/ 33 h 73"/>
                  <a:gd name="T40" fmla="*/ 0 w 72"/>
                  <a:gd name="T41" fmla="*/ 37 h 73"/>
                  <a:gd name="T42" fmla="*/ 0 w 72"/>
                  <a:gd name="T43" fmla="*/ 42 h 73"/>
                  <a:gd name="T44" fmla="*/ 9 w 72"/>
                  <a:gd name="T45" fmla="*/ 45 h 73"/>
                  <a:gd name="T46" fmla="*/ 12 w 72"/>
                  <a:gd name="T47" fmla="*/ 51 h 73"/>
                  <a:gd name="T48" fmla="*/ 8 w 72"/>
                  <a:gd name="T49" fmla="*/ 59 h 73"/>
                  <a:gd name="T50" fmla="*/ 15 w 72"/>
                  <a:gd name="T51" fmla="*/ 66 h 73"/>
                  <a:gd name="T52" fmla="*/ 23 w 72"/>
                  <a:gd name="T53" fmla="*/ 62 h 73"/>
                  <a:gd name="T54" fmla="*/ 29 w 72"/>
                  <a:gd name="T55" fmla="*/ 64 h 73"/>
                  <a:gd name="T56" fmla="*/ 32 w 72"/>
                  <a:gd name="T57" fmla="*/ 73 h 73"/>
                  <a:gd name="T58" fmla="*/ 37 w 72"/>
                  <a:gd name="T59" fmla="*/ 73 h 73"/>
                  <a:gd name="T60" fmla="*/ 41 w 72"/>
                  <a:gd name="T61" fmla="*/ 72 h 73"/>
                  <a:gd name="T62" fmla="*/ 44 w 72"/>
                  <a:gd name="T63" fmla="*/ 63 h 73"/>
                  <a:gd name="T64" fmla="*/ 50 w 72"/>
                  <a:gd name="T65" fmla="*/ 61 h 73"/>
                  <a:gd name="T66" fmla="*/ 59 w 72"/>
                  <a:gd name="T67" fmla="*/ 65 h 73"/>
                  <a:gd name="T68" fmla="*/ 65 w 72"/>
                  <a:gd name="T69" fmla="*/ 58 h 73"/>
                  <a:gd name="T70" fmla="*/ 61 w 72"/>
                  <a:gd name="T71" fmla="*/ 50 h 73"/>
                  <a:gd name="T72" fmla="*/ 63 w 72"/>
                  <a:gd name="T73" fmla="*/ 44 h 73"/>
                  <a:gd name="T74" fmla="*/ 36 w 72"/>
                  <a:gd name="T75" fmla="*/ 49 h 73"/>
                  <a:gd name="T76" fmla="*/ 23 w 72"/>
                  <a:gd name="T77" fmla="*/ 37 h 73"/>
                  <a:gd name="T78" fmla="*/ 36 w 72"/>
                  <a:gd name="T79" fmla="*/ 24 h 73"/>
                  <a:gd name="T80" fmla="*/ 49 w 72"/>
                  <a:gd name="T81" fmla="*/ 36 h 73"/>
                  <a:gd name="T82" fmla="*/ 36 w 72"/>
                  <a:gd name="T83" fmla="*/ 4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73">
                    <a:moveTo>
                      <a:pt x="63" y="44"/>
                    </a:move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39"/>
                      <a:pt x="72" y="37"/>
                      <a:pt x="72" y="36"/>
                    </a:cubicBezTo>
                    <a:cubicBezTo>
                      <a:pt x="72" y="34"/>
                      <a:pt x="72" y="33"/>
                      <a:pt x="72" y="31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6"/>
                      <a:pt x="61" y="24"/>
                      <a:pt x="60" y="23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2" y="12"/>
                      <a:pt x="60" y="9"/>
                      <a:pt x="58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1"/>
                      <a:pt x="45" y="10"/>
                      <a:pt x="43" y="1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0"/>
                      <a:pt x="32" y="1"/>
                      <a:pt x="31" y="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4" y="11"/>
                      <a:pt x="22" y="1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10"/>
                      <a:pt x="9" y="13"/>
                      <a:pt x="7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7"/>
                      <a:pt x="9" y="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1" y="49"/>
                      <a:pt x="12" y="51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10" y="62"/>
                      <a:pt x="12" y="64"/>
                      <a:pt x="15" y="66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5" y="62"/>
                      <a:pt x="27" y="63"/>
                      <a:pt x="29" y="6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4" y="73"/>
                      <a:pt x="35" y="73"/>
                      <a:pt x="37" y="73"/>
                    </a:cubicBezTo>
                    <a:cubicBezTo>
                      <a:pt x="38" y="73"/>
                      <a:pt x="40" y="73"/>
                      <a:pt x="41" y="7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6" y="63"/>
                      <a:pt x="48" y="62"/>
                      <a:pt x="50" y="61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61" y="63"/>
                      <a:pt x="63" y="61"/>
                      <a:pt x="65" y="58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8"/>
                      <a:pt x="63" y="46"/>
                      <a:pt x="63" y="44"/>
                    </a:cubicBezTo>
                    <a:close/>
                    <a:moveTo>
                      <a:pt x="36" y="49"/>
                    </a:moveTo>
                    <a:cubicBezTo>
                      <a:pt x="29" y="49"/>
                      <a:pt x="24" y="44"/>
                      <a:pt x="23" y="37"/>
                    </a:cubicBezTo>
                    <a:cubicBezTo>
                      <a:pt x="23" y="30"/>
                      <a:pt x="29" y="24"/>
                      <a:pt x="36" y="24"/>
                    </a:cubicBezTo>
                    <a:cubicBezTo>
                      <a:pt x="43" y="24"/>
                      <a:pt x="49" y="29"/>
                      <a:pt x="49" y="36"/>
                    </a:cubicBezTo>
                    <a:cubicBezTo>
                      <a:pt x="49" y="43"/>
                      <a:pt x="43" y="49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CaixaDeTexto 36"/>
            <p:cNvSpPr txBox="1"/>
            <p:nvPr/>
          </p:nvSpPr>
          <p:spPr>
            <a:xfrm>
              <a:off x="1451729" y="2850628"/>
              <a:ext cx="1706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cs typeface="Arial" panose="020B0604020202020204" pitchFamily="34" charset="0"/>
                </a:rPr>
                <a:t>BRL </a:t>
              </a:r>
              <a:r>
                <a:rPr lang="en-US" sz="1000" dirty="0" smtClean="0">
                  <a:cs typeface="Arial" panose="020B0604020202020204" pitchFamily="34" charset="0"/>
                </a:rPr>
                <a:t>1,14 </a:t>
              </a:r>
              <a:r>
                <a:rPr lang="en-US" sz="1000" dirty="0" err="1" smtClean="0">
                  <a:cs typeface="Arial" panose="020B0604020202020204" pitchFamily="34" charset="0"/>
                </a:rPr>
                <a:t>bilion</a:t>
              </a:r>
              <a:r>
                <a:rPr lang="en-US" sz="1000" dirty="0" smtClean="0">
                  <a:cs typeface="Arial" panose="020B0604020202020204" pitchFamily="34" charset="0"/>
                </a:rPr>
                <a:t> </a:t>
              </a:r>
              <a:r>
                <a:rPr lang="en-US" sz="1000" dirty="0">
                  <a:cs typeface="Arial" panose="020B0604020202020204" pitchFamily="34" charset="0"/>
                </a:rPr>
                <a:t>in impact on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3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OVERVIEW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67857" y="940503"/>
            <a:ext cx="2231668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endParaRPr lang="pt-BR" sz="1289" dirty="0">
              <a:solidFill>
                <a:srgbClr val="7F8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52" y="3652655"/>
            <a:ext cx="696332" cy="458455"/>
          </a:xfrm>
          <a:prstGeom prst="rect">
            <a:avLst/>
          </a:prstGeom>
        </p:spPr>
      </p:pic>
      <p:pic>
        <p:nvPicPr>
          <p:cNvPr id="7" name="Picture 8" descr="Resultado de imagem para fine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29" y="3681264"/>
            <a:ext cx="903804" cy="446696"/>
          </a:xfrm>
          <a:prstGeom prst="rect">
            <a:avLst/>
          </a:prstGeom>
          <a:noFill/>
          <a:extLst/>
        </p:spPr>
      </p:pic>
      <p:sp>
        <p:nvSpPr>
          <p:cNvPr id="8" name="CaixaDeTexto 7"/>
          <p:cNvSpPr txBox="1"/>
          <p:nvPr/>
        </p:nvSpPr>
        <p:spPr>
          <a:xfrm>
            <a:off x="3487983" y="4086797"/>
            <a:ext cx="1234736" cy="318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865676"/>
            <a:r>
              <a:rPr lang="en-US" sz="1473" b="1" dirty="0">
                <a:solidFill>
                  <a:srgbClr val="800000"/>
                </a:solidFill>
              </a:rPr>
              <a:t>FUNCAFÉ</a:t>
            </a:r>
          </a:p>
        </p:txBody>
      </p:sp>
      <p:pic>
        <p:nvPicPr>
          <p:cNvPr id="9" name="Picture 6" descr="Resultado de imagem para C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0" y="3808596"/>
            <a:ext cx="642888" cy="1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854" y="4160809"/>
            <a:ext cx="965580" cy="2189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581" y="4026668"/>
            <a:ext cx="906955" cy="351235"/>
          </a:xfrm>
          <a:prstGeom prst="rect">
            <a:avLst/>
          </a:prstGeom>
        </p:spPr>
      </p:pic>
      <p:pic>
        <p:nvPicPr>
          <p:cNvPr id="12" name="Picture 2" descr="Resultado de imagem para bndes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28730" r="18661" b="26957"/>
          <a:stretch/>
        </p:blipFill>
        <p:spPr bwMode="auto">
          <a:xfrm>
            <a:off x="2117254" y="3700995"/>
            <a:ext cx="1078580" cy="4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BContent27"/>
          <p:cNvSpPr txBox="1">
            <a:spLocks/>
          </p:cNvSpPr>
          <p:nvPr/>
        </p:nvSpPr>
        <p:spPr>
          <a:xfrm>
            <a:off x="4521266" y="1414131"/>
            <a:ext cx="1748661" cy="10323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2570" tIns="0" rIns="0" bIns="0" rtlCol="0">
            <a:spAutoFit/>
          </a:bodyPr>
          <a:lstStyle/>
          <a:p>
            <a:pPr marL="0" lvl="1" defTabSz="841760" fontAlgn="base">
              <a:spcBef>
                <a:spcPts val="552"/>
              </a:spcBef>
              <a:spcAft>
                <a:spcPct val="0"/>
              </a:spcAft>
              <a:buSzPct val="100000"/>
            </a:pPr>
            <a:r>
              <a:rPr lang="en-US" sz="1013" dirty="0">
                <a:cs typeface="Arial" panose="020B0604020202020204" pitchFamily="34" charset="0"/>
                <a:sym typeface="+mn-lt"/>
              </a:rPr>
              <a:t>More than </a:t>
            </a:r>
          </a:p>
          <a:p>
            <a:pPr marL="0" lvl="1" defTabSz="841760" fontAlgn="base">
              <a:spcBef>
                <a:spcPts val="552"/>
              </a:spcBef>
              <a:spcAft>
                <a:spcPct val="0"/>
              </a:spcAft>
              <a:buSzPct val="100000"/>
            </a:pPr>
            <a:r>
              <a:rPr lang="en-US" sz="1657" b="1" dirty="0">
                <a:cs typeface="Arial" panose="020B0604020202020204" pitchFamily="34" charset="0"/>
                <a:sym typeface="+mn-lt"/>
              </a:rPr>
              <a:t>BRL 1.9 billion </a:t>
            </a:r>
          </a:p>
          <a:p>
            <a:pPr marL="0" lvl="1" defTabSz="841760" fontAlgn="base">
              <a:spcBef>
                <a:spcPts val="552"/>
              </a:spcBef>
              <a:spcAft>
                <a:spcPct val="0"/>
              </a:spcAft>
              <a:buSzPct val="100000"/>
            </a:pPr>
            <a:r>
              <a:rPr lang="en-US" sz="1013" dirty="0">
                <a:cs typeface="Arial" panose="020B0604020202020204" pitchFamily="34" charset="0"/>
                <a:sym typeface="+mn-lt"/>
              </a:rPr>
              <a:t>international and national funding for different purposes since 2012</a:t>
            </a:r>
          </a:p>
        </p:txBody>
      </p:sp>
      <p:pic>
        <p:nvPicPr>
          <p:cNvPr id="14" name="Picture 12" descr="Resultado de imagem para MUF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3" b="33242"/>
          <a:stretch/>
        </p:blipFill>
        <p:spPr bwMode="auto">
          <a:xfrm>
            <a:off x="3589877" y="2277509"/>
            <a:ext cx="857611" cy="36681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5" name="Picture 14" descr="Resultado de imagem para BI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2" b="28567"/>
          <a:stretch/>
        </p:blipFill>
        <p:spPr bwMode="auto">
          <a:xfrm>
            <a:off x="2861989" y="2310816"/>
            <a:ext cx="667406" cy="30019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7" name="Picture 16" descr="Resultado de imagem para AF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53" y="2738301"/>
            <a:ext cx="758365" cy="37918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9" name="Picture 6" descr="Resultado de imagem para C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54" y="2350873"/>
            <a:ext cx="533826" cy="22007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 b="22658"/>
          <a:stretch/>
        </p:blipFill>
        <p:spPr bwMode="auto">
          <a:xfrm>
            <a:off x="768476" y="1297233"/>
            <a:ext cx="919346" cy="8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1687824" y="1561236"/>
            <a:ext cx="281607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>
                <a:cs typeface="Arial" panose="020B0604020202020204" pitchFamily="34" charset="0"/>
              </a:rPr>
              <a:t>1</a:t>
            </a:r>
            <a:r>
              <a:rPr lang="en-US" sz="1013" baseline="30000" dirty="0">
                <a:cs typeface="Arial" panose="020B0604020202020204" pitchFamily="34" charset="0"/>
              </a:rPr>
              <a:t>st</a:t>
            </a:r>
            <a:r>
              <a:rPr lang="en-US" sz="1013" dirty="0">
                <a:cs typeface="Arial" panose="020B0604020202020204" pitchFamily="34" charset="0"/>
              </a:rPr>
              <a:t> Brazilian regional development bank </a:t>
            </a:r>
          </a:p>
          <a:p>
            <a:r>
              <a:rPr lang="en-US" sz="1013" dirty="0">
                <a:cs typeface="Arial" panose="020B0604020202020204" pitchFamily="34" charset="0"/>
              </a:rPr>
              <a:t>to raise funds in global Market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875452" y="2333409"/>
            <a:ext cx="1198414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5" b="1" dirty="0">
                <a:cs typeface="Arial" panose="020B0604020202020204" pitchFamily="34" charset="0"/>
                <a:sym typeface="+mn-lt"/>
              </a:rPr>
              <a:t>USD 200 million</a:t>
            </a:r>
            <a:endParaRPr lang="en-US" sz="1105" b="1" dirty="0"/>
          </a:p>
        </p:txBody>
      </p:sp>
      <p:sp>
        <p:nvSpPr>
          <p:cNvPr id="35" name="Retângulo 34"/>
          <p:cNvSpPr/>
          <p:nvPr/>
        </p:nvSpPr>
        <p:spPr>
          <a:xfrm>
            <a:off x="888211" y="3200514"/>
            <a:ext cx="2371314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5" b="1" dirty="0">
                <a:cs typeface="Arial" panose="020B0604020202020204" pitchFamily="34" charset="0"/>
                <a:sym typeface="+mn-lt"/>
              </a:rPr>
              <a:t>BRL 1.2 billion domestic bonds </a:t>
            </a:r>
            <a:endParaRPr lang="en-US" sz="1105" b="1" dirty="0"/>
          </a:p>
        </p:txBody>
      </p:sp>
      <p:sp>
        <p:nvSpPr>
          <p:cNvPr id="57" name="Retângulo 56"/>
          <p:cNvSpPr/>
          <p:nvPr/>
        </p:nvSpPr>
        <p:spPr>
          <a:xfrm>
            <a:off x="878585" y="2800386"/>
            <a:ext cx="1256951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5" b="1" dirty="0">
                <a:cs typeface="Arial" panose="020B0604020202020204" pitchFamily="34" charset="0"/>
                <a:sym typeface="+mn-lt"/>
              </a:rPr>
              <a:t>EUR 31 million</a:t>
            </a:r>
            <a:endParaRPr lang="en-US" sz="1105" b="1" dirty="0"/>
          </a:p>
        </p:txBody>
      </p:sp>
      <p:sp>
        <p:nvSpPr>
          <p:cNvPr id="58" name="Retângulo 57"/>
          <p:cNvSpPr/>
          <p:nvPr/>
        </p:nvSpPr>
        <p:spPr>
          <a:xfrm>
            <a:off x="870587" y="3833456"/>
            <a:ext cx="1497272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5" b="1" dirty="0" err="1">
                <a:cs typeface="Arial" panose="020B0604020202020204" pitchFamily="34" charset="0"/>
                <a:sym typeface="+mn-lt"/>
              </a:rPr>
              <a:t>Onlendings</a:t>
            </a:r>
            <a:r>
              <a:rPr lang="en-US" sz="1105" b="1" dirty="0">
                <a:cs typeface="Arial" panose="020B0604020202020204" pitchFamily="34" charset="0"/>
                <a:sym typeface="+mn-lt"/>
              </a:rPr>
              <a:t> diversification</a:t>
            </a:r>
            <a:endParaRPr lang="en-US" sz="1105" b="1" dirty="0"/>
          </a:p>
        </p:txBody>
      </p:sp>
      <p:sp>
        <p:nvSpPr>
          <p:cNvPr id="5" name="Retângulo 4"/>
          <p:cNvSpPr/>
          <p:nvPr/>
        </p:nvSpPr>
        <p:spPr>
          <a:xfrm>
            <a:off x="849348" y="3628924"/>
            <a:ext cx="5501381" cy="8409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1" dirty="0"/>
          </a:p>
        </p:txBody>
      </p:sp>
      <p:sp>
        <p:nvSpPr>
          <p:cNvPr id="60" name="Retângulo 59"/>
          <p:cNvSpPr/>
          <p:nvPr/>
        </p:nvSpPr>
        <p:spPr>
          <a:xfrm>
            <a:off x="849349" y="1396855"/>
            <a:ext cx="3626075" cy="21291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1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47953" y="787152"/>
            <a:ext cx="265790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pt-BR" sz="1289" dirty="0">
                <a:solidFill>
                  <a:srgbClr val="7F8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RESOURCES</a:t>
            </a:r>
          </a:p>
        </p:txBody>
      </p:sp>
    </p:spTree>
    <p:extLst>
      <p:ext uri="{BB962C8B-B14F-4D97-AF65-F5344CB8AC3E}">
        <p14:creationId xmlns:p14="http://schemas.microsoft.com/office/powerpoint/2010/main" val="1886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18000" y="888159"/>
            <a:ext cx="4572985" cy="283346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/>
          <a:p>
            <a:pPr defTabSz="699592" fontAlgn="base">
              <a:spcBef>
                <a:spcPct val="0"/>
              </a:spcBef>
              <a:spcAft>
                <a:spcPct val="0"/>
              </a:spcAft>
            </a:pPr>
            <a:r>
              <a:rPr lang="pt-BR" sz="1289" dirty="0">
                <a:solidFill>
                  <a:srgbClr val="6A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solidFill>
                  <a:srgbClr val="6A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altLang="pt-BR" sz="1289" dirty="0">
              <a:solidFill>
                <a:srgbClr val="6A7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003" y="1433868"/>
            <a:ext cx="2015466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5" dirty="0">
                <a:latin typeface="+mj-lt"/>
              </a:rPr>
              <a:t>The landscape of Development Banks is shifting:</a:t>
            </a:r>
            <a:endParaRPr lang="pt-BR" sz="1105" dirty="0"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8003" y="2859144"/>
            <a:ext cx="2839636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105" dirty="0">
                <a:latin typeface="+mj-lt"/>
              </a:rPr>
              <a:t>Importance of bringing value added to the client and offering more than simple lending products</a:t>
            </a:r>
            <a:endParaRPr lang="pt-BR" sz="1105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8005" y="1972335"/>
            <a:ext cx="2839634" cy="9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105" dirty="0">
                <a:latin typeface="+mj-lt"/>
              </a:rPr>
              <a:t>Instead of focusing on postwar economy-rebuilding, new areas of focus: supporting environmental protection, use of renewable energy, SMEs and fostering innovation</a:t>
            </a:r>
            <a:endParaRPr lang="pt-BR" sz="1105" dirty="0"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325663" y="1575648"/>
            <a:ext cx="1988543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013" dirty="0">
                <a:latin typeface="+mj-lt"/>
              </a:rPr>
              <a:t>Offer advisory services and product combinations</a:t>
            </a:r>
            <a:endParaRPr lang="pt-BR" sz="1013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303046" y="2125173"/>
            <a:ext cx="2650293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013" dirty="0">
                <a:latin typeface="+mj-lt"/>
              </a:rPr>
              <a:t>The </a:t>
            </a:r>
            <a:r>
              <a:rPr lang="pt-BR" sz="1013" dirty="0" err="1">
                <a:latin typeface="+mj-lt"/>
              </a:rPr>
              <a:t>value</a:t>
            </a:r>
            <a:r>
              <a:rPr lang="pt-BR" sz="1013" dirty="0">
                <a:latin typeface="+mj-lt"/>
              </a:rPr>
              <a:t> </a:t>
            </a:r>
            <a:r>
              <a:rPr lang="pt-BR" sz="1013" dirty="0" err="1">
                <a:latin typeface="+mj-lt"/>
              </a:rPr>
              <a:t>added</a:t>
            </a:r>
            <a:r>
              <a:rPr lang="pt-BR" sz="1013" dirty="0">
                <a:latin typeface="+mj-lt"/>
              </a:rPr>
              <a:t> </a:t>
            </a:r>
            <a:r>
              <a:rPr lang="en-US" sz="1013" dirty="0">
                <a:latin typeface="+mj-lt"/>
              </a:rPr>
              <a:t>is shifting from simply providing funds to providing counsel on best possible use of these funds </a:t>
            </a:r>
            <a:endParaRPr lang="pt-BR" sz="1013" dirty="0"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18000" y="3575945"/>
            <a:ext cx="2650293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1105" dirty="0">
                <a:latin typeface="+mj-lt"/>
              </a:rPr>
              <a:t>Pursue activities to diversify and increase their revenues together with the social, economic political effects</a:t>
            </a:r>
            <a:endParaRPr lang="pt-BR" sz="1105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485025" y="2984123"/>
            <a:ext cx="1829180" cy="79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pt-BR" sz="1657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31%</a:t>
            </a:r>
            <a:r>
              <a:rPr lang="pt-BR" sz="967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67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the average revenue share not originating from credit operations*</a:t>
            </a:r>
            <a:endParaRPr lang="pt-BR" sz="967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5</a:t>
            </a:fld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18134" y="1667298"/>
            <a:ext cx="1905523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5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According to 2017 National Development Survey: </a:t>
            </a:r>
          </a:p>
          <a:p>
            <a:endParaRPr lang="en-US" sz="1105" dirty="0">
              <a:solidFill>
                <a:srgbClr val="5558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578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55% </a:t>
            </a:r>
          </a:p>
          <a:p>
            <a:r>
              <a:rPr lang="en-US" sz="1105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offer consulting and training</a:t>
            </a:r>
          </a:p>
          <a:p>
            <a:endParaRPr lang="en-US" sz="1105" dirty="0">
              <a:solidFill>
                <a:srgbClr val="5558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578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41% </a:t>
            </a:r>
          </a:p>
          <a:p>
            <a:r>
              <a:rPr lang="en-US" sz="1105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offer other types of advisory and technical assistance, activities and networking and business matching</a:t>
            </a:r>
            <a:endParaRPr lang="en-US" sz="1381" dirty="0">
              <a:solidFill>
                <a:srgbClr val="BD4F5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957603" y="4077493"/>
            <a:ext cx="2647344" cy="94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5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Some DBs also help in structuring </a:t>
            </a:r>
            <a:r>
              <a:rPr lang="en-US" sz="1105" b="1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complex deals</a:t>
            </a:r>
            <a:r>
              <a:rPr lang="en-US" sz="1105" dirty="0">
                <a:solidFill>
                  <a:srgbClr val="555860"/>
                </a:solidFill>
                <a:latin typeface="+mj-lt"/>
                <a:cs typeface="Arial" panose="020B0604020202020204" pitchFamily="34" charset="0"/>
              </a:rPr>
              <a:t>, creating new channels to mobilize private funds, providing technical assistance, creating and disseminating knowledge and building </a:t>
            </a:r>
            <a:r>
              <a:rPr lang="pt-BR" sz="1105" dirty="0">
                <a:latin typeface="+mj-lt"/>
              </a:rPr>
              <a:t>know-how</a:t>
            </a:r>
            <a:endParaRPr lang="en-US" sz="1105" dirty="0">
              <a:solidFill>
                <a:srgbClr val="5558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Colchete duplo 22"/>
          <p:cNvSpPr/>
          <p:nvPr/>
        </p:nvSpPr>
        <p:spPr>
          <a:xfrm>
            <a:off x="4089507" y="1575651"/>
            <a:ext cx="2166046" cy="2595322"/>
          </a:xfrm>
          <a:prstGeom prst="bracketPair">
            <a:avLst>
              <a:gd name="adj" fmla="val 4788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</a:endParaRPr>
          </a:p>
        </p:txBody>
      </p:sp>
      <p:sp>
        <p:nvSpPr>
          <p:cNvPr id="24" name="Colchete duplo 23"/>
          <p:cNvSpPr/>
          <p:nvPr/>
        </p:nvSpPr>
        <p:spPr>
          <a:xfrm>
            <a:off x="7900205" y="4037274"/>
            <a:ext cx="2704742" cy="975260"/>
          </a:xfrm>
          <a:prstGeom prst="bracketPair">
            <a:avLst>
              <a:gd name="adj" fmla="val 7455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/>
          <a:srcRect l="10669" t="433" r="17710" b="-433"/>
          <a:stretch/>
        </p:blipFill>
        <p:spPr>
          <a:xfrm>
            <a:off x="5792492" y="3942366"/>
            <a:ext cx="662328" cy="640504"/>
          </a:xfrm>
          <a:prstGeom prst="ellipse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518003" y="4780971"/>
            <a:ext cx="4136181" cy="19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: Roland Berger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 Banks (World Bank </a:t>
            </a:r>
            <a:r>
              <a:rPr lang="pt-BR" sz="644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644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50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8000" y="888159"/>
            <a:ext cx="4572985" cy="283346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/>
          <a:p>
            <a:pPr defTabSz="699592" fontAlgn="base">
              <a:spcBef>
                <a:spcPct val="0"/>
              </a:spcBef>
              <a:spcAft>
                <a:spcPct val="0"/>
              </a:spcAft>
            </a:pPr>
            <a:r>
              <a:rPr lang="pt-BR" sz="1289" dirty="0">
                <a:solidFill>
                  <a:srgbClr val="6A7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pt-BR" sz="128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ADDITIONALITY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7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637" y="1414511"/>
            <a:ext cx="1988543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9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ADVISORY SERVICES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9638" y="1739608"/>
            <a:ext cx="1988542" cy="123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Maximize existing knowledge inside the bank (minimum marginal costs)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Client assistance to make their businesses sustainable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Help companies in structuring specific projects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49637" y="3142388"/>
            <a:ext cx="198854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9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PLATFORMS AND NETWORK MANAGEMENT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9636" y="3643175"/>
            <a:ext cx="2111674" cy="101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Enable networking between companies of different sizes 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Facilitate joint business development, create cooperation opportunities and leverage synergy between innovative companies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07878" y="1375808"/>
            <a:ext cx="1988543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9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RISK MITIGATION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466811" y="1671878"/>
            <a:ext cx="2029608" cy="517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Mitigation of risks, such as regulatory, project, economic cycle, or political risks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07878" y="3121018"/>
            <a:ext cx="1988543" cy="144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Promote improved policies and provide expertise in environmental, social, and governance standards (ESG) and on integrity and procurement best practice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Support to clients to improve impact and performance of the project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07878" y="2370593"/>
            <a:ext cx="1988543" cy="63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9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STANDARD- SETTING: </a:t>
            </a:r>
            <a:r>
              <a:rPr lang="en-GB" sz="1105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helping projects and clients achieve higher standards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49637" y="1346778"/>
            <a:ext cx="1988543" cy="168515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1" dirty="0"/>
          </a:p>
        </p:txBody>
      </p:sp>
      <p:sp>
        <p:nvSpPr>
          <p:cNvPr id="18" name="Retângulo 17"/>
          <p:cNvSpPr/>
          <p:nvPr/>
        </p:nvSpPr>
        <p:spPr>
          <a:xfrm>
            <a:off x="349636" y="3129930"/>
            <a:ext cx="1988543" cy="15191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1" dirty="0"/>
          </a:p>
        </p:txBody>
      </p:sp>
      <p:sp>
        <p:nvSpPr>
          <p:cNvPr id="19" name="Retângulo 18"/>
          <p:cNvSpPr/>
          <p:nvPr/>
        </p:nvSpPr>
        <p:spPr>
          <a:xfrm>
            <a:off x="2466815" y="1344085"/>
            <a:ext cx="2151761" cy="9155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1" dirty="0"/>
          </a:p>
        </p:txBody>
      </p:sp>
      <p:sp>
        <p:nvSpPr>
          <p:cNvPr id="20" name="Retângulo 19"/>
          <p:cNvSpPr/>
          <p:nvPr/>
        </p:nvSpPr>
        <p:spPr>
          <a:xfrm>
            <a:off x="4736322" y="1344083"/>
            <a:ext cx="1902002" cy="19096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1" dirty="0"/>
          </a:p>
        </p:txBody>
      </p:sp>
      <p:sp>
        <p:nvSpPr>
          <p:cNvPr id="21" name="Retângulo 20"/>
          <p:cNvSpPr/>
          <p:nvPr/>
        </p:nvSpPr>
        <p:spPr>
          <a:xfrm>
            <a:off x="2466815" y="2351907"/>
            <a:ext cx="2151761" cy="22971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1" dirty="0"/>
          </a:p>
        </p:txBody>
      </p:sp>
      <p:sp>
        <p:nvSpPr>
          <p:cNvPr id="22" name="Retângulo 21"/>
          <p:cNvSpPr/>
          <p:nvPr/>
        </p:nvSpPr>
        <p:spPr>
          <a:xfrm>
            <a:off x="4754253" y="1354520"/>
            <a:ext cx="1970611" cy="68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89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KNOWLEDGE, INNOVATION, AND CAPACITY BUILDING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87118" y="2044989"/>
            <a:ext cx="1787071" cy="1161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Expertise, innovation, knowledge and/or capabilities that are material to a timely impact</a:t>
            </a: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dirty="0">
                <a:latin typeface="+mj-lt"/>
                <a:cs typeface="Arial" panose="020B0604020202020204" pitchFamily="34" charset="0"/>
              </a:rPr>
              <a:t>Capacity-building support may be provided either in-house or by external experts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45290" y="3444833"/>
            <a:ext cx="1893036" cy="1217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289" dirty="0">
                <a:latin typeface="+mj-lt"/>
              </a:rPr>
              <a:t>ECONOMIC ANALYSIS</a:t>
            </a:r>
          </a:p>
          <a:p>
            <a:endParaRPr lang="en-GB" sz="921" b="0" dirty="0">
              <a:solidFill>
                <a:schemeClr val="tx1"/>
              </a:solidFill>
              <a:latin typeface="+mj-lt"/>
            </a:endParaRPr>
          </a:p>
          <a:p>
            <a:pPr marL="157830" indent="-157830">
              <a:spcBef>
                <a:spcPts val="552"/>
              </a:spcBef>
              <a:buFont typeface="Wingdings" panose="05000000000000000000" pitchFamily="2" charset="2"/>
              <a:buChar char="ü"/>
            </a:pPr>
            <a:r>
              <a:rPr lang="en-GB" sz="921" b="0" dirty="0">
                <a:solidFill>
                  <a:schemeClr val="tx1"/>
                </a:solidFill>
                <a:latin typeface="+mj-lt"/>
              </a:rPr>
              <a:t>Gathering and evaluation of information (data, policies and statistics) about the economy, governments institutions or social services systems</a:t>
            </a:r>
          </a:p>
        </p:txBody>
      </p:sp>
    </p:spTree>
    <p:extLst>
      <p:ext uri="{BB962C8B-B14F-4D97-AF65-F5344CB8AC3E}">
        <p14:creationId xmlns:p14="http://schemas.microsoft.com/office/powerpoint/2010/main" val="1330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4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STRATEGY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794" y="793220"/>
            <a:ext cx="350691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BDMG’S </a:t>
            </a:r>
            <a:r>
              <a:rPr lang="en-US" altLang="pt-BR" sz="1289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sz="1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00373" y="1559732"/>
            <a:ext cx="1768897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pt-BR" sz="1289" dirty="0"/>
              <a:t>MICRO &amp; SMALL BUSINESS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717498" y="2125482"/>
            <a:ext cx="1653515" cy="575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182" tIns="42091" rIns="84182" bIns="42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4"/>
              </a:spcBef>
            </a:pPr>
            <a:r>
              <a:rPr lang="en-US" sz="96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Online credit for Micro and Small businesses with financial education opportunity</a:t>
            </a:r>
            <a:endParaRPr lang="pt-BR" sz="967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685721" y="1494427"/>
            <a:ext cx="1715661" cy="13202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2649152" y="1562923"/>
            <a:ext cx="1466560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pt-BR" sz="1289" dirty="0"/>
              <a:t>INNOVATION HUB 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2563757" y="1494423"/>
            <a:ext cx="1744074" cy="13202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500056" y="1564226"/>
            <a:ext cx="1717258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pt-BR" sz="1289" dirty="0"/>
              <a:t>MUNICIPALITIES 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4432167" y="1494423"/>
            <a:ext cx="1715661" cy="13202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4529421" y="1894874"/>
            <a:ext cx="1339243" cy="6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4"/>
              </a:spcBef>
            </a:pPr>
            <a:r>
              <a:rPr lang="en-US" sz="967" dirty="0">
                <a:latin typeface="+mj-lt"/>
                <a:cs typeface="Arial" panose="020B0604020202020204" pitchFamily="34" charset="0"/>
              </a:rPr>
              <a:t>Structuring and approving infrastructure municipalities projects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705116" y="3021490"/>
            <a:ext cx="1764157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pt-BR" sz="1289" dirty="0"/>
              <a:t>PUBLIC SECTOR ADVISORY 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722235" y="3587243"/>
            <a:ext cx="1648774" cy="5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182" tIns="42091" rIns="84182" bIns="42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4"/>
              </a:spcBef>
            </a:pPr>
            <a:r>
              <a:rPr lang="en-US" sz="96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Technical, legal, economic and financial modeling in concessions and PPPs for major projects</a:t>
            </a:r>
            <a:endParaRPr lang="pt-BR" sz="967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685721" y="2956185"/>
            <a:ext cx="1715661" cy="13202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96" y="2956186"/>
            <a:ext cx="662848" cy="66916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526" y="2962672"/>
            <a:ext cx="671200" cy="671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399" y="2959082"/>
            <a:ext cx="662848" cy="66922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399" y="3661673"/>
            <a:ext cx="662848" cy="65653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529" y="4406863"/>
            <a:ext cx="1639788" cy="27183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49150" y="1987793"/>
            <a:ext cx="1284657" cy="5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182" tIns="42091" rIns="84182" bIns="42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4"/>
              </a:spcBef>
            </a:pPr>
            <a:r>
              <a:rPr lang="en-US" sz="96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Creates opportunities and leverages synergy between innovative companies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8794" y="1124300"/>
            <a:ext cx="1519968" cy="263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11" dirty="0">
                <a:solidFill>
                  <a:schemeClr val="tx2"/>
                </a:solidFill>
              </a:rPr>
              <a:t>[CURRENT INITIATIVES]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601564" y="3021492"/>
            <a:ext cx="1670814" cy="88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en-US" sz="1289" b="1" dirty="0">
                <a:solidFill>
                  <a:schemeClr val="accent3"/>
                </a:solidFill>
              </a:rPr>
              <a:t>PARTNERSHIP FOR STRUCTURING FINANCIAL SOLUTIONS</a:t>
            </a:r>
            <a:endParaRPr lang="pt-BR" sz="1289" b="1" dirty="0">
              <a:solidFill>
                <a:schemeClr val="accent3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582172" y="2956185"/>
            <a:ext cx="1715661" cy="13202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1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0900" y="3669132"/>
            <a:ext cx="677809" cy="67147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49151" y="3924506"/>
            <a:ext cx="1466560" cy="23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182" tIns="42091" rIns="84182" bIns="42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4"/>
              </a:spcBef>
            </a:pPr>
            <a:r>
              <a:rPr lang="pt-BR" sz="967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Partnership</a:t>
            </a:r>
            <a:r>
              <a:rPr lang="pt-BR" sz="96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967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with</a:t>
            </a:r>
            <a:r>
              <a:rPr lang="pt-BR" sz="96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Renova Foundation</a:t>
            </a:r>
          </a:p>
        </p:txBody>
      </p:sp>
    </p:spTree>
    <p:extLst>
      <p:ext uri="{BB962C8B-B14F-4D97-AF65-F5344CB8AC3E}">
        <p14:creationId xmlns:p14="http://schemas.microsoft.com/office/powerpoint/2010/main" val="17639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6E63-1199-4436-AF45-7F6BCDB12E9E}" type="slidenum">
              <a:rPr lang="pt-BR" smtClean="0">
                <a:latin typeface="+mj-lt"/>
              </a:rPr>
              <a:t>8</a:t>
            </a:fld>
            <a:endParaRPr lang="pt-BR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8338" y="1246427"/>
            <a:ext cx="2719559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pt-BR" sz="1473" dirty="0">
                <a:latin typeface="+mj-lt"/>
              </a:rPr>
              <a:t>MICRO &amp; SMALL BUSINESS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5719" y="3089933"/>
            <a:ext cx="2299298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pt-BR" sz="1473" dirty="0">
                <a:latin typeface="+mj-lt"/>
              </a:rPr>
              <a:t>INNOVATION HUB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6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STRATEGY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40" y="1721154"/>
            <a:ext cx="770979" cy="40801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90381" y="1558110"/>
            <a:ext cx="2035796" cy="1376369"/>
            <a:chOff x="1130064" y="1484784"/>
            <a:chExt cx="2937880" cy="1878208"/>
          </a:xfrm>
        </p:grpSpPr>
        <p:grpSp>
          <p:nvGrpSpPr>
            <p:cNvPr id="9" name="Group 18"/>
            <p:cNvGrpSpPr/>
            <p:nvPr/>
          </p:nvGrpSpPr>
          <p:grpSpPr>
            <a:xfrm>
              <a:off x="1130064" y="1484784"/>
              <a:ext cx="2635979" cy="1840903"/>
              <a:chOff x="2922675" y="2318964"/>
              <a:chExt cx="2675030" cy="1868176"/>
            </a:xfrm>
          </p:grpSpPr>
          <p:pic>
            <p:nvPicPr>
              <p:cNvPr id="14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675" y="2318964"/>
                <a:ext cx="2675030" cy="1868176"/>
              </a:xfrm>
              <a:prstGeom prst="rect">
                <a:avLst/>
              </a:prstGeom>
            </p:spPr>
          </p:pic>
          <p:sp>
            <p:nvSpPr>
              <p:cNvPr id="15" name="Rectangle 20"/>
              <p:cNvSpPr/>
              <p:nvPr/>
            </p:nvSpPr>
            <p:spPr>
              <a:xfrm>
                <a:off x="3307332" y="2578337"/>
                <a:ext cx="1913021" cy="118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3">
                  <a:latin typeface="+mj-lt"/>
                </a:endParaRPr>
              </a:p>
            </p:txBody>
          </p:sp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9736" y="1782999"/>
              <a:ext cx="1874464" cy="1092779"/>
            </a:xfrm>
            <a:prstGeom prst="rect">
              <a:avLst/>
            </a:prstGeom>
          </p:spPr>
        </p:pic>
        <p:grpSp>
          <p:nvGrpSpPr>
            <p:cNvPr id="11" name="Group 24"/>
            <p:cNvGrpSpPr/>
            <p:nvPr/>
          </p:nvGrpSpPr>
          <p:grpSpPr>
            <a:xfrm>
              <a:off x="2896127" y="2591867"/>
              <a:ext cx="1171817" cy="771125"/>
              <a:chOff x="6151961" y="3338623"/>
              <a:chExt cx="1798021" cy="1078559"/>
            </a:xfrm>
          </p:grpSpPr>
          <p:pic>
            <p:nvPicPr>
              <p:cNvPr id="12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1961" y="3338623"/>
                <a:ext cx="1798021" cy="1078559"/>
              </a:xfrm>
              <a:prstGeom prst="rect">
                <a:avLst/>
              </a:prstGeom>
            </p:spPr>
          </p:pic>
          <p:sp>
            <p:nvSpPr>
              <p:cNvPr id="13" name="Rectangle 26"/>
              <p:cNvSpPr/>
              <p:nvPr/>
            </p:nvSpPr>
            <p:spPr>
              <a:xfrm>
                <a:off x="6519707" y="3450224"/>
                <a:ext cx="1067938" cy="59685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33">
                  <a:latin typeface="+mj-lt"/>
                </a:endParaRPr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2485322" y="2286464"/>
            <a:ext cx="1830150" cy="5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4"/>
              </a:spcBef>
            </a:pPr>
            <a:r>
              <a:rPr lang="pt-BR" sz="1105" b="1" dirty="0">
                <a:latin typeface="+mj-lt"/>
                <a:cs typeface="Arial" panose="020B0604020202020204" pitchFamily="34" charset="0"/>
              </a:rPr>
              <a:t>Financial </a:t>
            </a:r>
            <a:r>
              <a:rPr lang="pt-BR" sz="1105" b="1" dirty="0" err="1">
                <a:latin typeface="+mj-lt"/>
                <a:cs typeface="Arial" panose="020B0604020202020204" pitchFamily="34" charset="0"/>
              </a:rPr>
              <a:t>inclusion</a:t>
            </a:r>
            <a:endParaRPr lang="pt-BR" sz="1105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184"/>
              </a:spcBef>
            </a:pPr>
            <a:r>
              <a:rPr lang="en-US" sz="921" dirty="0">
                <a:latin typeface="+mj-lt"/>
                <a:cs typeface="Arial" panose="020B0604020202020204" pitchFamily="34" charset="0"/>
              </a:rPr>
              <a:t>50% of MSMEs clients only have credit access from BDMG</a:t>
            </a:r>
            <a:endParaRPr lang="pt-BR" sz="92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479632" y="1603805"/>
            <a:ext cx="1523288" cy="63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57" b="1" spc="-92" dirty="0">
                <a:latin typeface="+mj-lt"/>
                <a:cs typeface="Arial" panose="020B0604020202020204" pitchFamily="34" charset="0"/>
              </a:rPr>
              <a:t>4.554</a:t>
            </a:r>
          </a:p>
          <a:p>
            <a:r>
              <a:rPr lang="en-US" sz="921" dirty="0">
                <a:latin typeface="+mj-lt"/>
                <a:cs typeface="Arial" panose="020B0604020202020204" pitchFamily="34" charset="0"/>
              </a:rPr>
              <a:t>Average nº of MSMEs per year in the last 4 years</a:t>
            </a:r>
            <a:endParaRPr lang="pt-BR" sz="92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945993" y="3039208"/>
            <a:ext cx="1060556" cy="1060556"/>
            <a:chOff x="-568421" y="2111237"/>
            <a:chExt cx="180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Shape 204"/>
            <p:cNvSpPr/>
            <p:nvPr/>
          </p:nvSpPr>
          <p:spPr>
            <a:xfrm>
              <a:off x="-568421" y="2111237"/>
              <a:ext cx="1800000" cy="1800000"/>
            </a:xfrm>
            <a:prstGeom prst="ellipse">
              <a:avLst/>
            </a:prstGeom>
            <a:solidFill>
              <a:srgbClr val="404040"/>
            </a:solidFill>
            <a:ln w="12700">
              <a:miter lim="400000"/>
            </a:ln>
          </p:spPr>
          <p:txBody>
            <a:bodyPr lIns="42089" tIns="42089" rIns="42089" bIns="42089" anchor="ctr"/>
            <a:lstStyle/>
            <a:p>
              <a:endParaRPr sz="1111">
                <a:latin typeface="+mj-lt"/>
              </a:endParaRPr>
            </a:p>
          </p:txBody>
        </p:sp>
        <p:pic>
          <p:nvPicPr>
            <p:cNvPr id="21" name="image12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80137" y="2399521"/>
              <a:ext cx="1223433" cy="122343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Retângulo 21"/>
          <p:cNvSpPr/>
          <p:nvPr/>
        </p:nvSpPr>
        <p:spPr>
          <a:xfrm>
            <a:off x="699484" y="3480933"/>
            <a:ext cx="3250034" cy="123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8"/>
              </a:spcBef>
              <a:spcAft>
                <a:spcPts val="368"/>
              </a:spcAft>
            </a:pPr>
            <a:r>
              <a:rPr lang="en-US" sz="1013" dirty="0">
                <a:cs typeface="Arial" panose="020B0604020202020204" pitchFamily="34" charset="0"/>
              </a:rPr>
              <a:t>BDMG’s Hubble is a space for open innovation</a:t>
            </a:r>
          </a:p>
          <a:p>
            <a:pPr>
              <a:spcBef>
                <a:spcPts val="368"/>
              </a:spcBef>
              <a:spcAft>
                <a:spcPts val="368"/>
              </a:spcAft>
            </a:pPr>
            <a:r>
              <a:rPr lang="en-US" sz="1013" dirty="0">
                <a:cs typeface="Arial" panose="020B0604020202020204" pitchFamily="34" charset="0"/>
              </a:rPr>
              <a:t>The focus is to growth and expand startups in a connecting environment to speed up business achievement</a:t>
            </a:r>
          </a:p>
          <a:p>
            <a:pPr>
              <a:spcBef>
                <a:spcPts val="368"/>
              </a:spcBef>
              <a:spcAft>
                <a:spcPts val="368"/>
              </a:spcAft>
            </a:pPr>
            <a:r>
              <a:rPr lang="en-US" sz="1013" dirty="0">
                <a:cs typeface="Arial" panose="020B0604020202020204" pitchFamily="34" charset="0"/>
              </a:rPr>
              <a:t>In 1Q 2019, 15 startups were selected and began their activities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268043" y="1603805"/>
            <a:ext cx="1699482" cy="96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4"/>
              </a:spcBef>
              <a:spcAft>
                <a:spcPts val="368"/>
              </a:spcAft>
            </a:pPr>
            <a:r>
              <a:rPr lang="pt-BR" sz="1105" b="1" dirty="0" err="1">
                <a:latin typeface="+mj-lt"/>
                <a:cs typeface="Arial" panose="020B0604020202020204" pitchFamily="34" charset="0"/>
              </a:rPr>
              <a:t>Partnership</a:t>
            </a:r>
            <a:r>
              <a:rPr lang="pt-BR" sz="1105" b="1" dirty="0">
                <a:latin typeface="+mj-lt"/>
                <a:cs typeface="Arial" panose="020B0604020202020204" pitchFamily="34" charset="0"/>
              </a:rPr>
              <a:t> for financial </a:t>
            </a:r>
            <a:r>
              <a:rPr lang="pt-BR" sz="1105" b="1" dirty="0" err="1">
                <a:latin typeface="+mj-lt"/>
                <a:cs typeface="Arial" panose="020B0604020202020204" pitchFamily="34" charset="0"/>
              </a:rPr>
              <a:t>education</a:t>
            </a:r>
            <a:endParaRPr lang="pt-BR" sz="1105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68"/>
              </a:spcBef>
              <a:spcAft>
                <a:spcPts val="368"/>
              </a:spcAft>
            </a:pPr>
            <a:r>
              <a:rPr lang="en-US" sz="921" dirty="0">
                <a:latin typeface="+mj-lt"/>
                <a:cs typeface="Arial" panose="020B0604020202020204" pitchFamily="34" charset="0"/>
              </a:rPr>
              <a:t>Credit combined with update on management and financial education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33" y="3929911"/>
            <a:ext cx="866154" cy="789141"/>
          </a:xfrm>
          <a:prstGeom prst="ellipse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78" y="3676989"/>
            <a:ext cx="807886" cy="789141"/>
          </a:xfrm>
          <a:prstGeom prst="ellipse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65" y="3101247"/>
            <a:ext cx="780361" cy="789141"/>
          </a:xfrm>
          <a:prstGeom prst="ellipse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608794" y="793220"/>
            <a:ext cx="350691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BDMG’S </a:t>
            </a:r>
            <a:r>
              <a:rPr lang="en-US" altLang="pt-BR" sz="1289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sz="1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762294" y="2957096"/>
            <a:ext cx="55096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805581" y="1869726"/>
            <a:ext cx="3460696" cy="2344154"/>
            <a:chOff x="-1587139" y="2991575"/>
            <a:chExt cx="3068758" cy="2190037"/>
          </a:xfrm>
        </p:grpSpPr>
        <p:pic>
          <p:nvPicPr>
            <p:cNvPr id="48" name="Imagem 47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7139" y="2991575"/>
              <a:ext cx="3068758" cy="2190037"/>
            </a:xfrm>
            <a:prstGeom prst="rect">
              <a:avLst/>
            </a:prstGeom>
          </p:spPr>
        </p:pic>
        <p:sp>
          <p:nvSpPr>
            <p:cNvPr id="49" name="Retângulo 48"/>
            <p:cNvSpPr/>
            <p:nvPr/>
          </p:nvSpPr>
          <p:spPr>
            <a:xfrm>
              <a:off x="482607" y="4567394"/>
              <a:ext cx="898879" cy="356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0603" tIns="55302" rIns="110603" bIns="553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2157">
                <a:solidFill>
                  <a:srgbClr val="FFFFFF"/>
                </a:solidFill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38" y="2831562"/>
            <a:ext cx="568190" cy="58017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318" y="2226094"/>
            <a:ext cx="570293" cy="58017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020104" y="1708390"/>
            <a:ext cx="1198731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"/>
              </a:spcBef>
            </a:pPr>
            <a:r>
              <a:rPr lang="pt-BR" sz="981" b="1" dirty="0">
                <a:latin typeface="Arial" panose="020B0604020202020204" pitchFamily="34" charset="0"/>
                <a:cs typeface="Arial" panose="020B0604020202020204" pitchFamily="34" charset="0"/>
              </a:rPr>
              <a:t>Boa Esperança</a:t>
            </a:r>
          </a:p>
          <a:p>
            <a:pPr>
              <a:spcBef>
                <a:spcPts val="210"/>
              </a:spcBef>
            </a:pPr>
            <a:r>
              <a:rPr lang="en-US" sz="841" dirty="0">
                <a:latin typeface="Arial" panose="020B0604020202020204" pitchFamily="34" charset="0"/>
                <a:cs typeface="Arial" panose="020B0604020202020204" pitchFamily="34" charset="0"/>
              </a:rPr>
              <a:t>Water treatment</a:t>
            </a:r>
            <a:endParaRPr lang="pt-BR" sz="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67736" y="2864632"/>
            <a:ext cx="1024439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"/>
              </a:spcBef>
            </a:pPr>
            <a:r>
              <a:rPr lang="pt-BR" sz="981" b="1" dirty="0">
                <a:latin typeface="Arial" panose="020B0604020202020204" pitchFamily="34" charset="0"/>
                <a:cs typeface="Arial" panose="020B0604020202020204" pitchFamily="34" charset="0"/>
              </a:rPr>
              <a:t>Jequitibá</a:t>
            </a:r>
          </a:p>
          <a:p>
            <a:pPr>
              <a:spcBef>
                <a:spcPts val="210"/>
              </a:spcBef>
            </a:pP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Sewage</a:t>
            </a:r>
            <a:r>
              <a:rPr lang="pt-BR" sz="8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BR" sz="8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pt-BR" sz="8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17738" y="2252005"/>
            <a:ext cx="1352655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"/>
              </a:spcBef>
            </a:pPr>
            <a:r>
              <a:rPr lang="pt-BR" sz="981" b="1" dirty="0">
                <a:latin typeface="Arial" panose="020B0604020202020204" pitchFamily="34" charset="0"/>
                <a:cs typeface="Arial" panose="020B0604020202020204" pitchFamily="34" charset="0"/>
              </a:rPr>
              <a:t>Sarzedo</a:t>
            </a:r>
          </a:p>
          <a:p>
            <a:pPr>
              <a:spcBef>
                <a:spcPts val="210"/>
              </a:spcBef>
            </a:pP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pt-BR" sz="8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pt-BR" sz="8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4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t-BR" sz="841" dirty="0"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</a:p>
        </p:txBody>
      </p:sp>
      <p:sp>
        <p:nvSpPr>
          <p:cNvPr id="15" name="Elipse 14"/>
          <p:cNvSpPr/>
          <p:nvPr/>
        </p:nvSpPr>
        <p:spPr>
          <a:xfrm>
            <a:off x="2042138" y="3465038"/>
            <a:ext cx="75675" cy="756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46"/>
          </a:p>
        </p:txBody>
      </p:sp>
      <p:cxnSp>
        <p:nvCxnSpPr>
          <p:cNvPr id="22" name="Conector angulado 21"/>
          <p:cNvCxnSpPr>
            <a:endCxn id="6" idx="2"/>
          </p:cNvCxnSpPr>
          <p:nvPr/>
        </p:nvCxnSpPr>
        <p:spPr>
          <a:xfrm flipV="1">
            <a:off x="2508841" y="3121654"/>
            <a:ext cx="1273695" cy="550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2416156" y="3100010"/>
            <a:ext cx="75675" cy="756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46"/>
          </a:p>
        </p:txBody>
      </p:sp>
      <p:cxnSp>
        <p:nvCxnSpPr>
          <p:cNvPr id="25" name="Conector angulado 24"/>
          <p:cNvCxnSpPr>
            <a:stCxn id="15" idx="0"/>
            <a:endCxn id="4" idx="2"/>
          </p:cNvCxnSpPr>
          <p:nvPr/>
        </p:nvCxnSpPr>
        <p:spPr>
          <a:xfrm rot="5400000" flipH="1" flipV="1">
            <a:off x="1969231" y="2004930"/>
            <a:ext cx="1570858" cy="1349369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2416156" y="3245704"/>
            <a:ext cx="75675" cy="756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46"/>
          </a:p>
        </p:txBody>
      </p:sp>
      <p:cxnSp>
        <p:nvCxnSpPr>
          <p:cNvPr id="40" name="Conector angulado 39"/>
          <p:cNvCxnSpPr>
            <a:stCxn id="35" idx="6"/>
            <a:endCxn id="7" idx="2"/>
          </p:cNvCxnSpPr>
          <p:nvPr/>
        </p:nvCxnSpPr>
        <p:spPr>
          <a:xfrm flipV="1">
            <a:off x="2491835" y="2516186"/>
            <a:ext cx="2220483" cy="76735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347" y="1604092"/>
            <a:ext cx="562619" cy="58017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CaixaDeTexto 40"/>
          <p:cNvSpPr txBox="1"/>
          <p:nvPr/>
        </p:nvSpPr>
        <p:spPr>
          <a:xfrm>
            <a:off x="441215" y="1388485"/>
            <a:ext cx="1546193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400">
                <a:solidFill>
                  <a:srgbClr val="3398B6"/>
                </a:solidFill>
              </a:defRPr>
            </a:lvl1pPr>
          </a:lstStyle>
          <a:p>
            <a:pPr algn="l"/>
            <a:r>
              <a:rPr lang="pt-BR" sz="1473" b="1" dirty="0">
                <a:solidFill>
                  <a:schemeClr val="accent4"/>
                </a:solidFill>
              </a:rPr>
              <a:t>MUNICIPALITIES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48" t="14179" r="-1" b="45494"/>
          <a:stretch/>
        </p:blipFill>
        <p:spPr>
          <a:xfrm>
            <a:off x="5450313" y="487132"/>
            <a:ext cx="821607" cy="271784"/>
          </a:xfrm>
          <a:prstGeom prst="rect">
            <a:avLst/>
          </a:prstGeom>
        </p:spPr>
      </p:pic>
      <p:sp>
        <p:nvSpPr>
          <p:cNvPr id="45" name="Espaço Reservado para Texto 4"/>
          <p:cNvSpPr txBox="1">
            <a:spLocks/>
          </p:cNvSpPr>
          <p:nvPr/>
        </p:nvSpPr>
        <p:spPr>
          <a:xfrm>
            <a:off x="685721" y="379931"/>
            <a:ext cx="4839325" cy="37898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pt-BR"/>
            </a:defPPr>
            <a:lvl1pPr marL="0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628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266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881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4513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8149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77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75407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9032" algn="l" defTabSz="707266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13" b="1" spc="276" dirty="0">
                <a:solidFill>
                  <a:srgbClr val="62656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STRATEGY</a:t>
            </a:r>
            <a:endParaRPr lang="pt-BR" sz="1013" b="1" dirty="0">
              <a:solidFill>
                <a:srgbClr val="62656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832014" y="3710786"/>
            <a:ext cx="1110932" cy="454817"/>
            <a:chOff x="8537983" y="4132928"/>
            <a:chExt cx="1206719" cy="494032"/>
          </a:xfrm>
        </p:grpSpPr>
        <p:sp>
          <p:nvSpPr>
            <p:cNvPr id="51" name="Retângulo 50"/>
            <p:cNvSpPr/>
            <p:nvPr/>
          </p:nvSpPr>
          <p:spPr>
            <a:xfrm>
              <a:off x="8537983" y="4217874"/>
              <a:ext cx="144016" cy="1825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ubtítulo 3"/>
            <p:cNvSpPr txBox="1">
              <a:spLocks/>
            </p:cNvSpPr>
            <p:nvPr/>
          </p:nvSpPr>
          <p:spPr>
            <a:xfrm>
              <a:off x="8648958" y="4132928"/>
              <a:ext cx="1095744" cy="4940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736" dirty="0" err="1">
                  <a:latin typeface="Arial" panose="020B0604020202020204" pitchFamily="34" charset="0"/>
                  <a:cs typeface="Arial" panose="020B0604020202020204" pitchFamily="34" charset="0"/>
                </a:rPr>
                <a:t>municipalities</a:t>
              </a:r>
              <a:r>
                <a:rPr lang="pt-BR" sz="73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736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pt-BR" sz="73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736" dirty="0" err="1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  <a:r>
                <a:rPr lang="pt-BR" sz="73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736" dirty="0" err="1">
                  <a:latin typeface="Arial" panose="020B0604020202020204" pitchFamily="34" charset="0"/>
                  <a:cs typeface="Arial" panose="020B0604020202020204" pitchFamily="34" charset="0"/>
                </a:rPr>
                <a:t>contract</a:t>
              </a:r>
              <a:r>
                <a:rPr lang="pt-BR" sz="73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441215" y="1927668"/>
            <a:ext cx="1285573" cy="899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9" b="1" dirty="0"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pt-BR" sz="14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013" dirty="0" err="1"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pt-BR" sz="10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13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0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13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pt-BR" sz="10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13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pt-BR" sz="1013" dirty="0">
                <a:latin typeface="Arial" panose="020B0604020202020204" pitchFamily="34" charset="0"/>
                <a:cs typeface="Arial" panose="020B0604020202020204" pitchFamily="34" charset="0"/>
              </a:rPr>
              <a:t> in 1Q 2019</a:t>
            </a:r>
          </a:p>
        </p:txBody>
      </p:sp>
      <p:sp>
        <p:nvSpPr>
          <p:cNvPr id="54" name="Espaço Reservado para Texto 3"/>
          <p:cNvSpPr txBox="1">
            <a:spLocks/>
          </p:cNvSpPr>
          <p:nvPr/>
        </p:nvSpPr>
        <p:spPr>
          <a:xfrm>
            <a:off x="3246139" y="3672850"/>
            <a:ext cx="3241308" cy="1339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77" indent="0">
              <a:spcBef>
                <a:spcPts val="435"/>
              </a:spcBef>
              <a:buNone/>
            </a:pPr>
            <a:r>
              <a:rPr lang="en-US" sz="101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BDMG supports municipalities in approving their projects, as well as providing loans for their execution</a:t>
            </a:r>
          </a:p>
          <a:p>
            <a:pPr marL="80377" indent="0">
              <a:spcBef>
                <a:spcPts val="435"/>
              </a:spcBef>
              <a:buNone/>
            </a:pPr>
            <a:r>
              <a:rPr lang="en-US" sz="101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Water supply and sanitation systems, solid waste collection and management, urban infrastructure, purchase of machinery, equipment, institutional modernization, and school buses</a:t>
            </a:r>
            <a:r>
              <a:rPr lang="pt-BR" sz="101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pt-BR" sz="1013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BAC7-DA9B-4AAF-B997-8BA4F0BA77AE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08794" y="793220"/>
            <a:ext cx="3506916" cy="34001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3932" tIns="27104" rIns="53932" bIns="27104" anchor="ctr"/>
          <a:lstStyle>
            <a:defPPr>
              <a:defRPr lang="pt-BR"/>
            </a:defPPr>
            <a:lvl1pPr defTabSz="759964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6A737C"/>
                </a:solidFill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5pPr>
            <a:lvl6pPr marL="300399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6pPr>
            <a:lvl7pPr marL="600786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7pPr>
            <a:lvl8pPr marL="901172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8pPr>
            <a:lvl9pPr marL="1201575" fontAlgn="base">
              <a:spcBef>
                <a:spcPct val="0"/>
              </a:spcBef>
              <a:spcAft>
                <a:spcPct val="0"/>
              </a:spcAft>
              <a:defRPr sz="2762" b="1">
                <a:solidFill>
                  <a:schemeClr val="dk1"/>
                </a:solidFill>
              </a:defRPr>
            </a:lvl9pPr>
          </a:lstStyle>
          <a:p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BDMG’S </a:t>
            </a:r>
            <a:r>
              <a:rPr lang="en-US" altLang="pt-BR" sz="1289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NON-FINANCIAL </a:t>
            </a:r>
            <a:r>
              <a:rPr lang="en-US" altLang="pt-BR" sz="1289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pt-BR" sz="1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BDMG 1">
      <a:dk1>
        <a:srgbClr val="555860"/>
      </a:dk1>
      <a:lt1>
        <a:srgbClr val="FFFFFF"/>
      </a:lt1>
      <a:dk2>
        <a:srgbClr val="D22828"/>
      </a:dk2>
      <a:lt2>
        <a:srgbClr val="7F8891"/>
      </a:lt2>
      <a:accent1>
        <a:srgbClr val="FF844D"/>
      </a:accent1>
      <a:accent2>
        <a:srgbClr val="FCB53B"/>
      </a:accent2>
      <a:accent3>
        <a:srgbClr val="357D9B"/>
      </a:accent3>
      <a:accent4>
        <a:srgbClr val="3398B6"/>
      </a:accent4>
      <a:accent5>
        <a:srgbClr val="73709A"/>
      </a:accent5>
      <a:accent6>
        <a:srgbClr val="47C0A0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</TotalTime>
  <Words>1259</Words>
  <Application>Microsoft Office PowerPoint</Application>
  <PresentationFormat>Personalizar</PresentationFormat>
  <Paragraphs>185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Browallia New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Rodrigues de Paula Chiari</dc:creator>
  <cp:lastModifiedBy>HP</cp:lastModifiedBy>
  <cp:revision>462</cp:revision>
  <dcterms:created xsi:type="dcterms:W3CDTF">2019-05-09T17:46:48Z</dcterms:created>
  <dcterms:modified xsi:type="dcterms:W3CDTF">2019-05-19T22:17:41Z</dcterms:modified>
</cp:coreProperties>
</file>