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60" r:id="rId2"/>
    <p:sldId id="257" r:id="rId3"/>
    <p:sldId id="258" r:id="rId4"/>
    <p:sldId id="259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02" y="-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49CFD-7895-4CAC-B466-0C368E65A23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38211F-1D76-4543-AB73-6E99B547BADB}">
      <dgm:prSet phldrT="[Texto]"/>
      <dgm:spPr/>
      <dgm:t>
        <a:bodyPr/>
        <a:lstStyle/>
        <a:p>
          <a:r>
            <a:rPr lang="es-ES" dirty="0" smtClean="0"/>
            <a:t>AVM</a:t>
          </a:r>
          <a:endParaRPr lang="es-ES" dirty="0"/>
        </a:p>
      </dgm:t>
    </dgm:pt>
    <dgm:pt modelId="{EBC7E23D-4875-4F64-B976-CD4DEB16593D}" type="parTrans" cxnId="{CC7C5479-5EA4-4788-9ACE-01147DB67A66}">
      <dgm:prSet/>
      <dgm:spPr/>
      <dgm:t>
        <a:bodyPr/>
        <a:lstStyle/>
        <a:p>
          <a:endParaRPr lang="es-ES"/>
        </a:p>
      </dgm:t>
    </dgm:pt>
    <dgm:pt modelId="{29E85FEC-40D9-4E21-8EAC-7E4E964DBE61}" type="sibTrans" cxnId="{CC7C5479-5EA4-4788-9ACE-01147DB67A66}">
      <dgm:prSet/>
      <dgm:spPr/>
      <dgm:t>
        <a:bodyPr/>
        <a:lstStyle/>
        <a:p>
          <a:endParaRPr lang="es-ES"/>
        </a:p>
      </dgm:t>
    </dgm:pt>
    <dgm:pt modelId="{8AE0F14C-F3EE-4779-8438-F8B5F15CF695}">
      <dgm:prSet phldrT="[Texto]"/>
      <dgm:spPr/>
      <dgm:t>
        <a:bodyPr/>
        <a:lstStyle/>
        <a:p>
          <a:r>
            <a:rPr lang="es-ES" b="1" dirty="0" smtClean="0"/>
            <a:t>Algoritmos matemáticos</a:t>
          </a:r>
          <a:endParaRPr lang="es-ES" b="1" dirty="0"/>
        </a:p>
      </dgm:t>
    </dgm:pt>
    <dgm:pt modelId="{7F3E56CE-FE75-41B9-80C3-EA8ADA9F999B}" type="parTrans" cxnId="{91229C55-E0C2-4458-833C-FB73F916C4A6}">
      <dgm:prSet/>
      <dgm:spPr/>
      <dgm:t>
        <a:bodyPr/>
        <a:lstStyle/>
        <a:p>
          <a:endParaRPr lang="es-ES"/>
        </a:p>
      </dgm:t>
    </dgm:pt>
    <dgm:pt modelId="{E32F06BD-4F0A-48A4-BE64-D2E0EB38D9A1}" type="sibTrans" cxnId="{91229C55-E0C2-4458-833C-FB73F916C4A6}">
      <dgm:prSet/>
      <dgm:spPr/>
      <dgm:t>
        <a:bodyPr/>
        <a:lstStyle/>
        <a:p>
          <a:endParaRPr lang="es-ES"/>
        </a:p>
      </dgm:t>
    </dgm:pt>
    <dgm:pt modelId="{F85A1CAD-4A8F-46C6-887E-81039B422335}">
      <dgm:prSet phldrT="[Texto]"/>
      <dgm:spPr/>
      <dgm:t>
        <a:bodyPr/>
        <a:lstStyle/>
        <a:p>
          <a:r>
            <a:rPr lang="es-ES" b="1" dirty="0" smtClean="0"/>
            <a:t>Estadística</a:t>
          </a:r>
          <a:endParaRPr lang="es-ES" b="1" dirty="0"/>
        </a:p>
      </dgm:t>
    </dgm:pt>
    <dgm:pt modelId="{31B61CDD-4D79-4283-83BB-A2ADA1B72BDF}" type="parTrans" cxnId="{DABD7741-7316-41CA-A50F-E45D7FB27905}">
      <dgm:prSet/>
      <dgm:spPr/>
      <dgm:t>
        <a:bodyPr/>
        <a:lstStyle/>
        <a:p>
          <a:endParaRPr lang="es-ES"/>
        </a:p>
      </dgm:t>
    </dgm:pt>
    <dgm:pt modelId="{719CB2C4-4C7F-46E1-9E26-712FCBF7DB31}" type="sibTrans" cxnId="{DABD7741-7316-41CA-A50F-E45D7FB27905}">
      <dgm:prSet/>
      <dgm:spPr/>
      <dgm:t>
        <a:bodyPr/>
        <a:lstStyle/>
        <a:p>
          <a:endParaRPr lang="es-ES"/>
        </a:p>
      </dgm:t>
    </dgm:pt>
    <dgm:pt modelId="{90F74738-9E0E-4800-8E8A-74FF3F92E618}">
      <dgm:prSet phldrT="[Texto]"/>
      <dgm:spPr/>
      <dgm:t>
        <a:bodyPr/>
        <a:lstStyle/>
        <a:p>
          <a:r>
            <a:rPr lang="es-ES" b="1" dirty="0" smtClean="0"/>
            <a:t>Bases de datos</a:t>
          </a:r>
          <a:endParaRPr lang="es-ES" b="1" dirty="0"/>
        </a:p>
      </dgm:t>
    </dgm:pt>
    <dgm:pt modelId="{AB550960-50C0-422A-A75C-30C56B70AA61}" type="parTrans" cxnId="{856D9875-A9D3-4B6C-B339-0999A845C745}">
      <dgm:prSet/>
      <dgm:spPr/>
      <dgm:t>
        <a:bodyPr/>
        <a:lstStyle/>
        <a:p>
          <a:endParaRPr lang="es-ES"/>
        </a:p>
      </dgm:t>
    </dgm:pt>
    <dgm:pt modelId="{4F116C06-5D95-441D-8C35-D4149395D177}" type="sibTrans" cxnId="{856D9875-A9D3-4B6C-B339-0999A845C745}">
      <dgm:prSet/>
      <dgm:spPr/>
      <dgm:t>
        <a:bodyPr/>
        <a:lstStyle/>
        <a:p>
          <a:endParaRPr lang="es-ES"/>
        </a:p>
      </dgm:t>
    </dgm:pt>
    <dgm:pt modelId="{066E8F22-69D5-4C1B-A6A0-46E08BE33D7E}" type="pres">
      <dgm:prSet presAssocID="{98549CFD-7895-4CAC-B466-0C368E65A2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18562668-F62D-487B-8878-863EE45F5A0D}" type="pres">
      <dgm:prSet presAssocID="{C238211F-1D76-4543-AB73-6E99B547BADB}" presName="centerShape" presStyleLbl="node0" presStyleIdx="0" presStyleCnt="1"/>
      <dgm:spPr/>
      <dgm:t>
        <a:bodyPr/>
        <a:lstStyle/>
        <a:p>
          <a:endParaRPr lang="ca-ES"/>
        </a:p>
      </dgm:t>
    </dgm:pt>
    <dgm:pt modelId="{64467898-87A2-4BFD-B2D9-DE90F9639E3F}" type="pres">
      <dgm:prSet presAssocID="{7F3E56CE-FE75-41B9-80C3-EA8ADA9F999B}" presName="parTrans" presStyleLbl="bgSibTrans2D1" presStyleIdx="0" presStyleCnt="3"/>
      <dgm:spPr/>
      <dgm:t>
        <a:bodyPr/>
        <a:lstStyle/>
        <a:p>
          <a:endParaRPr lang="ca-ES"/>
        </a:p>
      </dgm:t>
    </dgm:pt>
    <dgm:pt modelId="{EA2C6B29-652C-4CE4-AEE7-42AD666E1E05}" type="pres">
      <dgm:prSet presAssocID="{8AE0F14C-F3EE-4779-8438-F8B5F15CF6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7CFF24B-0423-4A65-BE03-D0B6209AA86B}" type="pres">
      <dgm:prSet presAssocID="{31B61CDD-4D79-4283-83BB-A2ADA1B72BDF}" presName="parTrans" presStyleLbl="bgSibTrans2D1" presStyleIdx="1" presStyleCnt="3"/>
      <dgm:spPr/>
      <dgm:t>
        <a:bodyPr/>
        <a:lstStyle/>
        <a:p>
          <a:endParaRPr lang="ca-ES"/>
        </a:p>
      </dgm:t>
    </dgm:pt>
    <dgm:pt modelId="{ECB047FF-50D1-4466-B1A0-C5E72FEC5C4B}" type="pres">
      <dgm:prSet presAssocID="{F85A1CAD-4A8F-46C6-887E-81039B4223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7525BE7-6906-47A2-ACD4-65F8F0C994CD}" type="pres">
      <dgm:prSet presAssocID="{AB550960-50C0-422A-A75C-30C56B70AA61}" presName="parTrans" presStyleLbl="bgSibTrans2D1" presStyleIdx="2" presStyleCnt="3"/>
      <dgm:spPr/>
      <dgm:t>
        <a:bodyPr/>
        <a:lstStyle/>
        <a:p>
          <a:endParaRPr lang="ca-ES"/>
        </a:p>
      </dgm:t>
    </dgm:pt>
    <dgm:pt modelId="{0F5EDA76-9F4C-497C-965E-BA6EF5D3A1BD}" type="pres">
      <dgm:prSet presAssocID="{90F74738-9E0E-4800-8E8A-74FF3F92E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BD7741-7316-41CA-A50F-E45D7FB27905}" srcId="{C238211F-1D76-4543-AB73-6E99B547BADB}" destId="{F85A1CAD-4A8F-46C6-887E-81039B422335}" srcOrd="1" destOrd="0" parTransId="{31B61CDD-4D79-4283-83BB-A2ADA1B72BDF}" sibTransId="{719CB2C4-4C7F-46E1-9E26-712FCBF7DB31}"/>
    <dgm:cxn modelId="{2F7E3457-185E-494E-9E5A-16E4A2A16CB8}" type="presOf" srcId="{98549CFD-7895-4CAC-B466-0C368E65A232}" destId="{066E8F22-69D5-4C1B-A6A0-46E08BE33D7E}" srcOrd="0" destOrd="0" presId="urn:microsoft.com/office/officeart/2005/8/layout/radial4"/>
    <dgm:cxn modelId="{905A271D-028C-48CE-87D1-09A8D89DF909}" type="presOf" srcId="{31B61CDD-4D79-4283-83BB-A2ADA1B72BDF}" destId="{B7CFF24B-0423-4A65-BE03-D0B6209AA86B}" srcOrd="0" destOrd="0" presId="urn:microsoft.com/office/officeart/2005/8/layout/radial4"/>
    <dgm:cxn modelId="{7F45F1C4-5377-47A4-B1EC-C2EDBDB34A09}" type="presOf" srcId="{7F3E56CE-FE75-41B9-80C3-EA8ADA9F999B}" destId="{64467898-87A2-4BFD-B2D9-DE90F9639E3F}" srcOrd="0" destOrd="0" presId="urn:microsoft.com/office/officeart/2005/8/layout/radial4"/>
    <dgm:cxn modelId="{CC7C5479-5EA4-4788-9ACE-01147DB67A66}" srcId="{98549CFD-7895-4CAC-B466-0C368E65A232}" destId="{C238211F-1D76-4543-AB73-6E99B547BADB}" srcOrd="0" destOrd="0" parTransId="{EBC7E23D-4875-4F64-B976-CD4DEB16593D}" sibTransId="{29E85FEC-40D9-4E21-8EAC-7E4E964DBE61}"/>
    <dgm:cxn modelId="{25A8FB23-4EB4-4C33-BB23-80135DE05CF2}" type="presOf" srcId="{8AE0F14C-F3EE-4779-8438-F8B5F15CF695}" destId="{EA2C6B29-652C-4CE4-AEE7-42AD666E1E05}" srcOrd="0" destOrd="0" presId="urn:microsoft.com/office/officeart/2005/8/layout/radial4"/>
    <dgm:cxn modelId="{91229C55-E0C2-4458-833C-FB73F916C4A6}" srcId="{C238211F-1D76-4543-AB73-6E99B547BADB}" destId="{8AE0F14C-F3EE-4779-8438-F8B5F15CF695}" srcOrd="0" destOrd="0" parTransId="{7F3E56CE-FE75-41B9-80C3-EA8ADA9F999B}" sibTransId="{E32F06BD-4F0A-48A4-BE64-D2E0EB38D9A1}"/>
    <dgm:cxn modelId="{856D9875-A9D3-4B6C-B339-0999A845C745}" srcId="{C238211F-1D76-4543-AB73-6E99B547BADB}" destId="{90F74738-9E0E-4800-8E8A-74FF3F92E618}" srcOrd="2" destOrd="0" parTransId="{AB550960-50C0-422A-A75C-30C56B70AA61}" sibTransId="{4F116C06-5D95-441D-8C35-D4149395D177}"/>
    <dgm:cxn modelId="{43680D38-9B90-4BA4-8AFC-71BAEBD2049A}" type="presOf" srcId="{C238211F-1D76-4543-AB73-6E99B547BADB}" destId="{18562668-F62D-487B-8878-863EE45F5A0D}" srcOrd="0" destOrd="0" presId="urn:microsoft.com/office/officeart/2005/8/layout/radial4"/>
    <dgm:cxn modelId="{C7537EBD-48B5-457A-9DFD-D21989ACBF7C}" type="presOf" srcId="{AB550960-50C0-422A-A75C-30C56B70AA61}" destId="{37525BE7-6906-47A2-ACD4-65F8F0C994CD}" srcOrd="0" destOrd="0" presId="urn:microsoft.com/office/officeart/2005/8/layout/radial4"/>
    <dgm:cxn modelId="{43D25A92-0861-445B-9357-86BB7449647C}" type="presOf" srcId="{90F74738-9E0E-4800-8E8A-74FF3F92E618}" destId="{0F5EDA76-9F4C-497C-965E-BA6EF5D3A1BD}" srcOrd="0" destOrd="0" presId="urn:microsoft.com/office/officeart/2005/8/layout/radial4"/>
    <dgm:cxn modelId="{0B0483D8-6730-4D4A-BAD2-B2D03AF63CB1}" type="presOf" srcId="{F85A1CAD-4A8F-46C6-887E-81039B422335}" destId="{ECB047FF-50D1-4466-B1A0-C5E72FEC5C4B}" srcOrd="0" destOrd="0" presId="urn:microsoft.com/office/officeart/2005/8/layout/radial4"/>
    <dgm:cxn modelId="{6CB383E0-7647-4A1C-B5E1-FE7E2630C6FB}" type="presParOf" srcId="{066E8F22-69D5-4C1B-A6A0-46E08BE33D7E}" destId="{18562668-F62D-487B-8878-863EE45F5A0D}" srcOrd="0" destOrd="0" presId="urn:microsoft.com/office/officeart/2005/8/layout/radial4"/>
    <dgm:cxn modelId="{06B5121C-2446-4A79-8439-4B81E758124B}" type="presParOf" srcId="{066E8F22-69D5-4C1B-A6A0-46E08BE33D7E}" destId="{64467898-87A2-4BFD-B2D9-DE90F9639E3F}" srcOrd="1" destOrd="0" presId="urn:microsoft.com/office/officeart/2005/8/layout/radial4"/>
    <dgm:cxn modelId="{5587D0BD-A831-4D89-B8E8-020F8CE85C54}" type="presParOf" srcId="{066E8F22-69D5-4C1B-A6A0-46E08BE33D7E}" destId="{EA2C6B29-652C-4CE4-AEE7-42AD666E1E05}" srcOrd="2" destOrd="0" presId="urn:microsoft.com/office/officeart/2005/8/layout/radial4"/>
    <dgm:cxn modelId="{16763635-F56A-4EFF-BD3A-9B94B56804C5}" type="presParOf" srcId="{066E8F22-69D5-4C1B-A6A0-46E08BE33D7E}" destId="{B7CFF24B-0423-4A65-BE03-D0B6209AA86B}" srcOrd="3" destOrd="0" presId="urn:microsoft.com/office/officeart/2005/8/layout/radial4"/>
    <dgm:cxn modelId="{A6D63E0A-7E17-450F-9F2C-03A803E47ED9}" type="presParOf" srcId="{066E8F22-69D5-4C1B-A6A0-46E08BE33D7E}" destId="{ECB047FF-50D1-4466-B1A0-C5E72FEC5C4B}" srcOrd="4" destOrd="0" presId="urn:microsoft.com/office/officeart/2005/8/layout/radial4"/>
    <dgm:cxn modelId="{30CEB879-9383-4EB9-A327-303E20C1D832}" type="presParOf" srcId="{066E8F22-69D5-4C1B-A6A0-46E08BE33D7E}" destId="{37525BE7-6906-47A2-ACD4-65F8F0C994CD}" srcOrd="5" destOrd="0" presId="urn:microsoft.com/office/officeart/2005/8/layout/radial4"/>
    <dgm:cxn modelId="{8AEFD521-A0BA-4F96-B486-ECA307811BFA}" type="presParOf" srcId="{066E8F22-69D5-4C1B-A6A0-46E08BE33D7E}" destId="{0F5EDA76-9F4C-497C-965E-BA6EF5D3A1B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D9B25-3114-4B53-A6B5-5EE6D3D0E65E}" type="doc">
      <dgm:prSet loTypeId="urn:microsoft.com/office/officeart/2005/8/layout/cycle4#1" loCatId="cycle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s-ES"/>
        </a:p>
      </dgm:t>
    </dgm:pt>
    <dgm:pt modelId="{38AC9AEE-7159-4A2F-9024-9063A00C2D47}">
      <dgm:prSet phldrT="[Texto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0" tIns="0" rIns="0" bIns="0"/>
        <a:lstStyle/>
        <a:p>
          <a:pPr algn="l"/>
          <a:r>
            <a:rPr lang="es-ES" sz="1100" b="1" dirty="0" smtClean="0"/>
            <a:t>CONCEDER</a:t>
          </a:r>
          <a:endParaRPr lang="es-ES" sz="1100" b="1" dirty="0"/>
        </a:p>
      </dgm:t>
    </dgm:pt>
    <dgm:pt modelId="{3E235098-0F17-4EB7-9A77-FF920E31C888}" type="parTrans" cxnId="{451C2128-9415-4D30-9A65-FD3DC5CFF8E5}">
      <dgm:prSet/>
      <dgm:spPr/>
      <dgm:t>
        <a:bodyPr/>
        <a:lstStyle/>
        <a:p>
          <a:endParaRPr lang="es-ES"/>
        </a:p>
      </dgm:t>
    </dgm:pt>
    <dgm:pt modelId="{1B8C923A-2754-438C-9894-A46F9EBA62A1}" type="sibTrans" cxnId="{451C2128-9415-4D30-9A65-FD3DC5CFF8E5}">
      <dgm:prSet/>
      <dgm:spPr/>
      <dgm:t>
        <a:bodyPr/>
        <a:lstStyle/>
        <a:p>
          <a:endParaRPr lang="es-ES"/>
        </a:p>
      </dgm:t>
    </dgm:pt>
    <dgm:pt modelId="{41B290BE-9F02-45DF-AD8B-30E8848FB602}">
      <dgm:prSet phldrT="[Texto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0" tIns="0" rIns="0" bIns="0"/>
        <a:lstStyle/>
        <a:p>
          <a:pPr marL="0" indent="0" algn="ctr">
            <a:tabLst/>
          </a:pPr>
          <a:r>
            <a:rPr lang="es-ES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ACTUALIZAR</a:t>
          </a:r>
          <a:endParaRPr lang="es-ES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FCBC0E-A311-4745-9786-551B4E123AF4}" type="parTrans" cxnId="{C9FBBD7A-B1F5-4C41-AE19-C68FD6C76DC0}">
      <dgm:prSet/>
      <dgm:spPr/>
      <dgm:t>
        <a:bodyPr/>
        <a:lstStyle/>
        <a:p>
          <a:endParaRPr lang="es-ES"/>
        </a:p>
      </dgm:t>
    </dgm:pt>
    <dgm:pt modelId="{B306A1FF-E91A-4EC8-B04D-9BFDFA8BD37B}" type="sibTrans" cxnId="{C9FBBD7A-B1F5-4C41-AE19-C68FD6C76DC0}">
      <dgm:prSet/>
      <dgm:spPr/>
      <dgm:t>
        <a:bodyPr/>
        <a:lstStyle/>
        <a:p>
          <a:endParaRPr lang="es-ES"/>
        </a:p>
      </dgm:t>
    </dgm:pt>
    <dgm:pt modelId="{F0E336B2-041D-4EBD-A0B0-B42B90B99463}">
      <dgm:prSet phldrT="[Texto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174625" indent="-174625" algn="l"/>
          <a:r>
            <a:rPr kumimoji="0" lang="es-ES" sz="1200" b="0" i="0" u="none" strike="noStrike" cap="none" normalizeH="0" baseline="0" dirty="0" smtClean="0">
              <a:ln/>
              <a:effectLst/>
              <a:latin typeface="+mj-lt"/>
            </a:rPr>
            <a:t>Valoraciones masivas de carteras</a:t>
          </a:r>
          <a:br>
            <a:rPr kumimoji="0" lang="es-ES" sz="1200" b="0" i="0" u="none" strike="noStrike" cap="none" normalizeH="0" baseline="0" dirty="0" smtClean="0">
              <a:ln/>
              <a:effectLst/>
              <a:latin typeface="+mj-lt"/>
            </a:rPr>
          </a:br>
          <a:r>
            <a:rPr kumimoji="0" lang="es-ES" sz="1400" b="0" i="0" u="none" strike="noStrike" cap="none" normalizeH="0" baseline="0" dirty="0" smtClean="0">
              <a:ln/>
              <a:effectLst/>
              <a:latin typeface="+mj-lt"/>
            </a:rPr>
            <a:t/>
          </a:r>
          <a:br>
            <a:rPr kumimoji="0" lang="es-ES" sz="1400" b="0" i="0" u="none" strike="noStrike" cap="none" normalizeH="0" baseline="0" dirty="0" smtClean="0">
              <a:ln/>
              <a:effectLst/>
              <a:latin typeface="+mj-lt"/>
            </a:rPr>
          </a:br>
          <a:r>
            <a:rPr kumimoji="0" lang="es-ES" sz="1100" b="1" i="0" u="sng" strike="noStrike" cap="none" normalizeH="0" baseline="0" dirty="0" smtClean="0">
              <a:ln/>
              <a:effectLst/>
              <a:latin typeface="+mj-lt"/>
            </a:rPr>
            <a:t>Foco propuesto</a:t>
          </a:r>
          <a:endParaRPr lang="es-ES" sz="1200" b="1" u="sng" dirty="0"/>
        </a:p>
      </dgm:t>
    </dgm:pt>
    <dgm:pt modelId="{BA593871-BA86-4367-A5BA-822E125AC1AA}" type="parTrans" cxnId="{CD82812E-4DB1-41B2-8C77-46E5AAF31619}">
      <dgm:prSet/>
      <dgm:spPr/>
      <dgm:t>
        <a:bodyPr/>
        <a:lstStyle/>
        <a:p>
          <a:endParaRPr lang="es-ES"/>
        </a:p>
      </dgm:t>
    </dgm:pt>
    <dgm:pt modelId="{5B45C8CE-DF30-4C64-953C-DF329CB35F2F}" type="sibTrans" cxnId="{CD82812E-4DB1-41B2-8C77-46E5AAF31619}">
      <dgm:prSet/>
      <dgm:spPr/>
      <dgm:t>
        <a:bodyPr/>
        <a:lstStyle/>
        <a:p>
          <a:endParaRPr lang="es-ES"/>
        </a:p>
      </dgm:t>
    </dgm:pt>
    <dgm:pt modelId="{050718AB-2B39-4DD6-9793-D694C43FAF86}">
      <dgm:prSet phldrT="[Texto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0" tIns="0" rIns="0" bIns="0"/>
        <a:lstStyle/>
        <a:p>
          <a:pPr algn="r"/>
          <a:r>
            <a:rPr lang="es-ES" sz="1100" b="1" dirty="0" smtClean="0"/>
            <a:t>COBRAR</a:t>
          </a:r>
          <a:endParaRPr lang="es-ES" sz="1100" b="1" dirty="0"/>
        </a:p>
      </dgm:t>
    </dgm:pt>
    <dgm:pt modelId="{6875EC0D-D23D-4E6B-BFB0-9860CE65917A}" type="parTrans" cxnId="{2339A56C-BA1A-4C85-ADD8-2819D7D80D76}">
      <dgm:prSet/>
      <dgm:spPr/>
      <dgm:t>
        <a:bodyPr/>
        <a:lstStyle/>
        <a:p>
          <a:endParaRPr lang="es-ES"/>
        </a:p>
      </dgm:t>
    </dgm:pt>
    <dgm:pt modelId="{ED7BBD77-0DD3-4B10-9D39-79E749FFA2AA}" type="sibTrans" cxnId="{2339A56C-BA1A-4C85-ADD8-2819D7D80D76}">
      <dgm:prSet/>
      <dgm:spPr/>
      <dgm:t>
        <a:bodyPr/>
        <a:lstStyle/>
        <a:p>
          <a:endParaRPr lang="es-ES"/>
        </a:p>
      </dgm:t>
    </dgm:pt>
    <dgm:pt modelId="{938E3274-FC74-4F01-B03C-F075EC2AEB30}">
      <dgm:prSet phldrT="[Texto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kumimoji="0" lang="es-ES" sz="1200" b="0" i="0" u="none" strike="noStrike" cap="none" normalizeH="0" baseline="0" dirty="0" smtClean="0">
              <a:ln/>
              <a:effectLst/>
              <a:latin typeface="+mj-lt"/>
            </a:rPr>
            <a:t>Decisiones de venta anticipada, refinanciación, etc.</a:t>
          </a:r>
          <a:endParaRPr lang="es-ES" sz="1200" dirty="0"/>
        </a:p>
      </dgm:t>
    </dgm:pt>
    <dgm:pt modelId="{7AE60C4E-E5A3-4993-80A6-DBDA16646E32}" type="parTrans" cxnId="{6F42C14B-04DC-424C-A315-3023D93D6D4D}">
      <dgm:prSet/>
      <dgm:spPr/>
      <dgm:t>
        <a:bodyPr/>
        <a:lstStyle/>
        <a:p>
          <a:endParaRPr lang="es-ES"/>
        </a:p>
      </dgm:t>
    </dgm:pt>
    <dgm:pt modelId="{8693744D-0765-4AF1-A3D0-85D797B3F32E}" type="sibTrans" cxnId="{6F42C14B-04DC-424C-A315-3023D93D6D4D}">
      <dgm:prSet/>
      <dgm:spPr/>
      <dgm:t>
        <a:bodyPr/>
        <a:lstStyle/>
        <a:p>
          <a:endParaRPr lang="es-ES"/>
        </a:p>
      </dgm:t>
    </dgm:pt>
    <dgm:pt modelId="{FA48E728-132A-4F6C-91EE-62A46AF00411}">
      <dgm:prSet phldrT="[Texto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0" tIns="0" rIns="0" bIns="0"/>
        <a:lstStyle/>
        <a:p>
          <a:pPr algn="l"/>
          <a:r>
            <a:rPr lang="es-ES" sz="1100" b="1" dirty="0" smtClean="0"/>
            <a:t>VENDER</a:t>
          </a:r>
          <a:endParaRPr lang="es-ES" sz="1100" b="1" dirty="0"/>
        </a:p>
      </dgm:t>
    </dgm:pt>
    <dgm:pt modelId="{AD2BB3AF-AA46-48C4-842F-8795F99149DA}" type="parTrans" cxnId="{ADACB9D7-C807-41F3-80FC-E9422F850859}">
      <dgm:prSet/>
      <dgm:spPr/>
      <dgm:t>
        <a:bodyPr/>
        <a:lstStyle/>
        <a:p>
          <a:endParaRPr lang="es-ES"/>
        </a:p>
      </dgm:t>
    </dgm:pt>
    <dgm:pt modelId="{CF1BDC8E-DF86-41E1-9861-16899838348E}" type="sibTrans" cxnId="{ADACB9D7-C807-41F3-80FC-E9422F850859}">
      <dgm:prSet/>
      <dgm:spPr/>
      <dgm:t>
        <a:bodyPr/>
        <a:lstStyle/>
        <a:p>
          <a:endParaRPr lang="es-ES"/>
        </a:p>
      </dgm:t>
    </dgm:pt>
    <dgm:pt modelId="{61FCDDA0-8124-4429-82A3-9F0FA3D55120}">
      <dgm:prSet phldrT="[Texto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S" sz="1200" dirty="0" smtClean="0">
              <a:latin typeface="+mj-lt"/>
            </a:rPr>
            <a:t>Complemento a tasación </a:t>
          </a:r>
          <a:r>
            <a:rPr kumimoji="0" lang="es-ES" sz="1200" b="0" i="0" u="none" strike="noStrike" cap="none" normalizeH="0" baseline="0" dirty="0" smtClean="0">
              <a:ln/>
              <a:effectLst/>
              <a:latin typeface="+mj-lt"/>
            </a:rPr>
            <a:t>para definir el precio de venta final</a:t>
          </a:r>
          <a:endParaRPr lang="es-ES" sz="1200" dirty="0"/>
        </a:p>
      </dgm:t>
    </dgm:pt>
    <dgm:pt modelId="{8AD1EFD6-8275-4643-9846-B5E150F9C0DA}" type="parTrans" cxnId="{998C491B-1714-4CE5-9320-9745DDD4D073}">
      <dgm:prSet/>
      <dgm:spPr/>
      <dgm:t>
        <a:bodyPr/>
        <a:lstStyle/>
        <a:p>
          <a:endParaRPr lang="es-ES"/>
        </a:p>
      </dgm:t>
    </dgm:pt>
    <dgm:pt modelId="{9DE6E577-FC63-4B37-BA0F-BC4D257E59F2}" type="sibTrans" cxnId="{998C491B-1714-4CE5-9320-9745DDD4D073}">
      <dgm:prSet/>
      <dgm:spPr/>
      <dgm:t>
        <a:bodyPr/>
        <a:lstStyle/>
        <a:p>
          <a:endParaRPr lang="es-ES"/>
        </a:p>
      </dgm:t>
    </dgm:pt>
    <dgm:pt modelId="{9DDC1BC9-98B3-4009-8BE0-9D3A19760335}">
      <dgm:prSet phldrT="[Texto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kumimoji="0" lang="es-ES" sz="1200" b="0" i="0" u="none" strike="noStrike" cap="none" normalizeH="0" baseline="0" dirty="0" smtClean="0">
              <a:ln/>
              <a:effectLst/>
              <a:latin typeface="+mj-lt"/>
            </a:rPr>
            <a:t>Acelerar la pre-concesión y concesión</a:t>
          </a:r>
          <a:endParaRPr lang="es-ES" sz="1400" dirty="0"/>
        </a:p>
      </dgm:t>
    </dgm:pt>
    <dgm:pt modelId="{ABB41940-040C-41F8-840A-BFB724C04B38}" type="parTrans" cxnId="{5F3C070E-C69F-4E23-A7E4-14E158366E63}">
      <dgm:prSet/>
      <dgm:spPr/>
      <dgm:t>
        <a:bodyPr/>
        <a:lstStyle/>
        <a:p>
          <a:endParaRPr lang="es-CL"/>
        </a:p>
      </dgm:t>
    </dgm:pt>
    <dgm:pt modelId="{17634EBE-823B-4C31-A7C7-3EC16439A297}" type="sibTrans" cxnId="{5F3C070E-C69F-4E23-A7E4-14E158366E63}">
      <dgm:prSet/>
      <dgm:spPr/>
      <dgm:t>
        <a:bodyPr/>
        <a:lstStyle/>
        <a:p>
          <a:endParaRPr lang="es-CL"/>
        </a:p>
      </dgm:t>
    </dgm:pt>
    <dgm:pt modelId="{AA790DE3-E513-4507-8D1C-3D6EE9CF1244}">
      <dgm:prSet phldrT="[Texto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0" indent="0" algn="l"/>
          <a:endParaRPr lang="es-ES" sz="1400" dirty="0"/>
        </a:p>
      </dgm:t>
    </dgm:pt>
    <dgm:pt modelId="{C78D8570-9B8F-4E43-8385-8327F38B2EC3}" type="parTrans" cxnId="{7B65BD48-CE3E-46F8-964F-886ADE68B231}">
      <dgm:prSet/>
      <dgm:spPr/>
      <dgm:t>
        <a:bodyPr/>
        <a:lstStyle/>
        <a:p>
          <a:endParaRPr lang="es-CL"/>
        </a:p>
      </dgm:t>
    </dgm:pt>
    <dgm:pt modelId="{C908324E-6156-40EA-9E8A-C809DF782272}" type="sibTrans" cxnId="{7B65BD48-CE3E-46F8-964F-886ADE68B231}">
      <dgm:prSet/>
      <dgm:spPr/>
      <dgm:t>
        <a:bodyPr/>
        <a:lstStyle/>
        <a:p>
          <a:endParaRPr lang="es-CL"/>
        </a:p>
      </dgm:t>
    </dgm:pt>
    <dgm:pt modelId="{C3C75D00-1B67-4854-92B3-4229D0ED3A5F}">
      <dgm:prSet phldrT="[Texto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endParaRPr lang="es-ES" sz="1400" dirty="0"/>
        </a:p>
      </dgm:t>
    </dgm:pt>
    <dgm:pt modelId="{DD75C69F-9361-4D03-BB78-524938E4B59A}" type="parTrans" cxnId="{C90044D4-9C2D-42C7-89FC-D9FD297076F8}">
      <dgm:prSet/>
      <dgm:spPr/>
      <dgm:t>
        <a:bodyPr/>
        <a:lstStyle/>
        <a:p>
          <a:endParaRPr lang="es-ES"/>
        </a:p>
      </dgm:t>
    </dgm:pt>
    <dgm:pt modelId="{1A6A844B-BE77-4BDA-A682-09C8D591C768}" type="sibTrans" cxnId="{C90044D4-9C2D-42C7-89FC-D9FD297076F8}">
      <dgm:prSet/>
      <dgm:spPr/>
      <dgm:t>
        <a:bodyPr/>
        <a:lstStyle/>
        <a:p>
          <a:endParaRPr lang="es-ES"/>
        </a:p>
      </dgm:t>
    </dgm:pt>
    <dgm:pt modelId="{0E8CFF1B-B3DF-4DD2-B48F-48DAD07A1E45}" type="pres">
      <dgm:prSet presAssocID="{27AD9B25-3114-4B53-A6B5-5EE6D3D0E6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9F61C5-8F62-4438-B801-F79AB8019383}" type="pres">
      <dgm:prSet presAssocID="{27AD9B25-3114-4B53-A6B5-5EE6D3D0E65E}" presName="children" presStyleCnt="0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s-CL"/>
        </a:p>
      </dgm:t>
    </dgm:pt>
    <dgm:pt modelId="{AB7EF28F-F1EB-4C09-B79C-DBC787F9098C}" type="pres">
      <dgm:prSet presAssocID="{27AD9B25-3114-4B53-A6B5-5EE6D3D0E65E}" presName="child1group" presStyleCnt="0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s-CL"/>
        </a:p>
      </dgm:t>
    </dgm:pt>
    <dgm:pt modelId="{58861A68-6231-4E5D-B666-57BDE085F083}" type="pres">
      <dgm:prSet presAssocID="{27AD9B25-3114-4B53-A6B5-5EE6D3D0E65E}" presName="child1" presStyleLbl="bgAcc1" presStyleIdx="0" presStyleCnt="4" custScaleX="130935" custScaleY="147170" custLinFactNeighborX="-30556" custLinFactNeighborY="23585"/>
      <dgm:spPr/>
      <dgm:t>
        <a:bodyPr/>
        <a:lstStyle/>
        <a:p>
          <a:endParaRPr lang="es-ES"/>
        </a:p>
      </dgm:t>
    </dgm:pt>
    <dgm:pt modelId="{6579718F-1ED7-4783-9636-433F53D1193F}" type="pres">
      <dgm:prSet presAssocID="{27AD9B25-3114-4B53-A6B5-5EE6D3D0E65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D08EFB-0CF9-4ECE-A9D6-1DCA43886A04}" type="pres">
      <dgm:prSet presAssocID="{27AD9B25-3114-4B53-A6B5-5EE6D3D0E65E}" presName="child2group" presStyleCnt="0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s-CL"/>
        </a:p>
      </dgm:t>
    </dgm:pt>
    <dgm:pt modelId="{43BE566F-7E88-4AF5-96ED-CE12D36BDDB4}" type="pres">
      <dgm:prSet presAssocID="{27AD9B25-3114-4B53-A6B5-5EE6D3D0E65E}" presName="child2" presStyleLbl="bgAcc1" presStyleIdx="1" presStyleCnt="4" custScaleX="138577" custScaleY="147170" custLinFactNeighborX="38194" custLinFactNeighborY="23585"/>
      <dgm:spPr/>
      <dgm:t>
        <a:bodyPr/>
        <a:lstStyle/>
        <a:p>
          <a:endParaRPr lang="es-ES"/>
        </a:p>
      </dgm:t>
    </dgm:pt>
    <dgm:pt modelId="{550F8974-4698-4643-9EE9-664E478CBE91}" type="pres">
      <dgm:prSet presAssocID="{27AD9B25-3114-4B53-A6B5-5EE6D3D0E65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B12C33-0135-4533-85CF-D79BA41F57C9}" type="pres">
      <dgm:prSet presAssocID="{27AD9B25-3114-4B53-A6B5-5EE6D3D0E65E}" presName="child3group" presStyleCnt="0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s-CL"/>
        </a:p>
      </dgm:t>
    </dgm:pt>
    <dgm:pt modelId="{1B61A5DC-5287-4759-9E08-FB89D01E14B5}" type="pres">
      <dgm:prSet presAssocID="{27AD9B25-3114-4B53-A6B5-5EE6D3D0E65E}" presName="child3" presStyleLbl="bgAcc1" presStyleIdx="2" presStyleCnt="4" custScaleX="138577" custScaleY="147170" custLinFactNeighborX="38194" custLinFactNeighborY="-23821"/>
      <dgm:spPr/>
      <dgm:t>
        <a:bodyPr/>
        <a:lstStyle/>
        <a:p>
          <a:endParaRPr lang="es-ES"/>
        </a:p>
      </dgm:t>
    </dgm:pt>
    <dgm:pt modelId="{FC8DB154-F2D0-4C4D-A5C5-D768DFADAAB0}" type="pres">
      <dgm:prSet presAssocID="{27AD9B25-3114-4B53-A6B5-5EE6D3D0E65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26F2AC-2E26-4702-9A4F-F20E7292803A}" type="pres">
      <dgm:prSet presAssocID="{27AD9B25-3114-4B53-A6B5-5EE6D3D0E65E}" presName="child4group" presStyleCnt="0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s-CL"/>
        </a:p>
      </dgm:t>
    </dgm:pt>
    <dgm:pt modelId="{DF55E175-A962-41C1-B2FF-FB3659932759}" type="pres">
      <dgm:prSet presAssocID="{27AD9B25-3114-4B53-A6B5-5EE6D3D0E65E}" presName="child4" presStyleLbl="bgAcc1" presStyleIdx="3" presStyleCnt="4" custScaleX="130935" custScaleY="147170" custLinFactNeighborX="-30556" custLinFactNeighborY="-23585"/>
      <dgm:spPr/>
      <dgm:t>
        <a:bodyPr/>
        <a:lstStyle/>
        <a:p>
          <a:endParaRPr lang="es-ES"/>
        </a:p>
      </dgm:t>
    </dgm:pt>
    <dgm:pt modelId="{7BB24325-CFAC-42C2-BB1C-529AB637FFDA}" type="pres">
      <dgm:prSet presAssocID="{27AD9B25-3114-4B53-A6B5-5EE6D3D0E65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597801-F907-4C65-B30C-5F60CE3F5D97}" type="pres">
      <dgm:prSet presAssocID="{27AD9B25-3114-4B53-A6B5-5EE6D3D0E65E}" presName="childPlaceholder" presStyleCnt="0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s-CL"/>
        </a:p>
      </dgm:t>
    </dgm:pt>
    <dgm:pt modelId="{90441280-4733-46A8-AA6B-896C00557CD6}" type="pres">
      <dgm:prSet presAssocID="{27AD9B25-3114-4B53-A6B5-5EE6D3D0E65E}" presName="circle" presStyleCnt="0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s-CL"/>
        </a:p>
      </dgm:t>
    </dgm:pt>
    <dgm:pt modelId="{DE05AC57-109E-48D6-8A64-92FA67B2F8D7}" type="pres">
      <dgm:prSet presAssocID="{27AD9B25-3114-4B53-A6B5-5EE6D3D0E65E}" presName="quadrant1" presStyleLbl="node1" presStyleIdx="0" presStyleCnt="4" custLinFactNeighborX="-230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826D0C-689B-4EA3-A9A6-8CF154134B52}" type="pres">
      <dgm:prSet presAssocID="{27AD9B25-3114-4B53-A6B5-5EE6D3D0E65E}" presName="quadrant2" presStyleLbl="node1" presStyleIdx="1" presStyleCnt="4" custScaleX="99937" custLinFactNeighborX="-666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F782EE-8CDB-4B72-A6AB-38AD69030591}" type="pres">
      <dgm:prSet presAssocID="{27AD9B25-3114-4B53-A6B5-5EE6D3D0E65E}" presName="quadrant3" presStyleLbl="node1" presStyleIdx="2" presStyleCnt="4" custLinFactNeighborX="-6667" custLinFactNeighborY="-448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D023F8-B1C8-48F4-9C66-7FC1D0AE6FED}" type="pres">
      <dgm:prSet presAssocID="{27AD9B25-3114-4B53-A6B5-5EE6D3D0E65E}" presName="quadrant4" presStyleLbl="node1" presStyleIdx="3" presStyleCnt="4" custLinFactNeighborX="-2309" custLinFactNeighborY="-448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95AC61-8490-454F-A297-215BCB48AD1A}" type="pres">
      <dgm:prSet presAssocID="{27AD9B25-3114-4B53-A6B5-5EE6D3D0E65E}" presName="quadrantPlaceholder" presStyleCnt="0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s-CL"/>
        </a:p>
      </dgm:t>
    </dgm:pt>
    <dgm:pt modelId="{540A600F-0E3C-4281-83B8-515D1BA23035}" type="pres">
      <dgm:prSet presAssocID="{27AD9B25-3114-4B53-A6B5-5EE6D3D0E65E}" presName="center1" presStyleLbl="fgShp" presStyleIdx="0" presStyleCnt="2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s-CL"/>
        </a:p>
      </dgm:t>
    </dgm:pt>
    <dgm:pt modelId="{861D8CEE-81E6-44E3-B8BD-5A44A90B3AC6}" type="pres">
      <dgm:prSet presAssocID="{27AD9B25-3114-4B53-A6B5-5EE6D3D0E65E}" presName="center2" presStyleLbl="fgShp" presStyleIdx="1" presStyleCnt="2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s-CL"/>
        </a:p>
      </dgm:t>
    </dgm:pt>
  </dgm:ptLst>
  <dgm:cxnLst>
    <dgm:cxn modelId="{13361AFB-808B-4BE9-A4C0-322978921C2F}" type="presOf" srcId="{050718AB-2B39-4DD6-9793-D694C43FAF86}" destId="{D5F782EE-8CDB-4B72-A6AB-38AD69030591}" srcOrd="0" destOrd="0" presId="urn:microsoft.com/office/officeart/2005/8/layout/cycle4#1"/>
    <dgm:cxn modelId="{451C2128-9415-4D30-9A65-FD3DC5CFF8E5}" srcId="{27AD9B25-3114-4B53-A6B5-5EE6D3D0E65E}" destId="{38AC9AEE-7159-4A2F-9024-9063A00C2D47}" srcOrd="0" destOrd="0" parTransId="{3E235098-0F17-4EB7-9A77-FF920E31C888}" sibTransId="{1B8C923A-2754-438C-9894-A46F9EBA62A1}"/>
    <dgm:cxn modelId="{7B65BD48-CE3E-46F8-964F-886ADE68B231}" srcId="{41B290BE-9F02-45DF-AD8B-30E8848FB602}" destId="{AA790DE3-E513-4507-8D1C-3D6EE9CF1244}" srcOrd="0" destOrd="0" parTransId="{C78D8570-9B8F-4E43-8385-8327F38B2EC3}" sibTransId="{C908324E-6156-40EA-9E8A-C809DF782272}"/>
    <dgm:cxn modelId="{8321C3C4-46BC-4498-8229-918BC22B2AEE}" type="presOf" srcId="{F0E336B2-041D-4EBD-A0B0-B42B90B99463}" destId="{43BE566F-7E88-4AF5-96ED-CE12D36BDDB4}" srcOrd="0" destOrd="1" presId="urn:microsoft.com/office/officeart/2005/8/layout/cycle4#1"/>
    <dgm:cxn modelId="{03047DD2-FD13-4401-B71B-017FA9688DAA}" type="presOf" srcId="{C3C75D00-1B67-4854-92B3-4229D0ED3A5F}" destId="{6579718F-1ED7-4783-9636-433F53D1193F}" srcOrd="1" destOrd="0" presId="urn:microsoft.com/office/officeart/2005/8/layout/cycle4#1"/>
    <dgm:cxn modelId="{86D4C719-21B2-4A4E-ABCB-8C4261B1327A}" type="presOf" srcId="{9DDC1BC9-98B3-4009-8BE0-9D3A19760335}" destId="{6579718F-1ED7-4783-9636-433F53D1193F}" srcOrd="1" destOrd="1" presId="urn:microsoft.com/office/officeart/2005/8/layout/cycle4#1"/>
    <dgm:cxn modelId="{CC97F542-3123-4EDC-B7D0-97B1648BE242}" type="presOf" srcId="{61FCDDA0-8124-4429-82A3-9F0FA3D55120}" destId="{DF55E175-A962-41C1-B2FF-FB3659932759}" srcOrd="0" destOrd="0" presId="urn:microsoft.com/office/officeart/2005/8/layout/cycle4#1"/>
    <dgm:cxn modelId="{FAAE4F8A-7801-48BF-8498-2B8D8E20DDB9}" type="presOf" srcId="{61FCDDA0-8124-4429-82A3-9F0FA3D55120}" destId="{7BB24325-CFAC-42C2-BB1C-529AB637FFDA}" srcOrd="1" destOrd="0" presId="urn:microsoft.com/office/officeart/2005/8/layout/cycle4#1"/>
    <dgm:cxn modelId="{2C9A6D40-D69E-4776-811C-4C9DDF0106BE}" type="presOf" srcId="{F0E336B2-041D-4EBD-A0B0-B42B90B99463}" destId="{550F8974-4698-4643-9EE9-664E478CBE91}" srcOrd="1" destOrd="1" presId="urn:microsoft.com/office/officeart/2005/8/layout/cycle4#1"/>
    <dgm:cxn modelId="{C90044D4-9C2D-42C7-89FC-D9FD297076F8}" srcId="{38AC9AEE-7159-4A2F-9024-9063A00C2D47}" destId="{C3C75D00-1B67-4854-92B3-4229D0ED3A5F}" srcOrd="0" destOrd="0" parTransId="{DD75C69F-9361-4D03-BB78-524938E4B59A}" sibTransId="{1A6A844B-BE77-4BDA-A682-09C8D591C768}"/>
    <dgm:cxn modelId="{6F42C14B-04DC-424C-A315-3023D93D6D4D}" srcId="{050718AB-2B39-4DD6-9793-D694C43FAF86}" destId="{938E3274-FC74-4F01-B03C-F075EC2AEB30}" srcOrd="0" destOrd="0" parTransId="{7AE60C4E-E5A3-4993-80A6-DBDA16646E32}" sibTransId="{8693744D-0765-4AF1-A3D0-85D797B3F32E}"/>
    <dgm:cxn modelId="{2339A56C-BA1A-4C85-ADD8-2819D7D80D76}" srcId="{27AD9B25-3114-4B53-A6B5-5EE6D3D0E65E}" destId="{050718AB-2B39-4DD6-9793-D694C43FAF86}" srcOrd="2" destOrd="0" parTransId="{6875EC0D-D23D-4E6B-BFB0-9860CE65917A}" sibTransId="{ED7BBD77-0DD3-4B10-9D39-79E749FFA2AA}"/>
    <dgm:cxn modelId="{3B489049-A8FE-4019-8166-84D894914B35}" type="presOf" srcId="{938E3274-FC74-4F01-B03C-F075EC2AEB30}" destId="{FC8DB154-F2D0-4C4D-A5C5-D768DFADAAB0}" srcOrd="1" destOrd="0" presId="urn:microsoft.com/office/officeart/2005/8/layout/cycle4#1"/>
    <dgm:cxn modelId="{998C491B-1714-4CE5-9320-9745DDD4D073}" srcId="{FA48E728-132A-4F6C-91EE-62A46AF00411}" destId="{61FCDDA0-8124-4429-82A3-9F0FA3D55120}" srcOrd="0" destOrd="0" parTransId="{8AD1EFD6-8275-4643-9846-B5E150F9C0DA}" sibTransId="{9DE6E577-FC63-4B37-BA0F-BC4D257E59F2}"/>
    <dgm:cxn modelId="{9EFF46A3-38B0-414D-B2B7-1CB9A173E7E2}" type="presOf" srcId="{FA48E728-132A-4F6C-91EE-62A46AF00411}" destId="{23D023F8-B1C8-48F4-9C66-7FC1D0AE6FED}" srcOrd="0" destOrd="0" presId="urn:microsoft.com/office/officeart/2005/8/layout/cycle4#1"/>
    <dgm:cxn modelId="{AC0490BF-5CD0-446D-9309-92DF6DA9E52E}" type="presOf" srcId="{27AD9B25-3114-4B53-A6B5-5EE6D3D0E65E}" destId="{0E8CFF1B-B3DF-4DD2-B48F-48DAD07A1E45}" srcOrd="0" destOrd="0" presId="urn:microsoft.com/office/officeart/2005/8/layout/cycle4#1"/>
    <dgm:cxn modelId="{5F3C070E-C69F-4E23-A7E4-14E158366E63}" srcId="{38AC9AEE-7159-4A2F-9024-9063A00C2D47}" destId="{9DDC1BC9-98B3-4009-8BE0-9D3A19760335}" srcOrd="1" destOrd="0" parTransId="{ABB41940-040C-41F8-840A-BFB724C04B38}" sibTransId="{17634EBE-823B-4C31-A7C7-3EC16439A297}"/>
    <dgm:cxn modelId="{ADACB9D7-C807-41F3-80FC-E9422F850859}" srcId="{27AD9B25-3114-4B53-A6B5-5EE6D3D0E65E}" destId="{FA48E728-132A-4F6C-91EE-62A46AF00411}" srcOrd="3" destOrd="0" parTransId="{AD2BB3AF-AA46-48C4-842F-8795F99149DA}" sibTransId="{CF1BDC8E-DF86-41E1-9861-16899838348E}"/>
    <dgm:cxn modelId="{AFE88AED-56D0-493A-957E-6B4952275450}" type="presOf" srcId="{9DDC1BC9-98B3-4009-8BE0-9D3A19760335}" destId="{58861A68-6231-4E5D-B666-57BDE085F083}" srcOrd="0" destOrd="1" presId="urn:microsoft.com/office/officeart/2005/8/layout/cycle4#1"/>
    <dgm:cxn modelId="{6174BACD-CB89-4D0B-A0CB-EAD195567E27}" type="presOf" srcId="{AA790DE3-E513-4507-8D1C-3D6EE9CF1244}" destId="{550F8974-4698-4643-9EE9-664E478CBE91}" srcOrd="1" destOrd="0" presId="urn:microsoft.com/office/officeart/2005/8/layout/cycle4#1"/>
    <dgm:cxn modelId="{CD82812E-4DB1-41B2-8C77-46E5AAF31619}" srcId="{41B290BE-9F02-45DF-AD8B-30E8848FB602}" destId="{F0E336B2-041D-4EBD-A0B0-B42B90B99463}" srcOrd="1" destOrd="0" parTransId="{BA593871-BA86-4367-A5BA-822E125AC1AA}" sibTransId="{5B45C8CE-DF30-4C64-953C-DF329CB35F2F}"/>
    <dgm:cxn modelId="{9AD0927C-E618-4C38-B96E-5CB50B802A46}" type="presOf" srcId="{AA790DE3-E513-4507-8D1C-3D6EE9CF1244}" destId="{43BE566F-7E88-4AF5-96ED-CE12D36BDDB4}" srcOrd="0" destOrd="0" presId="urn:microsoft.com/office/officeart/2005/8/layout/cycle4#1"/>
    <dgm:cxn modelId="{7EC06A29-9A89-4A63-B1D1-8D4C6DD0E4D5}" type="presOf" srcId="{41B290BE-9F02-45DF-AD8B-30E8848FB602}" destId="{0B826D0C-689B-4EA3-A9A6-8CF154134B52}" srcOrd="0" destOrd="0" presId="urn:microsoft.com/office/officeart/2005/8/layout/cycle4#1"/>
    <dgm:cxn modelId="{0DBDE49D-EA7C-49DF-A142-B85ACD15C140}" type="presOf" srcId="{C3C75D00-1B67-4854-92B3-4229D0ED3A5F}" destId="{58861A68-6231-4E5D-B666-57BDE085F083}" srcOrd="0" destOrd="0" presId="urn:microsoft.com/office/officeart/2005/8/layout/cycle4#1"/>
    <dgm:cxn modelId="{A3B0418A-7461-4DC2-8A24-5AE48158E8C1}" type="presOf" srcId="{38AC9AEE-7159-4A2F-9024-9063A00C2D47}" destId="{DE05AC57-109E-48D6-8A64-92FA67B2F8D7}" srcOrd="0" destOrd="0" presId="urn:microsoft.com/office/officeart/2005/8/layout/cycle4#1"/>
    <dgm:cxn modelId="{602AF138-7F41-4727-99A3-913C22665350}" type="presOf" srcId="{938E3274-FC74-4F01-B03C-F075EC2AEB30}" destId="{1B61A5DC-5287-4759-9E08-FB89D01E14B5}" srcOrd="0" destOrd="0" presId="urn:microsoft.com/office/officeart/2005/8/layout/cycle4#1"/>
    <dgm:cxn modelId="{C9FBBD7A-B1F5-4C41-AE19-C68FD6C76DC0}" srcId="{27AD9B25-3114-4B53-A6B5-5EE6D3D0E65E}" destId="{41B290BE-9F02-45DF-AD8B-30E8848FB602}" srcOrd="1" destOrd="0" parTransId="{F7FCBC0E-A311-4745-9786-551B4E123AF4}" sibTransId="{B306A1FF-E91A-4EC8-B04D-9BFDFA8BD37B}"/>
    <dgm:cxn modelId="{8DB66CA0-5F6F-4881-BEFC-B57F6BB1D9D5}" type="presParOf" srcId="{0E8CFF1B-B3DF-4DD2-B48F-48DAD07A1E45}" destId="{3B9F61C5-8F62-4438-B801-F79AB8019383}" srcOrd="0" destOrd="0" presId="urn:microsoft.com/office/officeart/2005/8/layout/cycle4#1"/>
    <dgm:cxn modelId="{37D47E00-C966-4C94-AEFC-051F2EE233E1}" type="presParOf" srcId="{3B9F61C5-8F62-4438-B801-F79AB8019383}" destId="{AB7EF28F-F1EB-4C09-B79C-DBC787F9098C}" srcOrd="0" destOrd="0" presId="urn:microsoft.com/office/officeart/2005/8/layout/cycle4#1"/>
    <dgm:cxn modelId="{EF5BE0BD-8C1C-4193-AF99-4546C8B643D4}" type="presParOf" srcId="{AB7EF28F-F1EB-4C09-B79C-DBC787F9098C}" destId="{58861A68-6231-4E5D-B666-57BDE085F083}" srcOrd="0" destOrd="0" presId="urn:microsoft.com/office/officeart/2005/8/layout/cycle4#1"/>
    <dgm:cxn modelId="{96ED80E7-2365-4B53-ADB8-BE73EA70BAD9}" type="presParOf" srcId="{AB7EF28F-F1EB-4C09-B79C-DBC787F9098C}" destId="{6579718F-1ED7-4783-9636-433F53D1193F}" srcOrd="1" destOrd="0" presId="urn:microsoft.com/office/officeart/2005/8/layout/cycle4#1"/>
    <dgm:cxn modelId="{37ED7B69-2774-4B6A-8D9A-4A0F6F357B89}" type="presParOf" srcId="{3B9F61C5-8F62-4438-B801-F79AB8019383}" destId="{70D08EFB-0CF9-4ECE-A9D6-1DCA43886A04}" srcOrd="1" destOrd="0" presId="urn:microsoft.com/office/officeart/2005/8/layout/cycle4#1"/>
    <dgm:cxn modelId="{49752D8D-0C28-4400-8D97-F23F7FB76014}" type="presParOf" srcId="{70D08EFB-0CF9-4ECE-A9D6-1DCA43886A04}" destId="{43BE566F-7E88-4AF5-96ED-CE12D36BDDB4}" srcOrd="0" destOrd="0" presId="urn:microsoft.com/office/officeart/2005/8/layout/cycle4#1"/>
    <dgm:cxn modelId="{402DEBDD-163C-4319-BFF6-3D064966467D}" type="presParOf" srcId="{70D08EFB-0CF9-4ECE-A9D6-1DCA43886A04}" destId="{550F8974-4698-4643-9EE9-664E478CBE91}" srcOrd="1" destOrd="0" presId="urn:microsoft.com/office/officeart/2005/8/layout/cycle4#1"/>
    <dgm:cxn modelId="{07BF36C7-EC15-4DF4-B73F-73483EA7136C}" type="presParOf" srcId="{3B9F61C5-8F62-4438-B801-F79AB8019383}" destId="{C9B12C33-0135-4533-85CF-D79BA41F57C9}" srcOrd="2" destOrd="0" presId="urn:microsoft.com/office/officeart/2005/8/layout/cycle4#1"/>
    <dgm:cxn modelId="{5B8FF311-BCCB-4F44-8426-612F008581F2}" type="presParOf" srcId="{C9B12C33-0135-4533-85CF-D79BA41F57C9}" destId="{1B61A5DC-5287-4759-9E08-FB89D01E14B5}" srcOrd="0" destOrd="0" presId="urn:microsoft.com/office/officeart/2005/8/layout/cycle4#1"/>
    <dgm:cxn modelId="{F1BDD850-9F8A-46C8-9446-0E5FC61FD624}" type="presParOf" srcId="{C9B12C33-0135-4533-85CF-D79BA41F57C9}" destId="{FC8DB154-F2D0-4C4D-A5C5-D768DFADAAB0}" srcOrd="1" destOrd="0" presId="urn:microsoft.com/office/officeart/2005/8/layout/cycle4#1"/>
    <dgm:cxn modelId="{E9A882BC-EAEF-4D3C-8264-0F8531EEC6C6}" type="presParOf" srcId="{3B9F61C5-8F62-4438-B801-F79AB8019383}" destId="{6026F2AC-2E26-4702-9A4F-F20E7292803A}" srcOrd="3" destOrd="0" presId="urn:microsoft.com/office/officeart/2005/8/layout/cycle4#1"/>
    <dgm:cxn modelId="{CD4EA013-FDE5-4155-A68F-20E3CBE84D2D}" type="presParOf" srcId="{6026F2AC-2E26-4702-9A4F-F20E7292803A}" destId="{DF55E175-A962-41C1-B2FF-FB3659932759}" srcOrd="0" destOrd="0" presId="urn:microsoft.com/office/officeart/2005/8/layout/cycle4#1"/>
    <dgm:cxn modelId="{BE48254E-4E3C-464B-96C4-5E0D2EAC7C41}" type="presParOf" srcId="{6026F2AC-2E26-4702-9A4F-F20E7292803A}" destId="{7BB24325-CFAC-42C2-BB1C-529AB637FFDA}" srcOrd="1" destOrd="0" presId="urn:microsoft.com/office/officeart/2005/8/layout/cycle4#1"/>
    <dgm:cxn modelId="{A95C402C-B1C5-41AB-AA89-FDB17D33123A}" type="presParOf" srcId="{3B9F61C5-8F62-4438-B801-F79AB8019383}" destId="{F8597801-F907-4C65-B30C-5F60CE3F5D97}" srcOrd="4" destOrd="0" presId="urn:microsoft.com/office/officeart/2005/8/layout/cycle4#1"/>
    <dgm:cxn modelId="{AB550DB4-8801-456D-AB20-70A6A621AB50}" type="presParOf" srcId="{0E8CFF1B-B3DF-4DD2-B48F-48DAD07A1E45}" destId="{90441280-4733-46A8-AA6B-896C00557CD6}" srcOrd="1" destOrd="0" presId="urn:microsoft.com/office/officeart/2005/8/layout/cycle4#1"/>
    <dgm:cxn modelId="{C31055DB-CD52-46EE-96FA-48E4BD8CA345}" type="presParOf" srcId="{90441280-4733-46A8-AA6B-896C00557CD6}" destId="{DE05AC57-109E-48D6-8A64-92FA67B2F8D7}" srcOrd="0" destOrd="0" presId="urn:microsoft.com/office/officeart/2005/8/layout/cycle4#1"/>
    <dgm:cxn modelId="{E95E086A-FCE9-4C38-B6BF-76BFF39ABEAF}" type="presParOf" srcId="{90441280-4733-46A8-AA6B-896C00557CD6}" destId="{0B826D0C-689B-4EA3-A9A6-8CF154134B52}" srcOrd="1" destOrd="0" presId="urn:microsoft.com/office/officeart/2005/8/layout/cycle4#1"/>
    <dgm:cxn modelId="{534D3B01-86FF-47D7-B4D6-D05904B34A07}" type="presParOf" srcId="{90441280-4733-46A8-AA6B-896C00557CD6}" destId="{D5F782EE-8CDB-4B72-A6AB-38AD69030591}" srcOrd="2" destOrd="0" presId="urn:microsoft.com/office/officeart/2005/8/layout/cycle4#1"/>
    <dgm:cxn modelId="{BE3B5643-EC82-4A9C-B19E-F469DDEBC49F}" type="presParOf" srcId="{90441280-4733-46A8-AA6B-896C00557CD6}" destId="{23D023F8-B1C8-48F4-9C66-7FC1D0AE6FED}" srcOrd="3" destOrd="0" presId="urn:microsoft.com/office/officeart/2005/8/layout/cycle4#1"/>
    <dgm:cxn modelId="{FC12A3BA-1EE4-423B-977A-0BB70D27A6B6}" type="presParOf" srcId="{90441280-4733-46A8-AA6B-896C00557CD6}" destId="{2895AC61-8490-454F-A297-215BCB48AD1A}" srcOrd="4" destOrd="0" presId="urn:microsoft.com/office/officeart/2005/8/layout/cycle4#1"/>
    <dgm:cxn modelId="{D2F2107D-6365-4676-9D97-3E9F1EE87966}" type="presParOf" srcId="{0E8CFF1B-B3DF-4DD2-B48F-48DAD07A1E45}" destId="{540A600F-0E3C-4281-83B8-515D1BA23035}" srcOrd="2" destOrd="0" presId="urn:microsoft.com/office/officeart/2005/8/layout/cycle4#1"/>
    <dgm:cxn modelId="{D29AD6DC-02A3-4D0F-88D6-F0D899507A97}" type="presParOf" srcId="{0E8CFF1B-B3DF-4DD2-B48F-48DAD07A1E45}" destId="{861D8CEE-81E6-44E3-B8BD-5A44A90B3AC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BADF75-70BD-4233-A1B8-B97CA052DAF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1A016A5-A182-4769-9407-A341A7C97B9E}">
      <dgm:prSet phldrT="[Texto]"/>
      <dgm:spPr/>
      <dgm:t>
        <a:bodyPr/>
        <a:lstStyle/>
        <a:p>
          <a:r>
            <a:rPr lang="es-CL" b="1" dirty="0" smtClean="0"/>
            <a:t>Estimación del </a:t>
          </a:r>
        </a:p>
        <a:p>
          <a:r>
            <a:rPr lang="es-CL" b="1" dirty="0" smtClean="0"/>
            <a:t>Modelo</a:t>
          </a:r>
          <a:endParaRPr lang="es-CL" b="1" dirty="0"/>
        </a:p>
      </dgm:t>
    </dgm:pt>
    <dgm:pt modelId="{304D7F6F-A523-4D88-A308-70D580F43F5C}" type="parTrans" cxnId="{6B2DDD69-CCA6-42E6-96CB-8675CEF636F2}">
      <dgm:prSet/>
      <dgm:spPr/>
      <dgm:t>
        <a:bodyPr/>
        <a:lstStyle/>
        <a:p>
          <a:endParaRPr lang="es-CL"/>
        </a:p>
      </dgm:t>
    </dgm:pt>
    <dgm:pt modelId="{877E4628-DB05-44C3-9A8E-F07FC7B7E1E4}" type="sibTrans" cxnId="{6B2DDD69-CCA6-42E6-96CB-8675CEF636F2}">
      <dgm:prSet/>
      <dgm:spPr/>
      <dgm:t>
        <a:bodyPr/>
        <a:lstStyle/>
        <a:p>
          <a:endParaRPr lang="es-CL"/>
        </a:p>
      </dgm:t>
    </dgm:pt>
    <dgm:pt modelId="{0D5E33A1-65B0-4623-B6FB-7A2752ADE077}">
      <dgm:prSet phldrT="[Texto]"/>
      <dgm:spPr/>
      <dgm:t>
        <a:bodyPr/>
        <a:lstStyle/>
        <a:p>
          <a:r>
            <a:rPr lang="es-CL" b="1" dirty="0" smtClean="0"/>
            <a:t>Uso del</a:t>
          </a:r>
        </a:p>
        <a:p>
          <a:r>
            <a:rPr lang="es-CL" b="1" dirty="0" smtClean="0"/>
            <a:t>Modelo</a:t>
          </a:r>
        </a:p>
        <a:p>
          <a:r>
            <a:rPr lang="es-CL" b="1" dirty="0" smtClean="0"/>
            <a:t>(Servicio)</a:t>
          </a:r>
          <a:endParaRPr lang="es-CL" b="1" dirty="0"/>
        </a:p>
      </dgm:t>
    </dgm:pt>
    <dgm:pt modelId="{EBE464F3-8F7C-41BD-B5B1-BB2ACF23FA1F}" type="parTrans" cxnId="{60067BBF-4729-4872-A61F-71F6A281F820}">
      <dgm:prSet/>
      <dgm:spPr/>
      <dgm:t>
        <a:bodyPr/>
        <a:lstStyle/>
        <a:p>
          <a:endParaRPr lang="es-CL"/>
        </a:p>
      </dgm:t>
    </dgm:pt>
    <dgm:pt modelId="{BA97EB5C-AAC1-4D9B-898C-7F149D929C5D}" type="sibTrans" cxnId="{60067BBF-4729-4872-A61F-71F6A281F820}">
      <dgm:prSet/>
      <dgm:spPr/>
      <dgm:t>
        <a:bodyPr/>
        <a:lstStyle/>
        <a:p>
          <a:endParaRPr lang="es-CL"/>
        </a:p>
      </dgm:t>
    </dgm:pt>
    <dgm:pt modelId="{0BD9DEE3-94CA-464F-B873-347D60417A56}">
      <dgm:prSet phldrT="[Texto]"/>
      <dgm:spPr/>
      <dgm:t>
        <a:bodyPr/>
        <a:lstStyle/>
        <a:p>
          <a:r>
            <a:rPr lang="es-CL" b="1" dirty="0" smtClean="0"/>
            <a:t>Calibración</a:t>
          </a:r>
        </a:p>
      </dgm:t>
    </dgm:pt>
    <dgm:pt modelId="{608A363E-3599-44B3-B425-0C9D57CAB47C}" type="parTrans" cxnId="{87646F25-B19F-4A14-93E6-6CFE2ED6F0CC}">
      <dgm:prSet/>
      <dgm:spPr/>
      <dgm:t>
        <a:bodyPr/>
        <a:lstStyle/>
        <a:p>
          <a:endParaRPr lang="es-CL"/>
        </a:p>
      </dgm:t>
    </dgm:pt>
    <dgm:pt modelId="{535D706C-9CC9-478F-9795-F09DF2E186F2}" type="sibTrans" cxnId="{87646F25-B19F-4A14-93E6-6CFE2ED6F0CC}">
      <dgm:prSet/>
      <dgm:spPr/>
      <dgm:t>
        <a:bodyPr/>
        <a:lstStyle/>
        <a:p>
          <a:endParaRPr lang="es-CL"/>
        </a:p>
      </dgm:t>
    </dgm:pt>
    <dgm:pt modelId="{D3059DB4-D396-4B53-A5A9-C1B8B34DF02A}" type="pres">
      <dgm:prSet presAssocID="{69BADF75-70BD-4233-A1B8-B97CA052DAF8}" presName="CompostProcess" presStyleCnt="0">
        <dgm:presLayoutVars>
          <dgm:dir/>
          <dgm:resizeHandles val="exact"/>
        </dgm:presLayoutVars>
      </dgm:prSet>
      <dgm:spPr/>
    </dgm:pt>
    <dgm:pt modelId="{5F1F2CF4-2C2F-4C07-A3AD-2381D1E91833}" type="pres">
      <dgm:prSet presAssocID="{69BADF75-70BD-4233-A1B8-B97CA052DAF8}" presName="arrow" presStyleLbl="bgShp" presStyleIdx="0" presStyleCnt="1"/>
      <dgm:spPr/>
    </dgm:pt>
    <dgm:pt modelId="{5F5DDE61-FC9A-47AC-B20D-A0A8E449D389}" type="pres">
      <dgm:prSet presAssocID="{69BADF75-70BD-4233-A1B8-B97CA052DAF8}" presName="linearProcess" presStyleCnt="0"/>
      <dgm:spPr/>
    </dgm:pt>
    <dgm:pt modelId="{10F1D18F-3481-4ACA-9EE1-DD01E536984E}" type="pres">
      <dgm:prSet presAssocID="{71A016A5-A182-4769-9407-A341A7C97B9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4E4E16D-5039-4F03-B9E0-97E0CE458922}" type="pres">
      <dgm:prSet presAssocID="{877E4628-DB05-44C3-9A8E-F07FC7B7E1E4}" presName="sibTrans" presStyleCnt="0"/>
      <dgm:spPr/>
    </dgm:pt>
    <dgm:pt modelId="{61362044-C1FA-42C7-899E-7CBD258DD407}" type="pres">
      <dgm:prSet presAssocID="{0D5E33A1-65B0-4623-B6FB-7A2752ADE07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2AF6AA-1679-4CC6-81D2-6750024C0452}" type="pres">
      <dgm:prSet presAssocID="{BA97EB5C-AAC1-4D9B-898C-7F149D929C5D}" presName="sibTrans" presStyleCnt="0"/>
      <dgm:spPr/>
    </dgm:pt>
    <dgm:pt modelId="{BE112F51-FFE4-4D99-B0BF-9C609F6D0D81}" type="pres">
      <dgm:prSet presAssocID="{0BD9DEE3-94CA-464F-B873-347D60417A5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B2DDD69-CCA6-42E6-96CB-8675CEF636F2}" srcId="{69BADF75-70BD-4233-A1B8-B97CA052DAF8}" destId="{71A016A5-A182-4769-9407-A341A7C97B9E}" srcOrd="0" destOrd="0" parTransId="{304D7F6F-A523-4D88-A308-70D580F43F5C}" sibTransId="{877E4628-DB05-44C3-9A8E-F07FC7B7E1E4}"/>
    <dgm:cxn modelId="{237C9726-0800-4910-BBCB-E7D7C2F238B2}" type="presOf" srcId="{71A016A5-A182-4769-9407-A341A7C97B9E}" destId="{10F1D18F-3481-4ACA-9EE1-DD01E536984E}" srcOrd="0" destOrd="0" presId="urn:microsoft.com/office/officeart/2005/8/layout/hProcess9"/>
    <dgm:cxn modelId="{AE8B86A3-3BE9-4BD4-9350-5124F9FC1B5C}" type="presOf" srcId="{0BD9DEE3-94CA-464F-B873-347D60417A56}" destId="{BE112F51-FFE4-4D99-B0BF-9C609F6D0D81}" srcOrd="0" destOrd="0" presId="urn:microsoft.com/office/officeart/2005/8/layout/hProcess9"/>
    <dgm:cxn modelId="{87646F25-B19F-4A14-93E6-6CFE2ED6F0CC}" srcId="{69BADF75-70BD-4233-A1B8-B97CA052DAF8}" destId="{0BD9DEE3-94CA-464F-B873-347D60417A56}" srcOrd="2" destOrd="0" parTransId="{608A363E-3599-44B3-B425-0C9D57CAB47C}" sibTransId="{535D706C-9CC9-478F-9795-F09DF2E186F2}"/>
    <dgm:cxn modelId="{DC82F246-6FC4-43B3-A93C-A23B84B2DE3B}" type="presOf" srcId="{69BADF75-70BD-4233-A1B8-B97CA052DAF8}" destId="{D3059DB4-D396-4B53-A5A9-C1B8B34DF02A}" srcOrd="0" destOrd="0" presId="urn:microsoft.com/office/officeart/2005/8/layout/hProcess9"/>
    <dgm:cxn modelId="{FF7BB94E-4506-4547-B733-6A43185EFE16}" type="presOf" srcId="{0D5E33A1-65B0-4623-B6FB-7A2752ADE077}" destId="{61362044-C1FA-42C7-899E-7CBD258DD407}" srcOrd="0" destOrd="0" presId="urn:microsoft.com/office/officeart/2005/8/layout/hProcess9"/>
    <dgm:cxn modelId="{60067BBF-4729-4872-A61F-71F6A281F820}" srcId="{69BADF75-70BD-4233-A1B8-B97CA052DAF8}" destId="{0D5E33A1-65B0-4623-B6FB-7A2752ADE077}" srcOrd="1" destOrd="0" parTransId="{EBE464F3-8F7C-41BD-B5B1-BB2ACF23FA1F}" sibTransId="{BA97EB5C-AAC1-4D9B-898C-7F149D929C5D}"/>
    <dgm:cxn modelId="{4FD92091-253D-4EC0-B869-0086D23619E8}" type="presParOf" srcId="{D3059DB4-D396-4B53-A5A9-C1B8B34DF02A}" destId="{5F1F2CF4-2C2F-4C07-A3AD-2381D1E91833}" srcOrd="0" destOrd="0" presId="urn:microsoft.com/office/officeart/2005/8/layout/hProcess9"/>
    <dgm:cxn modelId="{AC0B7E0A-1255-4A32-876C-5B4B3E8A1E03}" type="presParOf" srcId="{D3059DB4-D396-4B53-A5A9-C1B8B34DF02A}" destId="{5F5DDE61-FC9A-47AC-B20D-A0A8E449D389}" srcOrd="1" destOrd="0" presId="urn:microsoft.com/office/officeart/2005/8/layout/hProcess9"/>
    <dgm:cxn modelId="{E51C3291-5B34-4976-AA77-EFB6D927391E}" type="presParOf" srcId="{5F5DDE61-FC9A-47AC-B20D-A0A8E449D389}" destId="{10F1D18F-3481-4ACA-9EE1-DD01E536984E}" srcOrd="0" destOrd="0" presId="urn:microsoft.com/office/officeart/2005/8/layout/hProcess9"/>
    <dgm:cxn modelId="{182E7B23-5104-4EA4-828F-C261B1EF2B4F}" type="presParOf" srcId="{5F5DDE61-FC9A-47AC-B20D-A0A8E449D389}" destId="{34E4E16D-5039-4F03-B9E0-97E0CE458922}" srcOrd="1" destOrd="0" presId="urn:microsoft.com/office/officeart/2005/8/layout/hProcess9"/>
    <dgm:cxn modelId="{1CA72F7D-02A7-4CDA-A8B0-01E719B7CB96}" type="presParOf" srcId="{5F5DDE61-FC9A-47AC-B20D-A0A8E449D389}" destId="{61362044-C1FA-42C7-899E-7CBD258DD407}" srcOrd="2" destOrd="0" presId="urn:microsoft.com/office/officeart/2005/8/layout/hProcess9"/>
    <dgm:cxn modelId="{8B510816-8DDE-437C-A9C5-8F2C9D251A1C}" type="presParOf" srcId="{5F5DDE61-FC9A-47AC-B20D-A0A8E449D389}" destId="{EE2AF6AA-1679-4CC6-81D2-6750024C0452}" srcOrd="3" destOrd="0" presId="urn:microsoft.com/office/officeart/2005/8/layout/hProcess9"/>
    <dgm:cxn modelId="{DC7F0632-5AA5-492E-86AF-C499054508E0}" type="presParOf" srcId="{5F5DDE61-FC9A-47AC-B20D-A0A8E449D389}" destId="{BE112F51-FFE4-4D99-B0BF-9C609F6D0D8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2668-F62D-487B-8878-863EE45F5A0D}">
      <dsp:nvSpPr>
        <dsp:cNvPr id="0" name=""/>
        <dsp:cNvSpPr/>
      </dsp:nvSpPr>
      <dsp:spPr>
        <a:xfrm>
          <a:off x="2290119" y="1532035"/>
          <a:ext cx="1287160" cy="1287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AVM</a:t>
          </a:r>
          <a:endParaRPr lang="es-ES" sz="3200" kern="1200" dirty="0"/>
        </a:p>
      </dsp:txBody>
      <dsp:txXfrm>
        <a:off x="2478619" y="1720535"/>
        <a:ext cx="910160" cy="910160"/>
      </dsp:txXfrm>
    </dsp:sp>
    <dsp:sp modelId="{64467898-87A2-4BFD-B2D9-DE90F9639E3F}">
      <dsp:nvSpPr>
        <dsp:cNvPr id="0" name=""/>
        <dsp:cNvSpPr/>
      </dsp:nvSpPr>
      <dsp:spPr>
        <a:xfrm rot="12900000">
          <a:off x="1463270" y="1307568"/>
          <a:ext cx="985362" cy="3668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C6B29-652C-4CE4-AEE7-42AD666E1E05}">
      <dsp:nvSpPr>
        <dsp:cNvPr id="0" name=""/>
        <dsp:cNvSpPr/>
      </dsp:nvSpPr>
      <dsp:spPr>
        <a:xfrm>
          <a:off x="940969" y="719277"/>
          <a:ext cx="1222802" cy="978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Algoritmos matemáticos</a:t>
          </a:r>
          <a:endParaRPr lang="es-ES" sz="1400" b="1" kern="1200" dirty="0"/>
        </a:p>
      </dsp:txBody>
      <dsp:txXfrm>
        <a:off x="969621" y="747929"/>
        <a:ext cx="1165498" cy="920938"/>
      </dsp:txXfrm>
    </dsp:sp>
    <dsp:sp modelId="{B7CFF24B-0423-4A65-BE03-D0B6209AA86B}">
      <dsp:nvSpPr>
        <dsp:cNvPr id="0" name=""/>
        <dsp:cNvSpPr/>
      </dsp:nvSpPr>
      <dsp:spPr>
        <a:xfrm rot="16200000">
          <a:off x="2441018" y="798585"/>
          <a:ext cx="985362" cy="3668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047FF-50D1-4466-B1A0-C5E72FEC5C4B}">
      <dsp:nvSpPr>
        <dsp:cNvPr id="0" name=""/>
        <dsp:cNvSpPr/>
      </dsp:nvSpPr>
      <dsp:spPr>
        <a:xfrm>
          <a:off x="2322298" y="203"/>
          <a:ext cx="1222802" cy="978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Estadística</a:t>
          </a:r>
          <a:endParaRPr lang="es-ES" sz="1400" b="1" kern="1200" dirty="0"/>
        </a:p>
      </dsp:txBody>
      <dsp:txXfrm>
        <a:off x="2350950" y="28855"/>
        <a:ext cx="1165498" cy="920938"/>
      </dsp:txXfrm>
    </dsp:sp>
    <dsp:sp modelId="{37525BE7-6906-47A2-ACD4-65F8F0C994CD}">
      <dsp:nvSpPr>
        <dsp:cNvPr id="0" name=""/>
        <dsp:cNvSpPr/>
      </dsp:nvSpPr>
      <dsp:spPr>
        <a:xfrm rot="19500000">
          <a:off x="3418767" y="1307568"/>
          <a:ext cx="985362" cy="3668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EDA76-9F4C-497C-965E-BA6EF5D3A1BD}">
      <dsp:nvSpPr>
        <dsp:cNvPr id="0" name=""/>
        <dsp:cNvSpPr/>
      </dsp:nvSpPr>
      <dsp:spPr>
        <a:xfrm>
          <a:off x="3703627" y="719277"/>
          <a:ext cx="1222802" cy="978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Bases de datos</a:t>
          </a:r>
          <a:endParaRPr lang="es-ES" sz="1400" b="1" kern="1200" dirty="0"/>
        </a:p>
      </dsp:txBody>
      <dsp:txXfrm>
        <a:off x="3732279" y="747929"/>
        <a:ext cx="1165498" cy="920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1A5DC-5287-4759-9E08-FB89D01E14B5}">
      <dsp:nvSpPr>
        <dsp:cNvPr id="0" name=""/>
        <dsp:cNvSpPr/>
      </dsp:nvSpPr>
      <dsp:spPr>
        <a:xfrm>
          <a:off x="4323232" y="1512164"/>
          <a:ext cx="1959458" cy="13479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200" b="0" i="0" u="none" strike="noStrike" kern="1200" cap="none" normalizeH="0" baseline="0" dirty="0" smtClean="0">
              <a:ln/>
              <a:effectLst/>
              <a:latin typeface="+mj-lt"/>
            </a:rPr>
            <a:t>Decisiones de venta anticipada, refinanciación, etc.</a:t>
          </a:r>
          <a:endParaRPr lang="es-ES" sz="1200" kern="1200" dirty="0"/>
        </a:p>
      </dsp:txBody>
      <dsp:txXfrm>
        <a:off x="4940680" y="1878773"/>
        <a:ext cx="1312398" cy="951771"/>
      </dsp:txXfrm>
    </dsp:sp>
    <dsp:sp modelId="{DF55E175-A962-41C1-B2FF-FB3659932759}">
      <dsp:nvSpPr>
        <dsp:cNvPr id="0" name=""/>
        <dsp:cNvSpPr/>
      </dsp:nvSpPr>
      <dsp:spPr>
        <a:xfrm>
          <a:off x="1098117" y="1514326"/>
          <a:ext cx="1851401" cy="13479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+mj-lt"/>
            </a:rPr>
            <a:t>Complemento a tasación </a:t>
          </a:r>
          <a:r>
            <a:rPr kumimoji="0" lang="es-ES" sz="1200" b="0" i="0" u="none" strike="noStrike" kern="1200" cap="none" normalizeH="0" baseline="0" dirty="0" smtClean="0">
              <a:ln/>
              <a:effectLst/>
              <a:latin typeface="+mj-lt"/>
            </a:rPr>
            <a:t>para definir el precio de venta final</a:t>
          </a:r>
          <a:endParaRPr lang="es-ES" sz="1200" kern="1200" dirty="0"/>
        </a:p>
      </dsp:txBody>
      <dsp:txXfrm>
        <a:off x="1127728" y="1880935"/>
        <a:ext cx="1236758" cy="951771"/>
      </dsp:txXfrm>
    </dsp:sp>
    <dsp:sp modelId="{43BE566F-7E88-4AF5-96ED-CE12D36BDDB4}">
      <dsp:nvSpPr>
        <dsp:cNvPr id="0" name=""/>
        <dsp:cNvSpPr/>
      </dsp:nvSpPr>
      <dsp:spPr>
        <a:xfrm>
          <a:off x="4323232" y="0"/>
          <a:ext cx="1959458" cy="13479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74625" lvl="1" indent="-1746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200" b="0" i="0" u="none" strike="noStrike" kern="1200" cap="none" normalizeH="0" baseline="0" dirty="0" smtClean="0">
              <a:ln/>
              <a:effectLst/>
              <a:latin typeface="+mj-lt"/>
            </a:rPr>
            <a:t>Valoraciones masivas de carteras</a:t>
          </a:r>
          <a:br>
            <a:rPr kumimoji="0" lang="es-ES" sz="1200" b="0" i="0" u="none" strike="noStrike" kern="1200" cap="none" normalizeH="0" baseline="0" dirty="0" smtClean="0">
              <a:ln/>
              <a:effectLst/>
              <a:latin typeface="+mj-lt"/>
            </a:rPr>
          </a:br>
          <a:r>
            <a:rPr kumimoji="0" lang="es-ES" sz="1400" b="0" i="0" u="none" strike="noStrike" kern="1200" cap="none" normalizeH="0" baseline="0" dirty="0" smtClean="0">
              <a:ln/>
              <a:effectLst/>
              <a:latin typeface="+mj-lt"/>
            </a:rPr>
            <a:t/>
          </a:r>
          <a:br>
            <a:rPr kumimoji="0" lang="es-ES" sz="1400" b="0" i="0" u="none" strike="noStrike" kern="1200" cap="none" normalizeH="0" baseline="0" dirty="0" smtClean="0">
              <a:ln/>
              <a:effectLst/>
              <a:latin typeface="+mj-lt"/>
            </a:rPr>
          </a:br>
          <a:r>
            <a:rPr kumimoji="0" lang="es-ES" sz="1100" b="1" i="0" u="sng" strike="noStrike" kern="1200" cap="none" normalizeH="0" baseline="0" dirty="0" smtClean="0">
              <a:ln/>
              <a:effectLst/>
              <a:latin typeface="+mj-lt"/>
            </a:rPr>
            <a:t>Foco propuesto</a:t>
          </a:r>
          <a:endParaRPr lang="es-ES" sz="1200" b="1" u="sng" kern="1200" dirty="0"/>
        </a:p>
      </dsp:txBody>
      <dsp:txXfrm>
        <a:off x="4940680" y="29611"/>
        <a:ext cx="1312398" cy="951771"/>
      </dsp:txXfrm>
    </dsp:sp>
    <dsp:sp modelId="{58861A68-6231-4E5D-B666-57BDE085F083}">
      <dsp:nvSpPr>
        <dsp:cNvPr id="0" name=""/>
        <dsp:cNvSpPr/>
      </dsp:nvSpPr>
      <dsp:spPr>
        <a:xfrm>
          <a:off x="1098117" y="0"/>
          <a:ext cx="1851401" cy="13479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200" b="0" i="0" u="none" strike="noStrike" kern="1200" cap="none" normalizeH="0" baseline="0" dirty="0" smtClean="0">
              <a:ln/>
              <a:effectLst/>
              <a:latin typeface="+mj-lt"/>
            </a:rPr>
            <a:t>Acelerar la pre-concesión y concesión</a:t>
          </a:r>
          <a:endParaRPr lang="es-ES" sz="1400" kern="1200" dirty="0"/>
        </a:p>
      </dsp:txBody>
      <dsp:txXfrm>
        <a:off x="1127728" y="29611"/>
        <a:ext cx="1236758" cy="951771"/>
      </dsp:txXfrm>
    </dsp:sp>
    <dsp:sp modelId="{DE05AC57-109E-48D6-8A64-92FA67B2F8D7}">
      <dsp:nvSpPr>
        <dsp:cNvPr id="0" name=""/>
        <dsp:cNvSpPr/>
      </dsp:nvSpPr>
      <dsp:spPr>
        <a:xfrm>
          <a:off x="2339779" y="163152"/>
          <a:ext cx="1239383" cy="1239383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CONCEDER</a:t>
          </a:r>
          <a:endParaRPr lang="es-ES" sz="1100" b="1" kern="1200" dirty="0"/>
        </a:p>
      </dsp:txBody>
      <dsp:txXfrm>
        <a:off x="2702786" y="526159"/>
        <a:ext cx="876376" cy="876376"/>
      </dsp:txXfrm>
    </dsp:sp>
    <dsp:sp modelId="{0B826D0C-689B-4EA3-A9A6-8CF154134B52}">
      <dsp:nvSpPr>
        <dsp:cNvPr id="0" name=""/>
        <dsp:cNvSpPr/>
      </dsp:nvSpPr>
      <dsp:spPr>
        <a:xfrm rot="5400000">
          <a:off x="3582397" y="163542"/>
          <a:ext cx="1239383" cy="1238602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s-ES" sz="10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ACTUALIZAR</a:t>
          </a:r>
          <a:endParaRPr lang="es-ES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582788" y="526159"/>
        <a:ext cx="875824" cy="876376"/>
      </dsp:txXfrm>
    </dsp:sp>
    <dsp:sp modelId="{D5F782EE-8CDB-4B72-A6AB-38AD69030591}">
      <dsp:nvSpPr>
        <dsp:cNvPr id="0" name=""/>
        <dsp:cNvSpPr/>
      </dsp:nvSpPr>
      <dsp:spPr>
        <a:xfrm rot="10800000">
          <a:off x="3582397" y="1404158"/>
          <a:ext cx="1239383" cy="1239383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COBRAR</a:t>
          </a:r>
          <a:endParaRPr lang="es-ES" sz="1100" b="1" kern="1200" dirty="0"/>
        </a:p>
      </dsp:txBody>
      <dsp:txXfrm rot="10800000">
        <a:off x="3582397" y="1404158"/>
        <a:ext cx="876376" cy="876376"/>
      </dsp:txXfrm>
    </dsp:sp>
    <dsp:sp modelId="{23D023F8-B1C8-48F4-9C66-7FC1D0AE6FED}">
      <dsp:nvSpPr>
        <dsp:cNvPr id="0" name=""/>
        <dsp:cNvSpPr/>
      </dsp:nvSpPr>
      <dsp:spPr>
        <a:xfrm rot="16200000">
          <a:off x="2339779" y="1404158"/>
          <a:ext cx="1239383" cy="1239383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VENDER</a:t>
          </a:r>
          <a:endParaRPr lang="es-ES" sz="1100" b="1" kern="1200" dirty="0"/>
        </a:p>
      </dsp:txBody>
      <dsp:txXfrm rot="5400000">
        <a:off x="2702786" y="1404158"/>
        <a:ext cx="876376" cy="876376"/>
      </dsp:txXfrm>
    </dsp:sp>
    <dsp:sp modelId="{540A600F-0E3C-4281-83B8-515D1BA23035}">
      <dsp:nvSpPr>
        <dsp:cNvPr id="0" name=""/>
        <dsp:cNvSpPr/>
      </dsp:nvSpPr>
      <dsp:spPr>
        <a:xfrm>
          <a:off x="3422445" y="1173550"/>
          <a:ext cx="427916" cy="372101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D8CEE-81E6-44E3-B8BD-5A44A90B3AC6}">
      <dsp:nvSpPr>
        <dsp:cNvPr id="0" name=""/>
        <dsp:cNvSpPr/>
      </dsp:nvSpPr>
      <dsp:spPr>
        <a:xfrm rot="10800000">
          <a:off x="3422445" y="1316666"/>
          <a:ext cx="427916" cy="372101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F2CF4-2C2F-4C07-A3AD-2381D1E91833}">
      <dsp:nvSpPr>
        <dsp:cNvPr id="0" name=""/>
        <dsp:cNvSpPr/>
      </dsp:nvSpPr>
      <dsp:spPr>
        <a:xfrm>
          <a:off x="504030" y="0"/>
          <a:ext cx="5712346" cy="33602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1D18F-3481-4ACA-9EE1-DD01E536984E}">
      <dsp:nvSpPr>
        <dsp:cNvPr id="0" name=""/>
        <dsp:cNvSpPr/>
      </dsp:nvSpPr>
      <dsp:spPr>
        <a:xfrm>
          <a:off x="225435" y="1008061"/>
          <a:ext cx="2016122" cy="1344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Estimación del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Modelo</a:t>
          </a:r>
          <a:endParaRPr lang="es-CL" sz="2100" b="1" kern="1200" dirty="0"/>
        </a:p>
      </dsp:txBody>
      <dsp:txXfrm>
        <a:off x="291048" y="1073674"/>
        <a:ext cx="1884896" cy="1212855"/>
      </dsp:txXfrm>
    </dsp:sp>
    <dsp:sp modelId="{61362044-C1FA-42C7-899E-7CBD258DD407}">
      <dsp:nvSpPr>
        <dsp:cNvPr id="0" name=""/>
        <dsp:cNvSpPr/>
      </dsp:nvSpPr>
      <dsp:spPr>
        <a:xfrm>
          <a:off x="2352142" y="1008061"/>
          <a:ext cx="2016122" cy="1344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Uso del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Modelo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(Servicio)</a:t>
          </a:r>
          <a:endParaRPr lang="es-CL" sz="2100" b="1" kern="1200" dirty="0"/>
        </a:p>
      </dsp:txBody>
      <dsp:txXfrm>
        <a:off x="2417755" y="1073674"/>
        <a:ext cx="1884896" cy="1212855"/>
      </dsp:txXfrm>
    </dsp:sp>
    <dsp:sp modelId="{BE112F51-FFE4-4D99-B0BF-9C609F6D0D81}">
      <dsp:nvSpPr>
        <dsp:cNvPr id="0" name=""/>
        <dsp:cNvSpPr/>
      </dsp:nvSpPr>
      <dsp:spPr>
        <a:xfrm>
          <a:off x="4478850" y="1008061"/>
          <a:ext cx="2016122" cy="1344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Calibración</a:t>
          </a:r>
        </a:p>
      </dsp:txBody>
      <dsp:txXfrm>
        <a:off x="4544463" y="1073674"/>
        <a:ext cx="1884896" cy="1212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08185-7A45-492F-968B-38CA29E1E4AA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83AD-AAC2-461C-A2A1-D29B523CE1E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4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8FB8-9B77-4F10-A7C2-088560CCC90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215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8FB8-9B77-4F10-A7C2-088560CCC90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2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8FB8-9B77-4F10-A7C2-088560CCC90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20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934" indent="-288436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744" indent="-230749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5242" indent="-230749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6740" indent="-230749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237" indent="-2307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9735" indent="-2307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1233" indent="-2307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2730" indent="-23074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58C9B0-F60F-45A7-8743-0519FEE35004}" type="slidenum">
              <a:rPr lang="es-ES">
                <a:latin typeface="Times New Roman" pitchFamily="18" charset="0"/>
              </a:rPr>
              <a:pPr eaLnBrk="1" hangingPunct="1"/>
              <a:t>13</a:t>
            </a:fld>
            <a:endParaRPr lang="es-ES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16700" cy="37226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6826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8FB8-9B77-4F10-A7C2-088560CCC90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22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8FB8-9B77-4F10-A7C2-088560CCC90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6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8FB8-9B77-4F10-A7C2-088560CCC90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99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0DA19-30D4-45DD-A495-7FB5B33673B9}" type="slidenum">
              <a:rPr lang="es-ES" b="0" smtClean="0">
                <a:latin typeface="Times New Roman" pitchFamily="18" charset="0"/>
              </a:rPr>
              <a:pPr eaLnBrk="1" hangingPunct="1"/>
              <a:t>6</a:t>
            </a:fld>
            <a:endParaRPr lang="es-ES" b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s-ES" smtClean="0"/>
              <a:t>Exemples: 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s-ES" smtClean="0"/>
              <a:t>Dos pisos exactament iguals físicament valen preus molt diferents en funció del nivell socio-econòmic del barri, si es a la capital o a la perfieria i de les condicions macroeconòmiques. Per tant, un model ha de tenir tots aquests aspectes en compte. </a:t>
            </a:r>
          </a:p>
          <a:p>
            <a:pPr marL="228600" indent="-228600" eaLnBrk="1" hangingPunct="1">
              <a:buFontTx/>
              <a:buAutoNum type="arabicParenR"/>
            </a:pPr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8FB8-9B77-4F10-A7C2-088560CCC90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472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8FB8-9B77-4F10-A7C2-088560CCC90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8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8FB8-9B77-4F10-A7C2-088560CCC90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663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F8FB8-9B77-4F10-A7C2-088560CCC90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92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rafico precio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3241" y="956794"/>
            <a:ext cx="3730759" cy="373075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 bwMode="auto">
          <a:xfrm>
            <a:off x="0" y="4232673"/>
            <a:ext cx="9144000" cy="9108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5393453" cy="857250"/>
          </a:xfrm>
        </p:spPr>
        <p:txBody>
          <a:bodyPr/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14650"/>
            <a:ext cx="4469004" cy="115729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CuadroTexto"/>
          <p:cNvSpPr txBox="1"/>
          <p:nvPr userDrawn="1"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272373" cy="4686300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76900" cy="4686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CuadroTexto"/>
          <p:cNvSpPr txBox="1"/>
          <p:nvPr userDrawn="1"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1"/>
            <a:ext cx="7786688" cy="964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9693" y="53561"/>
            <a:ext cx="7143800" cy="85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3657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3657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1 Imagen" descr="LogoAIS_300dpi.g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82321" y="342900"/>
            <a:ext cx="1254667" cy="95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ASA_fondo-transparente-19869809_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5160439" y="1500744"/>
            <a:ext cx="42862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0" y="0"/>
            <a:ext cx="7786688" cy="9108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1230" y="53561"/>
            <a:ext cx="7274042" cy="85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3000"/>
            <a:ext cx="7958166" cy="3657600"/>
          </a:xfrm>
        </p:spPr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 sz="2000"/>
            </a:lvl1pPr>
            <a:lvl2pPr>
              <a:spcBef>
                <a:spcPts val="1200"/>
              </a:spcBef>
              <a:buClr>
                <a:schemeClr val="tx2"/>
              </a:buClr>
              <a:defRPr sz="1800"/>
            </a:lvl2pPr>
            <a:lvl3pPr>
              <a:spcBef>
                <a:spcPts val="1200"/>
              </a:spcBef>
              <a:buClr>
                <a:schemeClr val="tx2"/>
              </a:buClr>
              <a:defRPr sz="1600"/>
            </a:lvl3pPr>
            <a:lvl4pPr>
              <a:spcBef>
                <a:spcPts val="1200"/>
              </a:spcBef>
              <a:buClr>
                <a:schemeClr val="tx2"/>
              </a:buClr>
              <a:defRPr sz="1400"/>
            </a:lvl4pPr>
            <a:lvl5pPr>
              <a:spcBef>
                <a:spcPts val="1200"/>
              </a:spcBef>
              <a:buClr>
                <a:schemeClr val="tx2"/>
              </a:buCl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2250271"/>
            <a:ext cx="7772400" cy="1021556"/>
          </a:xfrm>
        </p:spPr>
        <p:txBody>
          <a:bodyPr anchor="t"/>
          <a:lstStyle>
            <a:lvl1pPr algn="l">
              <a:defRPr sz="36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125131"/>
            <a:ext cx="7772400" cy="1125140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CuadroTexto"/>
          <p:cNvSpPr txBox="1"/>
          <p:nvPr userDrawn="1"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1"/>
            <a:ext cx="7786688" cy="964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3561"/>
            <a:ext cx="7274042" cy="85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3657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3657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0" y="1"/>
            <a:ext cx="7786688" cy="964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3561"/>
            <a:ext cx="7258072" cy="85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0" y="1"/>
            <a:ext cx="7786688" cy="964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3561"/>
            <a:ext cx="7131166" cy="85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4 CuadroTexto"/>
          <p:cNvSpPr txBox="1"/>
          <p:nvPr userDrawn="1"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4140222" cy="438983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0" y="4930668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kern="800" spc="200" dirty="0">
                <a:latin typeface="+mn-lt"/>
              </a:rPr>
              <a:t>www.ais-int.com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4" y="53579"/>
            <a:ext cx="727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1143000"/>
            <a:ext cx="79581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pic>
        <p:nvPicPr>
          <p:cNvPr id="5" name="4 Imagen" descr="AIS_72dpi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89795" y="53579"/>
            <a:ext cx="1136811" cy="871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D0F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D0F8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D0F8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D0F8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D0F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D0F8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D0F84"/>
        </a:buClr>
        <a:buChar char="-"/>
        <a:defRPr sz="1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D0F84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D0F84"/>
        </a:buClr>
        <a:buChar char="-"/>
        <a:defRPr sz="1400">
          <a:solidFill>
            <a:schemeClr val="tx1"/>
          </a:solidFill>
          <a:latin typeface="+mn-lt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D0F8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twitter.com/" TargetMode="External"/><Relationship Id="rId7" Type="http://schemas.openxmlformats.org/officeDocument/2006/relationships/image" Target="../media/image23.png"/><Relationship Id="rId2" Type="http://schemas.openxmlformats.org/officeDocument/2006/relationships/hyperlink" Target="mailto:marketing@ais-int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://www.linkedin.com/company/ais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1371599"/>
            <a:ext cx="5236029" cy="1648957"/>
          </a:xfrm>
        </p:spPr>
        <p:txBody>
          <a:bodyPr/>
          <a:lstStyle/>
          <a:p>
            <a:r>
              <a:rPr lang="es-ES" dirty="0" smtClean="0"/>
              <a:t>Servicios de</a:t>
            </a:r>
            <a:br>
              <a:rPr lang="es-ES" dirty="0" smtClean="0"/>
            </a:br>
            <a:r>
              <a:rPr lang="es-ES" dirty="0" smtClean="0"/>
              <a:t>valoración automática de inmuebles (AVM)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685799" y="3298370"/>
            <a:ext cx="4953001" cy="730034"/>
          </a:xfrm>
        </p:spPr>
        <p:txBody>
          <a:bodyPr/>
          <a:lstStyle/>
          <a:p>
            <a:pPr algn="l"/>
            <a:r>
              <a:rPr lang="es-ES" dirty="0" smtClean="0"/>
              <a:t>Índice Precio Vivienda (IPV)</a:t>
            </a:r>
            <a:endParaRPr lang="es-ES" dirty="0"/>
          </a:p>
        </p:txBody>
      </p:sp>
      <p:pic>
        <p:nvPicPr>
          <p:cNvPr id="22530" name="Picture 2" descr="http://www.alide.org/Asambleas/alide45/web/espanol/img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44"/>
            <a:ext cx="1861457" cy="673294"/>
          </a:xfrm>
          <a:prstGeom prst="rect">
            <a:avLst/>
          </a:prstGeom>
          <a:noFill/>
        </p:spPr>
      </p:pic>
      <p:sp>
        <p:nvSpPr>
          <p:cNvPr id="13" name="6 Subtítulo"/>
          <p:cNvSpPr txBox="1">
            <a:spLocks/>
          </p:cNvSpPr>
          <p:nvPr/>
        </p:nvSpPr>
        <p:spPr bwMode="auto">
          <a:xfrm>
            <a:off x="685799" y="4419600"/>
            <a:ext cx="7837715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0F8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José Manuel Aguirre – Economista</a:t>
            </a:r>
            <a:r>
              <a:rPr kumimoji="0" lang="es-ES" sz="16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Director de AIS Group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0F84"/>
              </a:buClr>
              <a:buSzTx/>
              <a:buFont typeface="Wingdings" pitchFamily="2" charset="2"/>
              <a:buNone/>
              <a:tabLst/>
              <a:defRPr/>
            </a:pPr>
            <a:r>
              <a:rPr lang="es-ES" sz="1600" u="sng" kern="0" dirty="0" smtClean="0">
                <a:solidFill>
                  <a:schemeClr val="bg1"/>
                </a:solidFill>
              </a:rPr>
              <a:t>j</a:t>
            </a:r>
            <a:r>
              <a:rPr lang="es-ES" sz="1600" u="sng" kern="0" baseline="0" dirty="0" smtClean="0">
                <a:solidFill>
                  <a:schemeClr val="bg1"/>
                </a:solidFill>
              </a:rPr>
              <a:t>manuel.aguirre@ais-int</a:t>
            </a:r>
            <a:r>
              <a:rPr lang="es-ES" sz="1600" u="sng" kern="0" dirty="0" smtClean="0">
                <a:solidFill>
                  <a:schemeClr val="bg1"/>
                </a:solidFill>
              </a:rPr>
              <a:t>.net</a:t>
            </a:r>
            <a:endParaRPr kumimoji="0" lang="es-ES" sz="1600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1230" y="53561"/>
            <a:ext cx="7274042" cy="857250"/>
          </a:xfrm>
        </p:spPr>
        <p:txBody>
          <a:bodyPr/>
          <a:lstStyle/>
          <a:p>
            <a:r>
              <a:rPr lang="es-ES" sz="1600" dirty="0" smtClean="0"/>
              <a:t>Modelos AVM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Esquema de servicio</a:t>
            </a:r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683568" y="1705954"/>
            <a:ext cx="7488832" cy="2756006"/>
            <a:chOff x="683568" y="2274606"/>
            <a:chExt cx="7488832" cy="3674674"/>
          </a:xfrm>
        </p:grpSpPr>
        <p:sp>
          <p:nvSpPr>
            <p:cNvPr id="8" name="7 Rectángulo redondeado"/>
            <p:cNvSpPr/>
            <p:nvPr/>
          </p:nvSpPr>
          <p:spPr bwMode="auto">
            <a:xfrm>
              <a:off x="683568" y="3645025"/>
              <a:ext cx="1584176" cy="230425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defTabSz="854075"/>
              <a:r>
                <a:rPr lang="es-ES" sz="1200" dirty="0" smtClean="0">
                  <a:latin typeface="Verdana" pitchFamily="34" charset="0"/>
                </a:rPr>
                <a:t>ID Inmueble</a:t>
              </a:r>
            </a:p>
            <a:p>
              <a:pPr defTabSz="854075"/>
              <a:r>
                <a:rPr lang="es-ES" sz="1200" dirty="0" smtClean="0">
                  <a:latin typeface="Verdana" pitchFamily="34" charset="0"/>
                </a:rPr>
                <a:t>Dirección</a:t>
              </a:r>
            </a:p>
            <a:p>
              <a:pPr defTabSz="854075"/>
              <a:r>
                <a:rPr lang="es-ES" sz="1200" dirty="0" smtClean="0">
                  <a:latin typeface="Verdana" pitchFamily="34" charset="0"/>
                </a:rPr>
                <a:t>Comuna,</a:t>
              </a:r>
            </a:p>
            <a:p>
              <a:pPr defTabSz="854075"/>
              <a:r>
                <a:rPr lang="es-ES" sz="1200" dirty="0" smtClean="0">
                  <a:latin typeface="Verdana" pitchFamily="34" charset="0"/>
                </a:rPr>
                <a:t>Tipo inmueble,</a:t>
              </a:r>
            </a:p>
            <a:p>
              <a:pPr defTabSz="854075"/>
              <a:r>
                <a:rPr lang="es-ES" sz="1200" dirty="0" smtClean="0">
                  <a:latin typeface="Verdana" pitchFamily="34" charset="0"/>
                </a:rPr>
                <a:t>Superficie,</a:t>
              </a:r>
            </a:p>
            <a:p>
              <a:pPr defTabSz="854075"/>
              <a:r>
                <a:rPr lang="es-ES" sz="1200" dirty="0" smtClean="0">
                  <a:latin typeface="Verdana" pitchFamily="34" charset="0"/>
                </a:rPr>
                <a:t>otras </a:t>
              </a:r>
              <a:r>
                <a:rPr lang="es-ES" sz="1200" dirty="0" err="1" smtClean="0">
                  <a:latin typeface="Verdana" pitchFamily="34" charset="0"/>
                </a:rPr>
                <a:t>caract</a:t>
              </a:r>
              <a:r>
                <a:rPr lang="es-ES" sz="1200" dirty="0" smtClean="0">
                  <a:latin typeface="Verdana" pitchFamily="34" charset="0"/>
                </a:rPr>
                <a:t>.</a:t>
              </a:r>
            </a:p>
            <a:p>
              <a:pPr defTabSz="854075"/>
              <a:endParaRPr lang="es-ES" sz="1200" dirty="0">
                <a:latin typeface="Verdana" pitchFamily="34" charset="0"/>
              </a:endParaRPr>
            </a:p>
            <a:p>
              <a:pPr defTabSz="854075"/>
              <a:endParaRPr lang="es-ES" sz="1200" dirty="0">
                <a:latin typeface="Verdana" pitchFamily="34" charset="0"/>
              </a:endParaRPr>
            </a:p>
          </p:txBody>
        </p:sp>
        <p:sp>
          <p:nvSpPr>
            <p:cNvPr id="9" name="AutoShape 29"/>
            <p:cNvSpPr>
              <a:spLocks noChangeArrowheads="1"/>
            </p:cNvSpPr>
            <p:nvPr/>
          </p:nvSpPr>
          <p:spPr bwMode="gray">
            <a:xfrm>
              <a:off x="4860032" y="2274606"/>
              <a:ext cx="1152128" cy="864096"/>
            </a:xfrm>
            <a:prstGeom prst="can">
              <a:avLst>
                <a:gd name="adj" fmla="val 23545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54075">
                <a:defRPr/>
              </a:pPr>
              <a:endParaRPr lang="es-ES" sz="2000" dirty="0" smtClean="0">
                <a:solidFill>
                  <a:schemeClr val="bg1"/>
                </a:solidFill>
                <a:latin typeface="+mn-lt"/>
              </a:endParaRPr>
            </a:p>
            <a:p>
              <a:pPr algn="ctr" defTabSz="854075">
                <a:defRPr/>
              </a:pPr>
              <a:endParaRPr lang="es-ES" sz="2000" baseline="30000" dirty="0" smtClean="0">
                <a:solidFill>
                  <a:schemeClr val="bg1"/>
                </a:solidFill>
                <a:latin typeface="+mn-lt"/>
              </a:endParaRPr>
            </a:p>
            <a:p>
              <a:pPr algn="ctr" defTabSz="854075">
                <a:defRPr/>
              </a:pPr>
              <a:r>
                <a:rPr lang="es-ES" sz="2000" baseline="30000" dirty="0" smtClean="0">
                  <a:solidFill>
                    <a:schemeClr val="bg1"/>
                  </a:solidFill>
                  <a:latin typeface="+mn-lt"/>
                </a:rPr>
                <a:t>BBDD </a:t>
              </a:r>
            </a:p>
            <a:p>
              <a:pPr algn="ctr" defTabSz="854075">
                <a:defRPr/>
              </a:pPr>
              <a:r>
                <a:rPr lang="es-ES" sz="2000" baseline="30000" dirty="0" smtClean="0">
                  <a:solidFill>
                    <a:schemeClr val="bg1"/>
                  </a:solidFill>
                  <a:latin typeface="+mn-lt"/>
                </a:rPr>
                <a:t>Inmuebles</a:t>
              </a:r>
              <a:endParaRPr lang="es-ES" sz="2000" baseline="30000" dirty="0">
                <a:solidFill>
                  <a:schemeClr val="bg1"/>
                </a:solidFill>
                <a:latin typeface="+mn-lt"/>
              </a:endParaRPr>
            </a:p>
            <a:p>
              <a:pPr algn="ctr" defTabSz="854075">
                <a:defRPr/>
              </a:pPr>
              <a:endParaRPr lang="es-ES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9 Rectángulo redondeado"/>
            <p:cNvSpPr/>
            <p:nvPr/>
          </p:nvSpPr>
          <p:spPr bwMode="auto">
            <a:xfrm>
              <a:off x="683568" y="3645025"/>
              <a:ext cx="1584176" cy="64580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54075"/>
              <a:r>
                <a:rPr lang="es-ES" sz="1400" b="1" dirty="0" smtClean="0">
                  <a:latin typeface="Verdana" pitchFamily="34" charset="0"/>
                </a:rPr>
                <a:t>Nueva </a:t>
              </a:r>
            </a:p>
            <a:p>
              <a:pPr algn="ctr" defTabSz="854075"/>
              <a:r>
                <a:rPr lang="es-ES" sz="1400" b="1" dirty="0" smtClean="0">
                  <a:latin typeface="Verdana" pitchFamily="34" charset="0"/>
                </a:rPr>
                <a:t>Solicitud</a:t>
              </a:r>
              <a:endParaRPr lang="es-ES" sz="1400" b="1" dirty="0">
                <a:latin typeface="Verdana" pitchFamily="34" charset="0"/>
              </a:endParaRPr>
            </a:p>
          </p:txBody>
        </p:sp>
        <p:sp>
          <p:nvSpPr>
            <p:cNvPr id="11" name="10 Elipse"/>
            <p:cNvSpPr/>
            <p:nvPr/>
          </p:nvSpPr>
          <p:spPr bwMode="auto">
            <a:xfrm>
              <a:off x="854714" y="2274606"/>
              <a:ext cx="1241884" cy="7920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54075"/>
              <a:r>
                <a:rPr lang="es-ES" sz="1600" dirty="0" smtClean="0">
                  <a:solidFill>
                    <a:schemeClr val="bg1"/>
                  </a:solidFill>
                  <a:latin typeface="+mn-lt"/>
                </a:rPr>
                <a:t>Banco</a:t>
              </a:r>
            </a:p>
          </p:txBody>
        </p:sp>
        <p:sp>
          <p:nvSpPr>
            <p:cNvPr id="12" name="11 Rectángulo redondeado"/>
            <p:cNvSpPr/>
            <p:nvPr/>
          </p:nvSpPr>
          <p:spPr bwMode="auto">
            <a:xfrm>
              <a:off x="2699792" y="3642758"/>
              <a:ext cx="1584176" cy="230425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defTabSz="854075"/>
              <a:r>
                <a:rPr lang="es-ES" sz="1200" dirty="0">
                  <a:latin typeface="Verdana" pitchFamily="34" charset="0"/>
                </a:rPr>
                <a:t>Dirección </a:t>
              </a:r>
              <a:r>
                <a:rPr lang="es-ES" sz="1200" dirty="0" err="1" smtClean="0">
                  <a:latin typeface="Verdana" pitchFamily="34" charset="0"/>
                </a:rPr>
                <a:t>norm</a:t>
              </a:r>
              <a:r>
                <a:rPr lang="es-ES" sz="1200" dirty="0" smtClean="0">
                  <a:latin typeface="Verdana" pitchFamily="34" charset="0"/>
                </a:rPr>
                <a:t>.</a:t>
              </a:r>
              <a:endParaRPr lang="es-ES" sz="1200" dirty="0">
                <a:latin typeface="Verdana" pitchFamily="34" charset="0"/>
              </a:endParaRPr>
            </a:p>
            <a:p>
              <a:pPr defTabSz="854075"/>
              <a:r>
                <a:rPr lang="es-ES" sz="1200" dirty="0" smtClean="0">
                  <a:latin typeface="Verdana" pitchFamily="34" charset="0"/>
                </a:rPr>
                <a:t>Coordenada x-y</a:t>
              </a:r>
            </a:p>
            <a:p>
              <a:pPr defTabSz="854075"/>
              <a:r>
                <a:rPr lang="es-ES" sz="1200" dirty="0" smtClean="0">
                  <a:latin typeface="Verdana" pitchFamily="34" charset="0"/>
                </a:rPr>
                <a:t>distrito</a:t>
              </a:r>
              <a:r>
                <a:rPr lang="es-ES" sz="1200" dirty="0">
                  <a:latin typeface="Verdana" pitchFamily="34" charset="0"/>
                </a:rPr>
                <a:t>, </a:t>
              </a:r>
              <a:r>
                <a:rPr lang="es-ES" sz="1200" dirty="0" smtClean="0">
                  <a:latin typeface="Verdana" pitchFamily="34" charset="0"/>
                </a:rPr>
                <a:t>zona </a:t>
              </a:r>
            </a:p>
            <a:p>
              <a:pPr defTabSz="854075"/>
              <a:r>
                <a:rPr lang="es-ES" sz="1200" dirty="0" smtClean="0">
                  <a:latin typeface="Verdana" pitchFamily="34" charset="0"/>
                </a:rPr>
                <a:t>censal, manzana</a:t>
              </a:r>
            </a:p>
            <a:p>
              <a:pPr defTabSz="854075"/>
              <a:endParaRPr lang="es-ES" sz="1200" dirty="0">
                <a:latin typeface="Verdana" pitchFamily="34" charset="0"/>
              </a:endParaRPr>
            </a:p>
            <a:p>
              <a:pPr defTabSz="854075"/>
              <a:endParaRPr lang="es-ES" sz="1200" dirty="0" smtClean="0">
                <a:latin typeface="Verdana" pitchFamily="34" charset="0"/>
              </a:endParaRPr>
            </a:p>
            <a:p>
              <a:pPr defTabSz="854075"/>
              <a:endParaRPr lang="es-ES" sz="1200" dirty="0">
                <a:latin typeface="Verdana" pitchFamily="34" charset="0"/>
              </a:endParaRPr>
            </a:p>
          </p:txBody>
        </p:sp>
        <p:sp>
          <p:nvSpPr>
            <p:cNvPr id="13" name="12 Rectángulo redondeado"/>
            <p:cNvSpPr/>
            <p:nvPr/>
          </p:nvSpPr>
          <p:spPr bwMode="auto">
            <a:xfrm>
              <a:off x="2699792" y="3642758"/>
              <a:ext cx="1584176" cy="64580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54075"/>
              <a:r>
                <a:rPr lang="es-ES" sz="1400" b="1" dirty="0" smtClean="0">
                  <a:latin typeface="Verdana" pitchFamily="34" charset="0"/>
                </a:rPr>
                <a:t>Inmueble</a:t>
              </a:r>
            </a:p>
            <a:p>
              <a:pPr algn="ctr" defTabSz="854075"/>
              <a:r>
                <a:rPr lang="es-ES" sz="1400" b="1" dirty="0" err="1" smtClean="0">
                  <a:latin typeface="Verdana" pitchFamily="34" charset="0"/>
                </a:rPr>
                <a:t>Geocodificado</a:t>
              </a:r>
              <a:endParaRPr lang="es-ES" sz="1400" b="1" dirty="0">
                <a:latin typeface="Verdana" pitchFamily="34" charset="0"/>
              </a:endParaRPr>
            </a:p>
          </p:txBody>
        </p:sp>
        <p:cxnSp>
          <p:nvCxnSpPr>
            <p:cNvPr id="15" name="14 Conector recto de flecha"/>
            <p:cNvCxnSpPr>
              <a:stCxn id="10" idx="3"/>
              <a:endCxn id="13" idx="1"/>
            </p:cNvCxnSpPr>
            <p:nvPr/>
          </p:nvCxnSpPr>
          <p:spPr bwMode="auto">
            <a:xfrm flipV="1">
              <a:off x="2267744" y="3965661"/>
              <a:ext cx="432048" cy="2267"/>
            </a:xfrm>
            <a:prstGeom prst="straightConnector1">
              <a:avLst/>
            </a:prstGeom>
            <a:solidFill>
              <a:schemeClr val="accent1"/>
            </a:solidFill>
            <a:ln w="57150" cap="rnd" cmpd="sng" algn="ctr">
              <a:solidFill>
                <a:schemeClr val="accent2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  <p:sp>
          <p:nvSpPr>
            <p:cNvPr id="16" name="15 Rectángulo redondeado"/>
            <p:cNvSpPr/>
            <p:nvPr/>
          </p:nvSpPr>
          <p:spPr bwMode="auto">
            <a:xfrm>
              <a:off x="4644008" y="3642758"/>
              <a:ext cx="1584176" cy="230425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anchor="b"/>
            <a:lstStyle/>
            <a:p>
              <a:pPr defTabSz="854075"/>
              <a:r>
                <a:rPr lang="es-ES" sz="1200" dirty="0" smtClean="0">
                  <a:latin typeface="Verdana" pitchFamily="34" charset="0"/>
                </a:rPr>
                <a:t>Promedio del valor inmuebles vecinos comparables (características similares) y estadísticas de la zona</a:t>
              </a:r>
              <a:endParaRPr lang="es-ES" sz="1200" dirty="0">
                <a:latin typeface="Verdana" pitchFamily="34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 bwMode="auto">
            <a:xfrm>
              <a:off x="4644008" y="3642758"/>
              <a:ext cx="1584176" cy="64580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54075"/>
              <a:r>
                <a:rPr lang="es-ES" sz="1400" b="1" dirty="0" smtClean="0">
                  <a:latin typeface="Verdana" pitchFamily="34" charset="0"/>
                </a:rPr>
                <a:t>Valor vecinos</a:t>
              </a:r>
            </a:p>
            <a:p>
              <a:pPr algn="ctr" defTabSz="854075"/>
              <a:r>
                <a:rPr lang="es-ES" sz="1400" b="1" dirty="0" smtClean="0">
                  <a:latin typeface="Verdana" pitchFamily="34" charset="0"/>
                </a:rPr>
                <a:t>comparables</a:t>
              </a:r>
              <a:endParaRPr lang="es-ES" sz="1400" b="1" dirty="0">
                <a:latin typeface="Verdana" pitchFamily="34" charset="0"/>
              </a:endParaRPr>
            </a:p>
          </p:txBody>
        </p:sp>
        <p:cxnSp>
          <p:nvCxnSpPr>
            <p:cNvPr id="18" name="17 Conector recto de flecha"/>
            <p:cNvCxnSpPr>
              <a:stCxn id="13" idx="3"/>
              <a:endCxn id="17" idx="1"/>
            </p:cNvCxnSpPr>
            <p:nvPr/>
          </p:nvCxnSpPr>
          <p:spPr bwMode="auto">
            <a:xfrm>
              <a:off x="4283968" y="3965661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57150" cap="rnd" cmpd="sng" algn="ctr">
              <a:solidFill>
                <a:schemeClr val="accent2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  <p:cxnSp>
          <p:nvCxnSpPr>
            <p:cNvPr id="19" name="18 Conector recto de flecha"/>
            <p:cNvCxnSpPr>
              <a:stCxn id="11" idx="4"/>
              <a:endCxn id="10" idx="0"/>
            </p:cNvCxnSpPr>
            <p:nvPr/>
          </p:nvCxnSpPr>
          <p:spPr bwMode="auto">
            <a:xfrm>
              <a:off x="1475656" y="3066694"/>
              <a:ext cx="0" cy="578331"/>
            </a:xfrm>
            <a:prstGeom prst="straightConnector1">
              <a:avLst/>
            </a:prstGeom>
            <a:solidFill>
              <a:schemeClr val="accent1"/>
            </a:solidFill>
            <a:ln w="57150" cap="rnd" cmpd="sng" algn="ctr">
              <a:solidFill>
                <a:schemeClr val="accent2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  <p:sp>
          <p:nvSpPr>
            <p:cNvPr id="20" name="19 Elipse"/>
            <p:cNvSpPr/>
            <p:nvPr/>
          </p:nvSpPr>
          <p:spPr bwMode="auto">
            <a:xfrm>
              <a:off x="2870938" y="2274606"/>
              <a:ext cx="1241884" cy="7920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54075"/>
              <a:r>
                <a:rPr lang="es-ES" sz="1600" dirty="0" err="1" smtClean="0">
                  <a:solidFill>
                    <a:schemeClr val="bg1"/>
                  </a:solidFill>
                  <a:latin typeface="+mn-lt"/>
                </a:rPr>
                <a:t>Geocodi</a:t>
              </a:r>
              <a:r>
                <a:rPr lang="es-ES" sz="1600" dirty="0" smtClean="0">
                  <a:solidFill>
                    <a:schemeClr val="bg1"/>
                  </a:solidFill>
                  <a:latin typeface="+mn-lt"/>
                </a:rPr>
                <a:t>-</a:t>
              </a:r>
            </a:p>
            <a:p>
              <a:pPr algn="ctr" defTabSz="854075"/>
              <a:r>
                <a:rPr lang="es-ES" sz="1600" dirty="0" err="1" smtClean="0">
                  <a:solidFill>
                    <a:schemeClr val="bg1"/>
                  </a:solidFill>
                  <a:latin typeface="+mn-lt"/>
                </a:rPr>
                <a:t>ficador</a:t>
              </a:r>
              <a:endParaRPr lang="es-ES" sz="1600" dirty="0" smtClean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21" name="20 Conector recto de flecha"/>
            <p:cNvCxnSpPr>
              <a:stCxn id="20" idx="4"/>
              <a:endCxn id="13" idx="0"/>
            </p:cNvCxnSpPr>
            <p:nvPr/>
          </p:nvCxnSpPr>
          <p:spPr bwMode="auto">
            <a:xfrm>
              <a:off x="3491880" y="3066694"/>
              <a:ext cx="0" cy="576064"/>
            </a:xfrm>
            <a:prstGeom prst="straightConnector1">
              <a:avLst/>
            </a:prstGeom>
            <a:solidFill>
              <a:schemeClr val="accent1"/>
            </a:solidFill>
            <a:ln w="57150" cap="rnd" cmpd="sng" algn="ctr">
              <a:solidFill>
                <a:schemeClr val="accent2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22" name="21 Conector recto de flecha"/>
            <p:cNvCxnSpPr>
              <a:stCxn id="9" idx="3"/>
              <a:endCxn id="17" idx="0"/>
            </p:cNvCxnSpPr>
            <p:nvPr/>
          </p:nvCxnSpPr>
          <p:spPr bwMode="auto">
            <a:xfrm>
              <a:off x="5436096" y="3138702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57150" cap="rnd" cmpd="sng" algn="ctr">
              <a:solidFill>
                <a:schemeClr val="accent2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23" name="22 Rectángulo redondeado"/>
            <p:cNvSpPr/>
            <p:nvPr/>
          </p:nvSpPr>
          <p:spPr bwMode="auto">
            <a:xfrm>
              <a:off x="6588224" y="3642758"/>
              <a:ext cx="1584176" cy="230425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square" anchor="b"/>
            <a:lstStyle/>
            <a:p>
              <a:pPr defTabSz="854075"/>
              <a:r>
                <a:rPr lang="es-ES" sz="1200" dirty="0" smtClean="0">
                  <a:latin typeface="Verdana" pitchFamily="34" charset="0"/>
                </a:rPr>
                <a:t>El modelo </a:t>
              </a:r>
              <a:r>
                <a:rPr lang="es-ES" sz="1200" dirty="0">
                  <a:latin typeface="Verdana" pitchFamily="34" charset="0"/>
                </a:rPr>
                <a:t>devuelve un </a:t>
              </a:r>
              <a:r>
                <a:rPr lang="es-ES" sz="1200" dirty="0" smtClean="0">
                  <a:latin typeface="Verdana" pitchFamily="34" charset="0"/>
                </a:rPr>
                <a:t>valor basado </a:t>
              </a:r>
              <a:endParaRPr lang="es-ES" sz="1200" dirty="0">
                <a:latin typeface="Verdana" pitchFamily="34" charset="0"/>
              </a:endParaRPr>
            </a:p>
            <a:p>
              <a:pPr defTabSz="854075"/>
              <a:r>
                <a:rPr lang="es-ES" sz="1200" dirty="0" smtClean="0">
                  <a:latin typeface="Verdana" pitchFamily="34" charset="0"/>
                </a:rPr>
                <a:t>en las características y el valor de los vecinos comprables</a:t>
              </a:r>
              <a:endParaRPr lang="es-ES" sz="1200" dirty="0">
                <a:latin typeface="Verdana" pitchFamily="34" charset="0"/>
              </a:endParaRPr>
            </a:p>
          </p:txBody>
        </p:sp>
        <p:sp>
          <p:nvSpPr>
            <p:cNvPr id="24" name="23 Rectángulo redondeado"/>
            <p:cNvSpPr/>
            <p:nvPr/>
          </p:nvSpPr>
          <p:spPr bwMode="auto">
            <a:xfrm>
              <a:off x="6588224" y="3642758"/>
              <a:ext cx="1584176" cy="64580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54075"/>
              <a:r>
                <a:rPr lang="es-ES" sz="1400" b="1" dirty="0" smtClean="0">
                  <a:latin typeface="Verdana" pitchFamily="34" charset="0"/>
                </a:rPr>
                <a:t>Valoración </a:t>
              </a:r>
            </a:p>
            <a:p>
              <a:pPr algn="ctr" defTabSz="854075"/>
              <a:r>
                <a:rPr lang="es-ES" sz="1400" b="1" dirty="0" smtClean="0">
                  <a:latin typeface="Verdana" pitchFamily="34" charset="0"/>
                </a:rPr>
                <a:t>inmueble</a:t>
              </a:r>
              <a:endParaRPr lang="es-ES" sz="1400" b="1" dirty="0">
                <a:latin typeface="Verdana" pitchFamily="34" charset="0"/>
              </a:endParaRPr>
            </a:p>
          </p:txBody>
        </p:sp>
        <p:cxnSp>
          <p:nvCxnSpPr>
            <p:cNvPr id="25" name="24 Conector recto de flecha"/>
            <p:cNvCxnSpPr>
              <a:stCxn id="17" idx="3"/>
              <a:endCxn id="24" idx="1"/>
            </p:cNvCxnSpPr>
            <p:nvPr/>
          </p:nvCxnSpPr>
          <p:spPr bwMode="auto">
            <a:xfrm>
              <a:off x="6228184" y="3965661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57150" cap="rnd" cmpd="sng" algn="ctr">
              <a:solidFill>
                <a:schemeClr val="accent2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  <p:cxnSp>
          <p:nvCxnSpPr>
            <p:cNvPr id="26" name="25 Conector recto de flecha"/>
            <p:cNvCxnSpPr>
              <a:stCxn id="27" idx="4"/>
              <a:endCxn id="24" idx="0"/>
            </p:cNvCxnSpPr>
            <p:nvPr/>
          </p:nvCxnSpPr>
          <p:spPr bwMode="auto">
            <a:xfrm>
              <a:off x="7380312" y="3102698"/>
              <a:ext cx="0" cy="540060"/>
            </a:xfrm>
            <a:prstGeom prst="straightConnector1">
              <a:avLst/>
            </a:prstGeom>
            <a:solidFill>
              <a:schemeClr val="accent1"/>
            </a:solidFill>
            <a:ln w="57150" cap="rnd" cmpd="sng" algn="ctr">
              <a:solidFill>
                <a:schemeClr val="accent2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27" name="26 Elipse"/>
            <p:cNvSpPr/>
            <p:nvPr/>
          </p:nvSpPr>
          <p:spPr bwMode="auto">
            <a:xfrm>
              <a:off x="6759370" y="2310610"/>
              <a:ext cx="1241884" cy="7920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54075"/>
              <a:r>
                <a:rPr lang="es-ES" sz="1600" dirty="0" smtClean="0">
                  <a:solidFill>
                    <a:schemeClr val="bg1"/>
                  </a:solidFill>
                  <a:latin typeface="+mn-lt"/>
                </a:rPr>
                <a:t>Modelo</a:t>
              </a:r>
            </a:p>
            <a:p>
              <a:pPr algn="ctr" defTabSz="854075"/>
              <a:r>
                <a:rPr lang="es-ES" sz="1600" dirty="0" smtClean="0">
                  <a:solidFill>
                    <a:schemeClr val="bg1"/>
                  </a:solidFill>
                  <a:latin typeface="+mn-lt"/>
                </a:rPr>
                <a:t>AVM</a:t>
              </a:r>
            </a:p>
          </p:txBody>
        </p:sp>
        <p:cxnSp>
          <p:nvCxnSpPr>
            <p:cNvPr id="28" name="68 Conector angular"/>
            <p:cNvCxnSpPr>
              <a:stCxn id="24" idx="3"/>
              <a:endCxn id="11" idx="0"/>
            </p:cNvCxnSpPr>
            <p:nvPr/>
          </p:nvCxnSpPr>
          <p:spPr bwMode="auto">
            <a:xfrm flipH="1" flipV="1">
              <a:off x="1475656" y="2274606"/>
              <a:ext cx="6696744" cy="1691055"/>
            </a:xfrm>
            <a:prstGeom prst="bentConnector4">
              <a:avLst>
                <a:gd name="adj1" fmla="val -3414"/>
                <a:gd name="adj2" fmla="val 117962"/>
              </a:avLst>
            </a:prstGeom>
            <a:solidFill>
              <a:schemeClr val="accent1"/>
            </a:solidFill>
            <a:ln w="57150" cap="rnd" cmpd="sng" algn="ctr">
              <a:solidFill>
                <a:schemeClr val="accent2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158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1230" y="53561"/>
            <a:ext cx="7309399" cy="857250"/>
          </a:xfrm>
        </p:spPr>
        <p:txBody>
          <a:bodyPr/>
          <a:lstStyle/>
          <a:p>
            <a:r>
              <a:rPr lang="es-ES" dirty="0"/>
              <a:t>Índice de Precios de la </a:t>
            </a:r>
            <a:r>
              <a:rPr lang="es-ES" dirty="0" smtClean="0"/>
              <a:t>Vivienda - México</a:t>
            </a:r>
            <a:endParaRPr lang="es-ES" dirty="0"/>
          </a:p>
        </p:txBody>
      </p:sp>
      <p:sp>
        <p:nvSpPr>
          <p:cNvPr id="1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28626" y="1143000"/>
            <a:ext cx="3076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dirty="0" smtClean="0"/>
              <a:t>El </a:t>
            </a:r>
            <a:r>
              <a:rPr lang="es-ES" b="1" dirty="0" smtClean="0"/>
              <a:t>modelo AVM </a:t>
            </a:r>
            <a:r>
              <a:rPr lang="es-ES" dirty="0" smtClean="0"/>
              <a:t>permite aplicar un  Índice de Precios de la Vivienda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59576"/>
            <a:ext cx="5145406" cy="289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12305" t="31875" r="25000" b="34375"/>
          <a:stretch>
            <a:fillRect/>
          </a:stretch>
        </p:blipFill>
        <p:spPr bwMode="auto">
          <a:xfrm>
            <a:off x="990600" y="3028950"/>
            <a:ext cx="7072312" cy="178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1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1229" y="53561"/>
            <a:ext cx="7265857" cy="857250"/>
          </a:xfrm>
        </p:spPr>
        <p:txBody>
          <a:bodyPr/>
          <a:lstStyle/>
          <a:p>
            <a:r>
              <a:rPr lang="es-ES" dirty="0" smtClean="0"/>
              <a:t>Índice </a:t>
            </a:r>
            <a:r>
              <a:rPr lang="es-ES" dirty="0"/>
              <a:t>de Precios de la </a:t>
            </a:r>
            <a:r>
              <a:rPr lang="es-ES" dirty="0" smtClean="0"/>
              <a:t>Vivienda - México</a:t>
            </a:r>
            <a:endParaRPr lang="es-ES" dirty="0"/>
          </a:p>
        </p:txBody>
      </p:sp>
      <p:sp>
        <p:nvSpPr>
          <p:cNvPr id="1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28626" y="1143000"/>
            <a:ext cx="8258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s-ES" sz="1800" dirty="0" smtClean="0"/>
              <a:t>Publicación trimestral de índice sectorial de la vivienda</a:t>
            </a:r>
          </a:p>
          <a:p>
            <a:pPr algn="l">
              <a:defRPr/>
            </a:pPr>
            <a:r>
              <a:rPr lang="es-ES" sz="1800" dirty="0" smtClean="0"/>
              <a:t>Índice publicado en medios internacionales (Google </a:t>
            </a:r>
            <a:r>
              <a:rPr lang="es-ES" sz="1800" dirty="0" err="1" smtClean="0"/>
              <a:t>Finance</a:t>
            </a:r>
            <a:r>
              <a:rPr lang="es-ES" sz="1800" dirty="0" smtClean="0"/>
              <a:t>, </a:t>
            </a:r>
            <a:r>
              <a:rPr lang="es-ES" sz="1800" smtClean="0"/>
              <a:t>Reuters, etc</a:t>
            </a:r>
            <a:r>
              <a:rPr lang="es-ES" sz="1800" dirty="0" smtClean="0"/>
              <a:t>.)</a:t>
            </a:r>
          </a:p>
          <a:p>
            <a:pPr algn="l">
              <a:defRPr/>
            </a:pPr>
            <a:r>
              <a:rPr lang="es-ES" sz="1800" dirty="0" smtClean="0"/>
              <a:t>Índices por provincias, nuevo / usado, calidades, tipo de inmueble</a:t>
            </a:r>
          </a:p>
          <a:p>
            <a:pPr algn="l">
              <a:defRPr/>
            </a:pPr>
            <a:r>
              <a:rPr lang="es-ES" sz="1800" dirty="0" smtClean="0"/>
              <a:t>Actualización automática a partir del índice del valor de las garantías hipotecarias: </a:t>
            </a:r>
            <a:r>
              <a:rPr lang="es-ES" sz="1800" b="1" dirty="0" smtClean="0"/>
              <a:t>Modelo usado por todos los bancos en México mediante el Índice SHF</a:t>
            </a:r>
            <a:endParaRPr lang="es-ES" sz="1800" dirty="0" smtClean="0"/>
          </a:p>
        </p:txBody>
      </p:sp>
      <p:pic>
        <p:nvPicPr>
          <p:cNvPr id="9" name="8 Imagen" descr="Mexico_City_Skyline.jpg"/>
          <p:cNvPicPr>
            <a:picLocks noChangeAspect="1"/>
          </p:cNvPicPr>
          <p:nvPr/>
        </p:nvPicPr>
        <p:blipFill>
          <a:blip r:embed="rId3"/>
          <a:srcRect t="23409" b="33960"/>
          <a:stretch>
            <a:fillRect/>
          </a:stretch>
        </p:blipFill>
        <p:spPr>
          <a:xfrm>
            <a:off x="0" y="3526972"/>
            <a:ext cx="9144000" cy="16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6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4" y="1113236"/>
            <a:ext cx="4237037" cy="327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Matriz de Índices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1800" dirty="0"/>
              <a:t>Índice de  </a:t>
            </a:r>
            <a:r>
              <a:rPr lang="es-ES" sz="1800" dirty="0" err="1"/>
              <a:t>Laspeyres</a:t>
            </a:r>
            <a:r>
              <a:rPr lang="es-ES" sz="1800" dirty="0"/>
              <a:t>: evolución del precio a partir de las cantidades consumidas (stock de viviendas)  en un período base.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r>
              <a:rPr lang="es-ES" sz="1800" dirty="0"/>
              <a:t>Índice de  </a:t>
            </a:r>
            <a:r>
              <a:rPr lang="es-ES" sz="1800" dirty="0" err="1"/>
              <a:t>Paasche</a:t>
            </a:r>
            <a:r>
              <a:rPr lang="es-ES" sz="1800" dirty="0"/>
              <a:t>: evolución del precio a partir de las cantidades consumidas (stock de viviendas)  en el período actual.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83149"/>
              </p:ext>
            </p:extLst>
          </p:nvPr>
        </p:nvGraphicFramePr>
        <p:xfrm>
          <a:off x="2123728" y="2167450"/>
          <a:ext cx="1157288" cy="946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cuación" r:id="rId5" imgW="812447" imgH="888614" progId="Equation.3">
                  <p:embed/>
                </p:oleObj>
              </mc:Choice>
              <mc:Fallback>
                <p:oleObj name="Ecuación" r:id="rId5" imgW="812447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167450"/>
                        <a:ext cx="1157288" cy="946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471788"/>
              </p:ext>
            </p:extLst>
          </p:nvPr>
        </p:nvGraphicFramePr>
        <p:xfrm>
          <a:off x="2225824" y="4254397"/>
          <a:ext cx="978024" cy="85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cuación" r:id="rId7" imgW="761669" imgH="888614" progId="Equation.3">
                  <p:embed/>
                </p:oleObj>
              </mc:Choice>
              <mc:Fallback>
                <p:oleObj name="Ecuación" r:id="rId7" imgW="761669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824" y="4254397"/>
                        <a:ext cx="978024" cy="855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Título"/>
          <p:cNvSpPr>
            <a:spLocks noGrp="1"/>
          </p:cNvSpPr>
          <p:nvPr>
            <p:ph type="ctrTitle"/>
          </p:nvPr>
        </p:nvSpPr>
        <p:spPr>
          <a:xfrm>
            <a:off x="413650" y="881744"/>
            <a:ext cx="5976257" cy="903514"/>
          </a:xfrm>
        </p:spPr>
        <p:txBody>
          <a:bodyPr/>
          <a:lstStyle/>
          <a:p>
            <a:r>
              <a:rPr lang="es-ES" sz="4000" i="1" kern="1200" dirty="0" smtClean="0"/>
              <a:t>“</a:t>
            </a:r>
            <a:r>
              <a:rPr lang="es-ES" i="1" kern="1200" dirty="0" smtClean="0"/>
              <a:t>Decisiones Inteligentes”</a:t>
            </a:r>
            <a:r>
              <a:rPr lang="es-ES" sz="4000" i="1" kern="1200" dirty="0" smtClean="0"/>
              <a:t/>
            </a:r>
            <a:br>
              <a:rPr lang="es-ES" sz="4000" i="1" kern="1200" dirty="0" smtClean="0"/>
            </a:b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611078" y="1548496"/>
            <a:ext cx="35814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0D0F84"/>
              </a:buClr>
              <a:defRPr/>
            </a:pPr>
            <a:r>
              <a:rPr lang="es-ES" sz="1800" b="1" dirty="0" smtClean="0">
                <a:latin typeface="Arial"/>
              </a:rPr>
              <a:t>Diputación, 246</a:t>
            </a:r>
          </a:p>
          <a:p>
            <a:pPr lvl="0" algn="ctr">
              <a:spcBef>
                <a:spcPts val="600"/>
              </a:spcBef>
              <a:buClr>
                <a:srgbClr val="0D0F84"/>
              </a:buClr>
              <a:defRPr/>
            </a:pPr>
            <a:r>
              <a:rPr lang="es-ES" sz="1800" b="1" dirty="0" smtClean="0">
                <a:latin typeface="Arial"/>
              </a:rPr>
              <a:t>08007 Barcelona · España</a:t>
            </a:r>
          </a:p>
          <a:p>
            <a:pPr lvl="0" algn="ctr">
              <a:spcBef>
                <a:spcPts val="600"/>
              </a:spcBef>
              <a:buClr>
                <a:srgbClr val="0D0F84"/>
              </a:buClr>
              <a:defRPr/>
            </a:pPr>
            <a:r>
              <a:rPr lang="es-ES" sz="1800" b="1" dirty="0" smtClean="0">
                <a:latin typeface="Arial"/>
              </a:rPr>
              <a:t> Tel:  +34 93 414 35 34</a:t>
            </a:r>
          </a:p>
          <a:p>
            <a:pPr lvl="0" algn="ctr">
              <a:spcBef>
                <a:spcPts val="600"/>
              </a:spcBef>
              <a:buClr>
                <a:srgbClr val="0D0F84"/>
              </a:buClr>
              <a:defRPr/>
            </a:pPr>
            <a:r>
              <a:rPr lang="es-ES" sz="1800" b="1" dirty="0" smtClean="0">
                <a:latin typeface="Arial"/>
              </a:rPr>
              <a:t>Fax: +34 93 414 10 28</a:t>
            </a:r>
            <a:r>
              <a:rPr lang="es-ES" sz="1800" b="1" dirty="0" smtClean="0">
                <a:solidFill>
                  <a:prstClr val="white"/>
                </a:solidFill>
                <a:latin typeface="Arial"/>
              </a:rPr>
              <a:t/>
            </a:r>
            <a:br>
              <a:rPr lang="es-ES" sz="1800" b="1" dirty="0" smtClean="0">
                <a:solidFill>
                  <a:prstClr val="white"/>
                </a:solidFill>
                <a:latin typeface="Arial"/>
              </a:rPr>
            </a:br>
            <a:r>
              <a:rPr lang="es-ES" sz="1800" b="1" dirty="0" smtClean="0">
                <a:solidFill>
                  <a:prstClr val="white"/>
                </a:solidFill>
                <a:latin typeface="Arial"/>
                <a:hlinkClick r:id="rId2"/>
              </a:rPr>
              <a:t>marketing@ais-int.com</a:t>
            </a:r>
            <a:r>
              <a:rPr lang="es-ES" sz="1600" kern="0" dirty="0" smtClean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714421" y="4534487"/>
            <a:ext cx="1854612" cy="276999"/>
            <a:chOff x="1236079" y="3288232"/>
            <a:chExt cx="1854612" cy="276999"/>
          </a:xfrm>
        </p:grpSpPr>
        <p:sp>
          <p:nvSpPr>
            <p:cNvPr id="12" name="8 CuadroTexto">
              <a:hlinkClick r:id="rId3"/>
            </p:cNvPr>
            <p:cNvSpPr txBox="1">
              <a:spLocks noChangeArrowheads="1"/>
            </p:cNvSpPr>
            <p:nvPr/>
          </p:nvSpPr>
          <p:spPr bwMode="auto">
            <a:xfrm>
              <a:off x="1492268" y="3288232"/>
              <a:ext cx="15984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200" b="1" dirty="0">
                  <a:solidFill>
                    <a:schemeClr val="bg1"/>
                  </a:solidFill>
                  <a:latin typeface="+mn-lt"/>
                </a:rPr>
                <a:t>www.ais-int.com</a:t>
              </a:r>
            </a:p>
          </p:txBody>
        </p:sp>
        <p:pic>
          <p:nvPicPr>
            <p:cNvPr id="15" name="14 Imagen" descr="hom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6079" y="3291731"/>
              <a:ext cx="270000" cy="270000"/>
            </a:xfrm>
            <a:prstGeom prst="rect">
              <a:avLst/>
            </a:prstGeom>
          </p:spPr>
        </p:pic>
      </p:grpSp>
      <p:grpSp>
        <p:nvGrpSpPr>
          <p:cNvPr id="22" name="21 Grupo"/>
          <p:cNvGrpSpPr/>
          <p:nvPr/>
        </p:nvGrpSpPr>
        <p:grpSpPr>
          <a:xfrm>
            <a:off x="5705253" y="4534487"/>
            <a:ext cx="2916250" cy="276999"/>
            <a:chOff x="1236079" y="3997588"/>
            <a:chExt cx="2916250" cy="276999"/>
          </a:xfrm>
        </p:grpSpPr>
        <p:sp>
          <p:nvSpPr>
            <p:cNvPr id="11" name="8 CuadroTexto">
              <a:hlinkClick r:id="rId5"/>
            </p:cNvPr>
            <p:cNvSpPr txBox="1">
              <a:spLocks noChangeArrowheads="1"/>
            </p:cNvSpPr>
            <p:nvPr/>
          </p:nvSpPr>
          <p:spPr bwMode="auto">
            <a:xfrm>
              <a:off x="1492268" y="3997588"/>
              <a:ext cx="26600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200" b="1" dirty="0">
                  <a:solidFill>
                    <a:schemeClr val="bg1"/>
                  </a:solidFill>
                  <a:latin typeface="+mn-lt"/>
                </a:rPr>
                <a:t>www.linkedin.com/company/ais</a:t>
              </a:r>
            </a:p>
          </p:txBody>
        </p:sp>
        <p:pic>
          <p:nvPicPr>
            <p:cNvPr id="16" name="15 Imagen" descr="linkedin_3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6079" y="4001087"/>
              <a:ext cx="270000" cy="270000"/>
            </a:xfrm>
            <a:prstGeom prst="rect">
              <a:avLst/>
            </a:prstGeom>
          </p:spPr>
        </p:pic>
      </p:grpSp>
      <p:grpSp>
        <p:nvGrpSpPr>
          <p:cNvPr id="21" name="20 Grupo"/>
          <p:cNvGrpSpPr/>
          <p:nvPr/>
        </p:nvGrpSpPr>
        <p:grpSpPr>
          <a:xfrm>
            <a:off x="3405822" y="4534487"/>
            <a:ext cx="1462642" cy="276999"/>
            <a:chOff x="1236079" y="3637003"/>
            <a:chExt cx="1462642" cy="276999"/>
          </a:xfrm>
        </p:grpSpPr>
        <p:sp>
          <p:nvSpPr>
            <p:cNvPr id="8" name="8 CuadroTexto">
              <a:hlinkClick r:id="rId3"/>
            </p:cNvPr>
            <p:cNvSpPr txBox="1">
              <a:spLocks noChangeArrowheads="1"/>
            </p:cNvSpPr>
            <p:nvPr/>
          </p:nvSpPr>
          <p:spPr bwMode="auto">
            <a:xfrm>
              <a:off x="1492268" y="3637003"/>
              <a:ext cx="12064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200" b="1" dirty="0">
                  <a:solidFill>
                    <a:schemeClr val="bg1"/>
                  </a:solidFill>
                  <a:latin typeface="+mn-lt"/>
                </a:rPr>
                <a:t>@</a:t>
              </a:r>
              <a:r>
                <a:rPr lang="es-ES" sz="1200" b="1" dirty="0" err="1">
                  <a:solidFill>
                    <a:schemeClr val="bg1"/>
                  </a:solidFill>
                  <a:latin typeface="+mn-lt"/>
                </a:rPr>
                <a:t>GrupoAIS</a:t>
              </a:r>
              <a:endParaRPr lang="es-ES" sz="12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7" name="16 Imagen" descr="twitter_3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6079" y="3640502"/>
              <a:ext cx="270000" cy="270000"/>
            </a:xfrm>
            <a:prstGeom prst="rect">
              <a:avLst/>
            </a:prstGeom>
          </p:spPr>
        </p:pic>
      </p:grpSp>
      <p:pic>
        <p:nvPicPr>
          <p:cNvPr id="14" name="Picture 2" descr="http://www.alide.org/Asambleas/alide45/web/espanol/img/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3544"/>
            <a:ext cx="1861457" cy="673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049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3000"/>
            <a:ext cx="8258204" cy="3657600"/>
          </a:xfrm>
        </p:spPr>
        <p:txBody>
          <a:bodyPr/>
          <a:lstStyle/>
          <a:p>
            <a:pPr marL="457200" indent="-457200" algn="l"/>
            <a:r>
              <a:rPr lang="es-ES" b="1" dirty="0" smtClean="0"/>
              <a:t>AVM</a:t>
            </a:r>
            <a:r>
              <a:rPr lang="es-ES" dirty="0" smtClean="0"/>
              <a:t> (</a:t>
            </a:r>
            <a:r>
              <a:rPr lang="es-ES" i="1" dirty="0" err="1" smtClean="0"/>
              <a:t>Automated</a:t>
            </a:r>
            <a:r>
              <a:rPr lang="es-ES" i="1" dirty="0" smtClean="0"/>
              <a:t> </a:t>
            </a:r>
            <a:r>
              <a:rPr lang="es-ES" i="1" dirty="0" err="1" smtClean="0"/>
              <a:t>Valuation</a:t>
            </a:r>
            <a:r>
              <a:rPr lang="es-ES" i="1" dirty="0" smtClean="0"/>
              <a:t> </a:t>
            </a:r>
            <a:r>
              <a:rPr lang="es-ES" i="1" dirty="0" err="1" smtClean="0"/>
              <a:t>Models</a:t>
            </a:r>
            <a:r>
              <a:rPr lang="es-ES" dirty="0" smtClean="0"/>
              <a:t>) - </a:t>
            </a:r>
            <a:r>
              <a:rPr lang="es-ES" sz="2000" dirty="0" smtClean="0"/>
              <a:t>Modelos de valoración automática de inmuebles</a:t>
            </a:r>
          </a:p>
          <a:p>
            <a:pPr marL="457200" indent="-457200" algn="l"/>
            <a:endParaRPr lang="es-ES" sz="24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automática inmuebles</a:t>
            </a:r>
            <a:endParaRPr lang="es-ES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1638300" y="2000250"/>
          <a:ext cx="5867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31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600" dirty="0" smtClean="0"/>
              <a:t>Modelos AVM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Experiencia en el mundo</a:t>
            </a:r>
            <a:endParaRPr lang="es-ES" dirty="0"/>
          </a:p>
        </p:txBody>
      </p:sp>
      <p:pic>
        <p:nvPicPr>
          <p:cNvPr id="7" name="Imagen 7" descr="image0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9"/>
          <a:stretch/>
        </p:blipFill>
        <p:spPr bwMode="auto">
          <a:xfrm>
            <a:off x="558325" y="1349831"/>
            <a:ext cx="7736647" cy="282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Marcador de contenido"/>
          <p:cNvSpPr>
            <a:spLocks noGrp="1"/>
          </p:cNvSpPr>
          <p:nvPr>
            <p:ph idx="1"/>
          </p:nvPr>
        </p:nvSpPr>
        <p:spPr>
          <a:xfrm>
            <a:off x="3048000" y="4212774"/>
            <a:ext cx="4986836" cy="338640"/>
          </a:xfrm>
        </p:spPr>
        <p:txBody>
          <a:bodyPr/>
          <a:lstStyle/>
          <a:p>
            <a:pPr marL="0" indent="0" algn="r">
              <a:buNone/>
            </a:pPr>
            <a:r>
              <a:rPr lang="es-ES" sz="1200" b="1" dirty="0" smtClean="0"/>
              <a:t>Fuente: Federación Hipotecaria Europea (Febrero 2013)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7701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3000"/>
            <a:ext cx="8258204" cy="3657600"/>
          </a:xfrm>
        </p:spPr>
        <p:txBody>
          <a:bodyPr/>
          <a:lstStyle/>
          <a:p>
            <a:pPr marL="457200" indent="-457200" algn="l"/>
            <a:r>
              <a:rPr lang="es-ES" dirty="0" smtClean="0"/>
              <a:t>Es una herramienta clave en todo el ciclo de la gestión de las </a:t>
            </a:r>
            <a:r>
              <a:rPr lang="es-ES" b="1" dirty="0" smtClean="0"/>
              <a:t>garantías hipotecarias</a:t>
            </a:r>
          </a:p>
          <a:p>
            <a:pPr marL="457200" indent="-457200" algn="l"/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1230" y="53561"/>
            <a:ext cx="7274042" cy="857250"/>
          </a:xfrm>
        </p:spPr>
        <p:txBody>
          <a:bodyPr/>
          <a:lstStyle/>
          <a:p>
            <a:r>
              <a:rPr lang="es-ES" sz="1600" dirty="0" smtClean="0"/>
              <a:t>Modelos AVM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Aplicaciones</a:t>
            </a:r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574568355"/>
              </p:ext>
            </p:extLst>
          </p:nvPr>
        </p:nvGraphicFramePr>
        <p:xfrm>
          <a:off x="935596" y="1977684"/>
          <a:ext cx="7272808" cy="286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8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1D8CEE-81E6-44E3-B8BD-5A44A90B3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0A600F-0E3C-4281-83B8-515D1BA23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05AC57-109E-48D6-8A64-92FA67B2F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61A68-6231-4E5D-B666-57BDE085F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826D0C-689B-4EA3-A9A6-8CF154134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BE566F-7E88-4AF5-96ED-CE12D36BD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F782EE-8CDB-4B72-A6AB-38AD69030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61A5DC-5287-4759-9E08-FB89D01E1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D023F8-B1C8-48F4-9C66-7FC1D0AE6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55E175-A962-41C1-B2FF-FB3659932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3000"/>
            <a:ext cx="8258204" cy="3657600"/>
          </a:xfrm>
        </p:spPr>
        <p:txBody>
          <a:bodyPr/>
          <a:lstStyle/>
          <a:p>
            <a:pPr marL="457200" indent="-457200" algn="l"/>
            <a:r>
              <a:rPr lang="es-ES" sz="2400" b="1" dirty="0" smtClean="0"/>
              <a:t>Objetivo: </a:t>
            </a:r>
          </a:p>
          <a:p>
            <a:pPr marL="857250" lvl="1" indent="-457200" algn="l"/>
            <a:r>
              <a:rPr lang="es-ES" sz="2400" dirty="0" smtClean="0"/>
              <a:t>Valoración de </a:t>
            </a:r>
            <a:r>
              <a:rPr lang="es-ES" sz="2400" b="1" dirty="0" smtClean="0"/>
              <a:t>carteras inmobiliarias </a:t>
            </a:r>
            <a:r>
              <a:rPr lang="es-ES" sz="2400" dirty="0" smtClean="0"/>
              <a:t>para los segmentos de:</a:t>
            </a:r>
          </a:p>
          <a:p>
            <a:pPr marL="457200" indent="-457200" algn="l"/>
            <a:endParaRPr lang="es-ES" sz="2400" b="1" dirty="0" smtClean="0"/>
          </a:p>
          <a:p>
            <a:pPr marL="457200" indent="-457200" algn="l"/>
            <a:endParaRPr lang="es-ES" sz="24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1230" y="53561"/>
            <a:ext cx="7274042" cy="857250"/>
          </a:xfrm>
        </p:spPr>
        <p:txBody>
          <a:bodyPr/>
          <a:lstStyle/>
          <a:p>
            <a:r>
              <a:rPr lang="es-ES" sz="1600" dirty="0" smtClean="0"/>
              <a:t>Modelos AVM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Propuesta AIS</a:t>
            </a:r>
            <a:endParaRPr lang="es-ES" dirty="0"/>
          </a:p>
        </p:txBody>
      </p:sp>
      <p:grpSp>
        <p:nvGrpSpPr>
          <p:cNvPr id="15" name="14 Grupo"/>
          <p:cNvGrpSpPr/>
          <p:nvPr/>
        </p:nvGrpSpPr>
        <p:grpSpPr>
          <a:xfrm>
            <a:off x="975590" y="2716265"/>
            <a:ext cx="7052795" cy="1863907"/>
            <a:chOff x="975589" y="2817459"/>
            <a:chExt cx="7052795" cy="2485206"/>
          </a:xfrm>
        </p:grpSpPr>
        <p:grpSp>
          <p:nvGrpSpPr>
            <p:cNvPr id="14" name="13 Grupo"/>
            <p:cNvGrpSpPr/>
            <p:nvPr/>
          </p:nvGrpSpPr>
          <p:grpSpPr>
            <a:xfrm>
              <a:off x="4936029" y="2817459"/>
              <a:ext cx="3092355" cy="2485205"/>
              <a:chOff x="4936029" y="2817459"/>
              <a:chExt cx="3092355" cy="2485205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5549900" y="2817459"/>
                <a:ext cx="1864613" cy="49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kern="0" dirty="0" smtClean="0">
                    <a:solidFill>
                      <a:prstClr val="black"/>
                    </a:solidFill>
                    <a:latin typeface="Arial"/>
                  </a:rPr>
                  <a:t>Departamentos</a:t>
                </a:r>
                <a:endParaRPr lang="es-ES" sz="2800" dirty="0"/>
              </a:p>
            </p:txBody>
          </p:sp>
          <p:pic>
            <p:nvPicPr>
              <p:cNvPr id="11" name="Picture 2" descr="K:\miquel\pis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6029" y="3286667"/>
                <a:ext cx="3092355" cy="201599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12 Grupo"/>
            <p:cNvGrpSpPr/>
            <p:nvPr/>
          </p:nvGrpSpPr>
          <p:grpSpPr>
            <a:xfrm>
              <a:off x="975589" y="2817459"/>
              <a:ext cx="3090123" cy="2485206"/>
              <a:chOff x="975589" y="2817459"/>
              <a:chExt cx="3090123" cy="2485206"/>
            </a:xfrm>
          </p:grpSpPr>
          <p:sp>
            <p:nvSpPr>
              <p:cNvPr id="10" name="9 Rectángulo"/>
              <p:cNvSpPr/>
              <p:nvPr/>
            </p:nvSpPr>
            <p:spPr>
              <a:xfrm>
                <a:off x="2088481" y="2817459"/>
                <a:ext cx="864339" cy="49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kern="0" dirty="0" smtClean="0">
                    <a:solidFill>
                      <a:prstClr val="black"/>
                    </a:solidFill>
                    <a:latin typeface="Arial"/>
                  </a:rPr>
                  <a:t>Casas</a:t>
                </a:r>
                <a:endParaRPr lang="es-ES" sz="2800" dirty="0"/>
              </a:p>
            </p:txBody>
          </p:sp>
          <p:pic>
            <p:nvPicPr>
              <p:cNvPr id="12" name="Picture 5" descr="K:\miquel\casa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643"/>
              <a:stretch/>
            </p:blipFill>
            <p:spPr bwMode="auto">
              <a:xfrm>
                <a:off x="975589" y="3286668"/>
                <a:ext cx="3090123" cy="201599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919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 descr="EdificioBC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38" y="1095137"/>
            <a:ext cx="1877218" cy="160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067" name="Picture 3" descr="Spain-Benidorm-Costa-Blanca-1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26" y="1171824"/>
            <a:ext cx="2441434" cy="137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¿De qué depende el valor de un inmueble?</a:t>
            </a:r>
          </a:p>
        </p:txBody>
      </p:sp>
      <p:pic>
        <p:nvPicPr>
          <p:cNvPr id="472069" name="Picture 5" descr="barcelon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3289697"/>
            <a:ext cx="2447925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070" name="Picture 6" descr="evolucion macroeconom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3274219"/>
            <a:ext cx="2484437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071" name="Picture 7" descr="evolucionprecioviviendadiciembre2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3381375"/>
            <a:ext cx="3032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072" name="Picture 8" descr="TN_Appartment-700x59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3" y="1112794"/>
            <a:ext cx="2682240" cy="17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900114" y="2709542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dirty="0"/>
              <a:t>Inmueble</a:t>
            </a:r>
          </a:p>
        </p:txBody>
      </p:sp>
      <p:sp>
        <p:nvSpPr>
          <p:cNvPr id="472074" name="Rectangle 10"/>
          <p:cNvSpPr>
            <a:spLocks noChangeArrowheads="1"/>
          </p:cNvSpPr>
          <p:nvPr/>
        </p:nvSpPr>
        <p:spPr bwMode="auto">
          <a:xfrm>
            <a:off x="4078866" y="2625329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/>
              <a:t>Edificio</a:t>
            </a:r>
          </a:p>
        </p:txBody>
      </p:sp>
      <p:sp>
        <p:nvSpPr>
          <p:cNvPr id="472075" name="Rectangle 11"/>
          <p:cNvSpPr>
            <a:spLocks noChangeArrowheads="1"/>
          </p:cNvSpPr>
          <p:nvPr/>
        </p:nvSpPr>
        <p:spPr bwMode="auto">
          <a:xfrm>
            <a:off x="6383487" y="2599647"/>
            <a:ext cx="2377639" cy="44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dirty="0"/>
              <a:t>Terreno, uso, entorno</a:t>
            </a:r>
          </a:p>
        </p:txBody>
      </p:sp>
      <p:sp>
        <p:nvSpPr>
          <p:cNvPr id="472076" name="Rectangle 12"/>
          <p:cNvSpPr>
            <a:spLocks noChangeArrowheads="1"/>
          </p:cNvSpPr>
          <p:nvPr/>
        </p:nvSpPr>
        <p:spPr bwMode="auto">
          <a:xfrm>
            <a:off x="1403350" y="4516041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/>
              <a:t>Localidad</a:t>
            </a:r>
          </a:p>
        </p:txBody>
      </p:sp>
      <p:sp>
        <p:nvSpPr>
          <p:cNvPr id="472077" name="Rectangle 13"/>
          <p:cNvSpPr>
            <a:spLocks noChangeArrowheads="1"/>
          </p:cNvSpPr>
          <p:nvPr/>
        </p:nvSpPr>
        <p:spPr bwMode="auto">
          <a:xfrm>
            <a:off x="3635376" y="4569619"/>
            <a:ext cx="231345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s-ES"/>
              <a:t>Mercado inmobiliario</a:t>
            </a:r>
          </a:p>
        </p:txBody>
      </p:sp>
      <p:sp>
        <p:nvSpPr>
          <p:cNvPr id="472078" name="Rectangle 14"/>
          <p:cNvSpPr>
            <a:spLocks noChangeArrowheads="1"/>
          </p:cNvSpPr>
          <p:nvPr/>
        </p:nvSpPr>
        <p:spPr bwMode="auto">
          <a:xfrm>
            <a:off x="6732588" y="4462462"/>
            <a:ext cx="2428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/>
              <a:t>Coyuntura económica</a:t>
            </a:r>
          </a:p>
        </p:txBody>
      </p:sp>
    </p:spTree>
    <p:extLst>
      <p:ext uri="{BB962C8B-B14F-4D97-AF65-F5344CB8AC3E}">
        <p14:creationId xmlns:p14="http://schemas.microsoft.com/office/powerpoint/2010/main" val="6103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3" grpId="0"/>
      <p:bldP spid="472074" grpId="0"/>
      <p:bldP spid="472075" grpId="0"/>
      <p:bldP spid="472076" grpId="0"/>
      <p:bldP spid="472077" grpId="0"/>
      <p:bldP spid="472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1230" y="53561"/>
            <a:ext cx="7274042" cy="857250"/>
          </a:xfrm>
        </p:spPr>
        <p:txBody>
          <a:bodyPr/>
          <a:lstStyle/>
          <a:p>
            <a:r>
              <a:rPr lang="es-ES" sz="1600" dirty="0" smtClean="0"/>
              <a:t>Modelos AVM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Fases del proyecto</a:t>
            </a:r>
            <a:endParaRPr lang="es-ES" dirty="0"/>
          </a:p>
        </p:txBody>
      </p:sp>
      <p:graphicFrame>
        <p:nvGraphicFramePr>
          <p:cNvPr id="14" name="Diagrama 1"/>
          <p:cNvGraphicFramePr/>
          <p:nvPr>
            <p:extLst>
              <p:ext uri="{D42A27DB-BD31-4B8C-83A1-F6EECF244321}">
                <p14:modId xmlns:p14="http://schemas.microsoft.com/office/powerpoint/2010/main" val="1607251105"/>
              </p:ext>
            </p:extLst>
          </p:nvPr>
        </p:nvGraphicFramePr>
        <p:xfrm>
          <a:off x="1211796" y="1383618"/>
          <a:ext cx="6720408" cy="336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01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1F2CF4-2C2F-4C07-A3AD-2381D1E91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0F1D18F-3481-4ACA-9EE1-DD01E5369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1362044-C1FA-42C7-899E-7CBD258DD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E112F51-FFE4-4D99-B0BF-9C609F6D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600" dirty="0" smtClean="0"/>
              <a:t>Modelos AVM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Fuentes de datos</a:t>
            </a:r>
            <a:endParaRPr lang="es-ES" dirty="0"/>
          </a:p>
        </p:txBody>
      </p:sp>
      <p:sp>
        <p:nvSpPr>
          <p:cNvPr id="14" name="Rectangle 3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 noProof="0" dirty="0" smtClean="0">
                <a:solidFill>
                  <a:schemeClr val="tx2"/>
                </a:solidFill>
              </a:rPr>
              <a:t>Directas</a:t>
            </a:r>
            <a:r>
              <a:rPr lang="es-ES" noProof="0" dirty="0" smtClean="0">
                <a:solidFill>
                  <a:schemeClr val="tx2"/>
                </a:solidFill>
              </a:rPr>
              <a:t>:</a:t>
            </a:r>
            <a:r>
              <a:rPr lang="es-ES" noProof="0" dirty="0" smtClean="0"/>
              <a:t> bases de datos de inmuebles:</a:t>
            </a:r>
          </a:p>
          <a:p>
            <a:pPr lvl="1"/>
            <a:r>
              <a:rPr lang="es-ES" noProof="0" dirty="0" smtClean="0"/>
              <a:t>Bases de datos públicas </a:t>
            </a:r>
            <a:r>
              <a:rPr lang="es-ES" dirty="0" smtClean="0"/>
              <a:t>micro zona</a:t>
            </a:r>
            <a:endParaRPr lang="es-ES" noProof="0" dirty="0" smtClean="0"/>
          </a:p>
          <a:p>
            <a:pPr lvl="1"/>
            <a:r>
              <a:rPr lang="es-ES" noProof="0" dirty="0" smtClean="0"/>
              <a:t>Portales web inmobiliarios</a:t>
            </a:r>
          </a:p>
          <a:p>
            <a:pPr lvl="1"/>
            <a:r>
              <a:rPr lang="es-ES" noProof="0" dirty="0" smtClean="0"/>
              <a:t>Datos tasaciones</a:t>
            </a:r>
          </a:p>
          <a:p>
            <a:pPr lvl="1"/>
            <a:r>
              <a:rPr lang="es-ES" dirty="0" smtClean="0"/>
              <a:t>Datos compra-venta</a:t>
            </a:r>
            <a:endParaRPr lang="es-ES" noProof="0" dirty="0" smtClean="0"/>
          </a:p>
          <a:p>
            <a:r>
              <a:rPr lang="es-ES" b="1" dirty="0" smtClean="0">
                <a:solidFill>
                  <a:schemeClr val="tx2"/>
                </a:solidFill>
              </a:rPr>
              <a:t>Indirectas</a:t>
            </a:r>
            <a:r>
              <a:rPr lang="es-ES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s-ES" dirty="0" smtClean="0"/>
              <a:t>Series temporales oficiales precio de la vivienda</a:t>
            </a:r>
          </a:p>
          <a:p>
            <a:pPr lvl="1"/>
            <a:r>
              <a:rPr lang="es-ES" dirty="0" smtClean="0"/>
              <a:t> Datos demográficos y económicos</a:t>
            </a:r>
          </a:p>
          <a:p>
            <a:pPr lvl="1"/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669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1230" y="53561"/>
            <a:ext cx="7274042" cy="857250"/>
          </a:xfrm>
        </p:spPr>
        <p:txBody>
          <a:bodyPr/>
          <a:lstStyle/>
          <a:p>
            <a:r>
              <a:rPr lang="es-ES" sz="1600" dirty="0" smtClean="0"/>
              <a:t>Modelos AVM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Variables del modelo (ejemplo)</a:t>
            </a:r>
            <a:endParaRPr lang="es-ES" dirty="0"/>
          </a:p>
        </p:txBody>
      </p:sp>
      <p:sp>
        <p:nvSpPr>
          <p:cNvPr id="1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428626" y="1143000"/>
            <a:ext cx="8258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1800"/>
              </a:spcBef>
            </a:pPr>
            <a:r>
              <a:rPr lang="es-ES" sz="1800" b="1" u="sng" dirty="0" smtClean="0">
                <a:solidFill>
                  <a:schemeClr val="tx2"/>
                </a:solidFill>
              </a:rPr>
              <a:t>Ubicación</a:t>
            </a:r>
            <a:r>
              <a:rPr lang="es-ES" sz="1800" b="1" dirty="0" smtClean="0">
                <a:solidFill>
                  <a:schemeClr val="tx2"/>
                </a:solidFill>
              </a:rPr>
              <a:t>: </a:t>
            </a:r>
            <a:r>
              <a:rPr lang="es-ES" sz="1800" dirty="0" smtClean="0"/>
              <a:t>Dirección normalizada y geo-referenciada; AGEB, sección censal, manzana, CP, municipalidad, provincia, etc.</a:t>
            </a:r>
          </a:p>
          <a:p>
            <a:pPr algn="l">
              <a:spcBef>
                <a:spcPts val="1800"/>
              </a:spcBef>
            </a:pPr>
            <a:r>
              <a:rPr lang="es-ES" sz="1800" b="1" u="sng" dirty="0" smtClean="0">
                <a:solidFill>
                  <a:schemeClr val="tx2"/>
                </a:solidFill>
              </a:rPr>
              <a:t>Valor</a:t>
            </a:r>
            <a:r>
              <a:rPr lang="es-ES" sz="1800" b="1" dirty="0" smtClean="0">
                <a:solidFill>
                  <a:schemeClr val="tx2"/>
                </a:solidFill>
              </a:rPr>
              <a:t>: </a:t>
            </a:r>
            <a:r>
              <a:rPr lang="es-ES" sz="1800" dirty="0" smtClean="0"/>
              <a:t>Valor mercado, valor terreno, valor construcción, fecha de valoración, etc.</a:t>
            </a:r>
          </a:p>
          <a:p>
            <a:pPr algn="l">
              <a:spcBef>
                <a:spcPts val="1800"/>
              </a:spcBef>
            </a:pPr>
            <a:r>
              <a:rPr lang="es-ES" sz="1800" b="1" u="sng" dirty="0" smtClean="0">
                <a:solidFill>
                  <a:schemeClr val="tx2"/>
                </a:solidFill>
              </a:rPr>
              <a:t>Características</a:t>
            </a:r>
            <a:r>
              <a:rPr lang="es-ES" sz="1800" b="1" dirty="0" smtClean="0">
                <a:solidFill>
                  <a:schemeClr val="tx2"/>
                </a:solidFill>
              </a:rPr>
              <a:t>: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r>
              <a:rPr lang="es-ES" sz="1800" dirty="0" smtClean="0"/>
              <a:t>Tipo de vivienda, superficie construida, superficie terreno, año construcción, nuevo o usado, estado de conservación, número  de recámaras, baños, niveles, estacionamientos, disponibilidad de ascensor, etc.</a:t>
            </a:r>
          </a:p>
          <a:p>
            <a:pPr algn="l">
              <a:spcBef>
                <a:spcPts val="1800"/>
              </a:spcBef>
            </a:pPr>
            <a:r>
              <a:rPr lang="es-ES" sz="1800" b="1" u="sng" dirty="0" smtClean="0">
                <a:solidFill>
                  <a:schemeClr val="tx2"/>
                </a:solidFill>
              </a:rPr>
              <a:t>Entorno</a:t>
            </a:r>
            <a:r>
              <a:rPr lang="es-ES" sz="1800" b="1" dirty="0" smtClean="0">
                <a:solidFill>
                  <a:schemeClr val="tx2"/>
                </a:solidFill>
              </a:rPr>
              <a:t>: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r>
              <a:rPr lang="es-ES" sz="1800" dirty="0" smtClean="0"/>
              <a:t>densidad poblacional, nivel de equipamiento, información socio demográfica y económica de la zona, proximidad urbana, datos macroeconómicos, etc.</a:t>
            </a:r>
          </a:p>
        </p:txBody>
      </p:sp>
    </p:spTree>
    <p:extLst>
      <p:ext uri="{BB962C8B-B14F-4D97-AF65-F5344CB8AC3E}">
        <p14:creationId xmlns:p14="http://schemas.microsoft.com/office/powerpoint/2010/main" val="7753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S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90-PatronAhorro-P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90-PatronAhorro-P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0-PatronAhorro-P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0-PatronAhorro-P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0-PatronAhorro-P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0-PatronAhorro-P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0-PatronAhorro-P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0-PatronAhorro-P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0-PatronAhorro-PR 8">
        <a:dk1>
          <a:srgbClr val="000000"/>
        </a:dk1>
        <a:lt1>
          <a:srgbClr val="FFFFFF"/>
        </a:lt1>
        <a:dk2>
          <a:srgbClr val="E7E7F3"/>
        </a:dk2>
        <a:lt2>
          <a:srgbClr val="808080"/>
        </a:lt2>
        <a:accent1>
          <a:srgbClr val="FABA3C"/>
        </a:accent1>
        <a:accent2>
          <a:srgbClr val="FACC6D"/>
        </a:accent2>
        <a:accent3>
          <a:srgbClr val="FFFFFF"/>
        </a:accent3>
        <a:accent4>
          <a:srgbClr val="000000"/>
        </a:accent4>
        <a:accent5>
          <a:srgbClr val="FCD9AF"/>
        </a:accent5>
        <a:accent6>
          <a:srgbClr val="E3B962"/>
        </a:accent6>
        <a:hlink>
          <a:srgbClr val="FABA3C"/>
        </a:hlink>
        <a:folHlink>
          <a:srgbClr val="FEE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0-PatronAhorro-PR 9">
        <a:dk1>
          <a:srgbClr val="000000"/>
        </a:dk1>
        <a:lt1>
          <a:srgbClr val="FFFFFF"/>
        </a:lt1>
        <a:dk2>
          <a:srgbClr val="0D0F84"/>
        </a:dk2>
        <a:lt2>
          <a:srgbClr val="808080"/>
        </a:lt2>
        <a:accent1>
          <a:srgbClr val="FABA3C"/>
        </a:accent1>
        <a:accent2>
          <a:srgbClr val="494BA3"/>
        </a:accent2>
        <a:accent3>
          <a:srgbClr val="FFFFFF"/>
        </a:accent3>
        <a:accent4>
          <a:srgbClr val="000000"/>
        </a:accent4>
        <a:accent5>
          <a:srgbClr val="FCD9AF"/>
        </a:accent5>
        <a:accent6>
          <a:srgbClr val="414393"/>
        </a:accent6>
        <a:hlink>
          <a:srgbClr val="0D0F84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AIS Patrón Diapositivas 2013</Template>
  <TotalTime>236</TotalTime>
  <Words>595</Words>
  <Application>Microsoft Office PowerPoint</Application>
  <PresentationFormat>Presentación en pantalla (16:9)</PresentationFormat>
  <Paragraphs>121</Paragraphs>
  <Slides>14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AIS2013</vt:lpstr>
      <vt:lpstr>Ecuación</vt:lpstr>
      <vt:lpstr>Servicios de valoración automática de inmuebles (AVM) </vt:lpstr>
      <vt:lpstr>Valoración automática inmuebles</vt:lpstr>
      <vt:lpstr>Modelos AVM Experiencia en el mundo</vt:lpstr>
      <vt:lpstr>Modelos AVM Aplicaciones</vt:lpstr>
      <vt:lpstr>Modelos AVM Propuesta AIS</vt:lpstr>
      <vt:lpstr>¿De qué depende el valor de un inmueble?</vt:lpstr>
      <vt:lpstr>Modelos AVM Fases del proyecto</vt:lpstr>
      <vt:lpstr>Modelos AVM Fuentes de datos</vt:lpstr>
      <vt:lpstr>Modelos AVM Variables del modelo (ejemplo)</vt:lpstr>
      <vt:lpstr>Modelos AVM Esquema de servicio</vt:lpstr>
      <vt:lpstr>Índice de Precios de la Vivienda - México</vt:lpstr>
      <vt:lpstr>Índice de Precios de la Vivienda - México</vt:lpstr>
      <vt:lpstr>Matriz de Índices</vt:lpstr>
      <vt:lpstr>“Decisiones Inteligentes”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 Services</dc:creator>
  <cp:lastModifiedBy>Romy Calderon</cp:lastModifiedBy>
  <cp:revision>31</cp:revision>
  <dcterms:created xsi:type="dcterms:W3CDTF">2015-01-22T18:56:14Z</dcterms:created>
  <dcterms:modified xsi:type="dcterms:W3CDTF">2015-05-25T19:50:14Z</dcterms:modified>
</cp:coreProperties>
</file>