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ncode Sans Semi Condensed" panose="020B0604020202020204" charset="0"/>
      <p:regular r:id="rId22"/>
      <p:bold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Karla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4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n7G5M/Lb7fgBcw3NiQAKfcCDF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Navarrete Martínez" initials="" lastIdx="1" clrIdx="0"/>
  <p:cmAuthor id="1" name="Cristina Contreras" initials="" lastIdx="1" clrIdx="1"/>
  <p:cmAuthor id="2" name="Mihov, Micaela GIZ" initials="MG" lastIdx="5" clrIdx="2">
    <p:extLst>
      <p:ext uri="{19B8F6BF-5375-455C-9EA6-DF929625EA0E}">
        <p15:presenceInfo xmlns:p15="http://schemas.microsoft.com/office/powerpoint/2012/main" userId="S::micaela.mihov@giz.de::c4e57aa5-aeee-4a61-baa4-4dd9051130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472A1-7DED-4D60-89D9-21124F0E4D8F}" v="414" dt="2023-04-27T12:57:52.534"/>
    <p1510:client id="{4438F013-47FB-46C0-8EF8-82297F5DBC40}" v="12" dt="2023-04-24T23:21:53.457"/>
    <p1510:client id="{4CA48074-CAD1-70DD-957A-61C925E5E09B}" v="20" dt="2023-04-27T13:16:59.765"/>
    <p1510:client id="{4FE26B99-3AA1-75D1-7CDE-CB525DEBA630}" v="171" dt="2023-04-27T13:26:47.555"/>
    <p1510:client id="{8D431EBF-0045-9217-21C8-7473C4F59FE3}" v="7" dt="2023-04-27T13:23:21.407"/>
    <p1510:client id="{DBC7F5A0-08E1-4CFD-AECC-698DE1A9C0BA}" v="2" dt="2023-05-18T15:47:41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896" y="58"/>
      </p:cViewPr>
      <p:guideLst>
        <p:guide orient="horz" pos="1531"/>
        <p:guide pos="2880"/>
        <p:guide orient="horz" pos="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rrete Martínez, Ana" userId="S::anavarrete_sinfranova.com#ext#@gizonline.onmicrosoft.com::5e7be223-0586-46b4-9412-e97a7ef14eef" providerId="AD" clId="Web-{DBC7F5A0-08E1-4CFD-AECC-698DE1A9C0BA}"/>
    <pc:docChg chg="modSld">
      <pc:chgData name="Navarrete Martínez, Ana" userId="S::anavarrete_sinfranova.com#ext#@gizonline.onmicrosoft.com::5e7be223-0586-46b4-9412-e97a7ef14eef" providerId="AD" clId="Web-{DBC7F5A0-08E1-4CFD-AECC-698DE1A9C0BA}" dt="2023-05-18T15:47:39.577" v="0" actId="20577"/>
      <pc:docMkLst>
        <pc:docMk/>
      </pc:docMkLst>
      <pc:sldChg chg="modSp">
        <pc:chgData name="Navarrete Martínez, Ana" userId="S::anavarrete_sinfranova.com#ext#@gizonline.onmicrosoft.com::5e7be223-0586-46b4-9412-e97a7ef14eef" providerId="AD" clId="Web-{DBC7F5A0-08E1-4CFD-AECC-698DE1A9C0BA}" dt="2023-05-18T15:47:39.577" v="0" actId="20577"/>
        <pc:sldMkLst>
          <pc:docMk/>
          <pc:sldMk cId="0" sldId="264"/>
        </pc:sldMkLst>
        <pc:spChg chg="mod">
          <ac:chgData name="Navarrete Martínez, Ana" userId="S::anavarrete_sinfranova.com#ext#@gizonline.onmicrosoft.com::5e7be223-0586-46b4-9412-e97a7ef14eef" providerId="AD" clId="Web-{DBC7F5A0-08E1-4CFD-AECC-698DE1A9C0BA}" dt="2023-05-18T15:47:39.577" v="0" actId="20577"/>
          <ac:spMkLst>
            <pc:docMk/>
            <pc:sldMk cId="0" sldId="264"/>
            <ac:spMk id="1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89c89e05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389c89e05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89c89e05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389c89e05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89c89e05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389c89e05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c46c6bce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cc46c6bce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9308ad16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39308ad16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89c89e0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389c89e0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9308ad16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39308ad16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9308ad16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39308ad16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89c89e0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389c89e0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9308ad16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39308ad16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c599716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ac599716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25"/>
            <a:ext cx="9142883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2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2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3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sp>
        <p:nvSpPr>
          <p:cNvPr id="74" name="Google Shape;74;p36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sp>
        <p:nvSpPr>
          <p:cNvPr id="77" name="Google Shape;77;p37"/>
          <p:cNvSpPr/>
          <p:nvPr/>
        </p:nvSpPr>
        <p:spPr>
          <a:xfrm>
            <a:off x="1831963" y="248075"/>
            <a:ext cx="5480078" cy="5479863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cc46c6bceb_1_8"/>
          <p:cNvSpPr txBox="1">
            <a:spLocks noGrp="1"/>
          </p:cNvSpPr>
          <p:nvPr>
            <p:ph type="body" idx="1"/>
          </p:nvPr>
        </p:nvSpPr>
        <p:spPr>
          <a:xfrm>
            <a:off x="4974100" y="4318150"/>
            <a:ext cx="36153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marL="274320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marL="3200400" lvl="6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marL="3657600" lvl="7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marL="4114800" lvl="8" indent="-355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>
            <a:endParaRPr/>
          </a:p>
        </p:txBody>
      </p:sp>
      <p:sp>
        <p:nvSpPr>
          <p:cNvPr id="14" name="Google Shape;14;gcc46c6bceb_1_8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sp>
        <p:nvSpPr>
          <p:cNvPr id="15" name="Google Shape;15;gcc46c6bceb_1_8"/>
          <p:cNvSpPr/>
          <p:nvPr/>
        </p:nvSpPr>
        <p:spPr>
          <a:xfrm>
            <a:off x="65625" y="-931099"/>
            <a:ext cx="5194370" cy="5249241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gcc46c6bceb_1_8"/>
          <p:cNvGrpSpPr/>
          <p:nvPr/>
        </p:nvGrpSpPr>
        <p:grpSpPr>
          <a:xfrm>
            <a:off x="6993850" y="4562700"/>
            <a:ext cx="2150150" cy="580800"/>
            <a:chOff x="597325" y="2900525"/>
            <a:chExt cx="2150150" cy="580800"/>
          </a:xfrm>
        </p:grpSpPr>
        <p:sp>
          <p:nvSpPr>
            <p:cNvPr id="17" name="Google Shape;17;gcc46c6bceb_1_8"/>
            <p:cNvSpPr txBox="1"/>
            <p:nvPr/>
          </p:nvSpPr>
          <p:spPr>
            <a:xfrm>
              <a:off x="906675" y="2900525"/>
              <a:ext cx="18408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s" sz="25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Sinfranova</a:t>
              </a:r>
              <a:endParaRPr sz="25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8" name="Google Shape;18;gcc46c6bceb_1_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97325" y="2939150"/>
              <a:ext cx="377300" cy="493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gcc46c6bceb_1_8"/>
          <p:cNvPicPr preferRelativeResize="0"/>
          <p:nvPr/>
        </p:nvPicPr>
        <p:blipFill rotWithShape="1">
          <a:blip r:embed="rId2">
            <a:alphaModFix amt="13000"/>
          </a:blip>
          <a:srcRect/>
          <a:stretch/>
        </p:blipFill>
        <p:spPr>
          <a:xfrm>
            <a:off x="0" y="474200"/>
            <a:ext cx="2704450" cy="46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4974100" y="4318150"/>
            <a:ext cx="36153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sp>
        <p:nvSpPr>
          <p:cNvPr id="23" name="Google Shape;23;p27"/>
          <p:cNvSpPr/>
          <p:nvPr/>
        </p:nvSpPr>
        <p:spPr>
          <a:xfrm>
            <a:off x="65625" y="-931099"/>
            <a:ext cx="5194370" cy="5249241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27"/>
          <p:cNvGrpSpPr/>
          <p:nvPr/>
        </p:nvGrpSpPr>
        <p:grpSpPr>
          <a:xfrm>
            <a:off x="7714425" y="4733062"/>
            <a:ext cx="2039175" cy="334192"/>
            <a:chOff x="1317900" y="2768095"/>
            <a:chExt cx="2039175" cy="580800"/>
          </a:xfrm>
        </p:grpSpPr>
        <p:sp>
          <p:nvSpPr>
            <p:cNvPr id="25" name="Google Shape;25;p27"/>
            <p:cNvSpPr txBox="1"/>
            <p:nvPr/>
          </p:nvSpPr>
          <p:spPr>
            <a:xfrm>
              <a:off x="1516275" y="2768095"/>
              <a:ext cx="18408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s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Sinfranova</a:t>
              </a:r>
              <a:endParaRPr sz="17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6" name="Google Shape;26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17900" y="2912669"/>
              <a:ext cx="255350" cy="3791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/>
          <p:nvPr/>
        </p:nvSpPr>
        <p:spPr>
          <a:xfrm>
            <a:off x="790026" y="-743550"/>
            <a:ext cx="2750366" cy="2750258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pic>
        <p:nvPicPr>
          <p:cNvPr id="31" name="Google Shape;31;p28"/>
          <p:cNvPicPr preferRelativeResize="0"/>
          <p:nvPr/>
        </p:nvPicPr>
        <p:blipFill rotWithShape="1">
          <a:blip r:embed="rId2">
            <a:alphaModFix amt="13000"/>
          </a:blip>
          <a:srcRect/>
          <a:stretch/>
        </p:blipFill>
        <p:spPr>
          <a:xfrm>
            <a:off x="6267850" y="387225"/>
            <a:ext cx="2704450" cy="46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marL="274320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marL="3200400" lvl="6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marL="3657600" lvl="7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marL="4114800" lvl="8" indent="-355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/>
        </p:nvSpPr>
        <p:spPr>
          <a:xfrm>
            <a:off x="-25" y="410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0"/>
          <p:cNvSpPr/>
          <p:nvPr/>
        </p:nvSpPr>
        <p:spPr>
          <a:xfrm rot="-1181051">
            <a:off x="3612827" y="-661443"/>
            <a:ext cx="5242557" cy="5242352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0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1"/>
          <p:cNvGrpSpPr/>
          <p:nvPr/>
        </p:nvGrpSpPr>
        <p:grpSpPr>
          <a:xfrm>
            <a:off x="-85" y="1436"/>
            <a:ext cx="9144087" cy="5143548"/>
            <a:chOff x="32524" y="4599878"/>
            <a:chExt cx="4014438" cy="2258121"/>
          </a:xfrm>
        </p:grpSpPr>
        <p:sp>
          <p:nvSpPr>
            <p:cNvPr id="43" name="Google Shape;43;p31"/>
            <p:cNvSpPr/>
            <p:nvPr/>
          </p:nvSpPr>
          <p:spPr>
            <a:xfrm>
              <a:off x="32524" y="6104602"/>
              <a:ext cx="384717" cy="753397"/>
            </a:xfrm>
            <a:custGeom>
              <a:avLst/>
              <a:gdLst/>
              <a:ahLst/>
              <a:cxnLst/>
              <a:rect l="l" t="t" r="r" b="b"/>
              <a:pathLst>
                <a:path w="384717" h="753397" extrusionOk="0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1"/>
            <p:cNvSpPr/>
            <p:nvPr/>
          </p:nvSpPr>
          <p:spPr>
            <a:xfrm>
              <a:off x="32524" y="4599878"/>
              <a:ext cx="4014438" cy="2258121"/>
            </a:xfrm>
            <a:custGeom>
              <a:avLst/>
              <a:gdLst/>
              <a:ahLst/>
              <a:cxnLst/>
              <a:rect l="l" t="t" r="r" b="b"/>
              <a:pathLst>
                <a:path w="4014438" h="2258121" extrusionOk="0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31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/>
          <p:nvPr/>
        </p:nvSpPr>
        <p:spPr>
          <a:xfrm>
            <a:off x="-24532" y="-11"/>
            <a:ext cx="9193063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2258122"/>
                </a:lnTo>
                <a:lnTo>
                  <a:pt x="1342328" y="2258122"/>
                </a:lnTo>
                <a:cubicBezTo>
                  <a:pt x="1250100" y="2134365"/>
                  <a:pt x="1167094" y="1956391"/>
                  <a:pt x="1055881" y="1717804"/>
                </a:cubicBezTo>
                <a:cubicBezTo>
                  <a:pt x="861432" y="1300908"/>
                  <a:pt x="753335" y="1068991"/>
                  <a:pt x="834083" y="847151"/>
                </a:cubicBezTo>
                <a:cubicBezTo>
                  <a:pt x="914832" y="625312"/>
                  <a:pt x="1146729" y="517152"/>
                  <a:pt x="1563624" y="322744"/>
                </a:cubicBezTo>
                <a:cubicBezTo>
                  <a:pt x="1980519" y="128337"/>
                  <a:pt x="2212437" y="20198"/>
                  <a:pt x="2434297" y="100946"/>
                </a:cubicBezTo>
                <a:cubicBezTo>
                  <a:pt x="2656158" y="181695"/>
                  <a:pt x="2764276" y="413613"/>
                  <a:pt x="2958684" y="830508"/>
                </a:cubicBezTo>
                <a:cubicBezTo>
                  <a:pt x="3153091" y="1247403"/>
                  <a:pt x="3261230" y="1479321"/>
                  <a:pt x="3180481" y="1701160"/>
                </a:cubicBezTo>
                <a:cubicBezTo>
                  <a:pt x="3099732" y="1923000"/>
                  <a:pt x="2867836" y="2031160"/>
                  <a:pt x="2450940" y="2225567"/>
                </a:cubicBezTo>
                <a:lnTo>
                  <a:pt x="2380981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Karla"/>
              <a:buChar char="▪"/>
              <a:defRPr sz="2800">
                <a:latin typeface="Karla"/>
                <a:ea typeface="Karla"/>
                <a:cs typeface="Karla"/>
                <a:sym typeface="Karla"/>
              </a:defRPr>
            </a:lvl1pPr>
            <a:lvl2pPr marL="914400" lvl="1" indent="-406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2pPr>
            <a:lvl3pPr marL="1371600" lvl="2" indent="-406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3pPr>
            <a:lvl4pPr marL="1828800" lvl="3" indent="-406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4pPr>
            <a:lvl5pPr marL="2286000" lvl="4" indent="-406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5pPr>
            <a:lvl6pPr marL="2743200" lvl="5" indent="-406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6pPr>
            <a:lvl7pPr marL="3200400" lvl="6" indent="-406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7pPr>
            <a:lvl8pPr marL="3657600" lvl="7" indent="-406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8pPr>
            <a:lvl9pPr marL="4114800" lvl="8" indent="-4064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sp>
        <p:nvSpPr>
          <p:cNvPr id="51" name="Google Shape;51;p32"/>
          <p:cNvSpPr/>
          <p:nvPr/>
        </p:nvSpPr>
        <p:spPr>
          <a:xfrm>
            <a:off x="4362962" y="1295124"/>
            <a:ext cx="418075" cy="342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Encode Sans Semi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3"/>
          <p:cNvGrpSpPr/>
          <p:nvPr/>
        </p:nvGrpSpPr>
        <p:grpSpPr>
          <a:xfrm>
            <a:off x="-40" y="0"/>
            <a:ext cx="9144091" cy="5143548"/>
            <a:chOff x="8145036" y="0"/>
            <a:chExt cx="4014438" cy="2258121"/>
          </a:xfrm>
        </p:grpSpPr>
        <p:sp>
          <p:nvSpPr>
            <p:cNvPr id="54" name="Google Shape;54;p33"/>
            <p:cNvSpPr/>
            <p:nvPr/>
          </p:nvSpPr>
          <p:spPr>
            <a:xfrm>
              <a:off x="8145036" y="0"/>
              <a:ext cx="4014376" cy="2258121"/>
            </a:xfrm>
            <a:custGeom>
              <a:avLst/>
              <a:gdLst/>
              <a:ahLst/>
              <a:cxnLst/>
              <a:rect l="l" t="t" r="r" b="b"/>
              <a:pathLst>
                <a:path w="4014376" h="2258121" extrusionOk="0">
                  <a:moveTo>
                    <a:pt x="2148603" y="1774988"/>
                  </a:moveTo>
                  <a:cubicBezTo>
                    <a:pt x="1965654" y="1382640"/>
                    <a:pt x="1863892" y="1164459"/>
                    <a:pt x="1939873" y="955604"/>
                  </a:cubicBezTo>
                  <a:cubicBezTo>
                    <a:pt x="2015855" y="746748"/>
                    <a:pt x="2234119" y="645049"/>
                    <a:pt x="2626468" y="462162"/>
                  </a:cubicBezTo>
                  <a:cubicBezTo>
                    <a:pt x="3018816" y="279275"/>
                    <a:pt x="3236997" y="177451"/>
                    <a:pt x="3445831" y="253432"/>
                  </a:cubicBezTo>
                  <a:cubicBezTo>
                    <a:pt x="3654666" y="329414"/>
                    <a:pt x="3756386" y="547678"/>
                    <a:pt x="3939272" y="940006"/>
                  </a:cubicBezTo>
                  <a:cubicBezTo>
                    <a:pt x="3966182" y="997693"/>
                    <a:pt x="3991294" y="1051574"/>
                    <a:pt x="4014377" y="1102256"/>
                  </a:cubicBezTo>
                  <a:lnTo>
                    <a:pt x="4014377" y="0"/>
                  </a:lnTo>
                  <a:lnTo>
                    <a:pt x="0" y="0"/>
                  </a:lnTo>
                  <a:lnTo>
                    <a:pt x="0" y="2258122"/>
                  </a:lnTo>
                  <a:lnTo>
                    <a:pt x="2400007" y="2258122"/>
                  </a:lnTo>
                  <a:cubicBezTo>
                    <a:pt x="2320283" y="2143125"/>
                    <a:pt x="2245932" y="1983697"/>
                    <a:pt x="2148603" y="1774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3"/>
            <p:cNvSpPr/>
            <p:nvPr/>
          </p:nvSpPr>
          <p:spPr>
            <a:xfrm>
              <a:off x="11595195" y="1947441"/>
              <a:ext cx="564279" cy="310680"/>
            </a:xfrm>
            <a:custGeom>
              <a:avLst/>
              <a:gdLst/>
              <a:ahLst/>
              <a:cxnLst/>
              <a:rect l="l" t="t" r="r" b="b"/>
              <a:pathLst>
                <a:path w="564279" h="310680" extrusionOk="0">
                  <a:moveTo>
                    <a:pt x="11332" y="305390"/>
                  </a:moveTo>
                  <a:lnTo>
                    <a:pt x="0" y="310680"/>
                  </a:lnTo>
                  <a:lnTo>
                    <a:pt x="564279" y="310680"/>
                  </a:lnTo>
                  <a:lnTo>
                    <a:pt x="564279" y="0"/>
                  </a:lnTo>
                  <a:cubicBezTo>
                    <a:pt x="447610" y="101929"/>
                    <a:pt x="266229" y="186525"/>
                    <a:pt x="11332" y="305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1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marL="274320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marL="3200400" lvl="6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marL="3657600" lvl="7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marL="4114800" lvl="8" indent="-355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395850" y="1506450"/>
            <a:ext cx="75591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" sz="31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Evento de aprendizaje entre pares para Bancos Públicos de Desarrollo (BPD) en América Latina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" sz="2800" i="1" dirty="0">
                <a:solidFill>
                  <a:srgbClr val="8C8C8C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0"/>
                  </a:ext>
                </a:extLst>
              </a:rPr>
              <a:t>23 de mayo, 2023</a:t>
            </a:r>
            <a:endParaRPr sz="2800" b="0" i="1" u="none" strike="noStrike" cap="none" dirty="0">
              <a:solidFill>
                <a:srgbClr val="8C8C8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525" y="4555450"/>
            <a:ext cx="2049700" cy="4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8488" y="4555448"/>
            <a:ext cx="2058163" cy="4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s, colorfulness, graphic design, screenshot&#10;&#10;Description automatically generated">
            <a:extLst>
              <a:ext uri="{FF2B5EF4-FFF2-40B4-BE49-F238E27FC236}">
                <a16:creationId xmlns:a16="http://schemas.microsoft.com/office/drawing/2014/main" id="{6EC5A493-AF65-5CFD-D746-022F3FA8A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651" y="4525636"/>
            <a:ext cx="1488726" cy="5408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89c89e059_0_11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6C4"/>
              </a:buClr>
              <a:buSzPts val="2800"/>
              <a:buFont typeface="Calibri"/>
              <a:buAutoNum type="arabicPeriod" startAt="4"/>
            </a:pPr>
            <a:r>
              <a:rPr lang="es" sz="2800" b="1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PRÓXIMOS PASOS</a:t>
            </a:r>
            <a:endParaRPr sz="2800" b="1" i="0" u="none" strike="noStrike" cap="none" dirty="0">
              <a:solidFill>
                <a:srgbClr val="59B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389c89e059_0_11"/>
          <p:cNvSpPr txBox="1"/>
          <p:nvPr/>
        </p:nvSpPr>
        <p:spPr>
          <a:xfrm>
            <a:off x="738850" y="768804"/>
            <a:ext cx="7897650" cy="3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55600" algn="just">
              <a:spcBef>
                <a:spcPts val="1000"/>
              </a:spcBef>
              <a:buSzPts val="2000"/>
              <a:buFont typeface="Calibri"/>
              <a:buChar char="●"/>
            </a:pPr>
            <a:r>
              <a:rPr lang="es-ES" sz="2000" b="1" dirty="0">
                <a:latin typeface="Calibri"/>
                <a:ea typeface="Calibri"/>
                <a:cs typeface="Calibri"/>
                <a:sym typeface="Calibri"/>
              </a:rPr>
              <a:t>Un cuestionario para evaluar las necesidades e intereses de los participantes será compartido próximamente.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Su cooperación completándolo nos ayudará a identificar cómo este evento podría abordar las necesidades y expectativas de los participantes. </a:t>
            </a:r>
            <a:endParaRPr lang="es-ES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Calibri"/>
              <a:ea typeface="Calibri"/>
              <a:cs typeface="Calibri"/>
            </a:endParaRPr>
          </a:p>
          <a:p>
            <a:pPr marL="457200" indent="-349250" algn="just">
              <a:buSzPts val="1900"/>
              <a:buFont typeface="Calibri"/>
              <a:buChar char="●"/>
            </a:pPr>
            <a:r>
              <a:rPr lang="es-ES" sz="2000" b="1" dirty="0">
                <a:latin typeface="Calibri"/>
                <a:ea typeface="Calibri"/>
                <a:cs typeface="Calibri"/>
                <a:sym typeface="Calibri"/>
              </a:rPr>
              <a:t>Reserve la fecha en su calendario.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Una vez completado el cuestionario para la evaluación de necesidades y analizados sus resultados, se enviará una invitación formal al evento. </a:t>
            </a:r>
          </a:p>
          <a:p>
            <a:pPr marL="457200" indent="-349250" algn="just">
              <a:buSzPts val="1900"/>
              <a:buFont typeface="Calibri"/>
              <a:buChar char="●"/>
            </a:pPr>
            <a:endParaRPr lang="es-ES"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buSzPts val="2000"/>
              <a:buFont typeface="Calibri"/>
              <a:buChar char="●"/>
            </a:pP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Por favor, ayúdenos a identificar </a:t>
            </a:r>
            <a:r>
              <a:rPr lang="es-ES" sz="2000" b="1" dirty="0">
                <a:latin typeface="Calibri"/>
                <a:ea typeface="Calibri"/>
                <a:cs typeface="Calibri"/>
                <a:sym typeface="Calibri"/>
              </a:rPr>
              <a:t>qué personas dentro de su organización podrían estar interesadas en participar en el evento.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(Recomendado 2 personas por organización – perfil técnico / representantes de perfil medio a alto). </a:t>
            </a:r>
            <a:endParaRPr lang="es-ES" sz="2000" dirty="0">
              <a:latin typeface="Calibri"/>
              <a:ea typeface="Calibri"/>
              <a:cs typeface="Calibri"/>
            </a:endParaRPr>
          </a:p>
          <a:p>
            <a:pPr marL="101600" algn="just">
              <a:buSzPts val="2000"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Bef>
                <a:spcPts val="1000"/>
              </a:spcBef>
            </a:pP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89c89e059_0_31"/>
          <p:cNvSpPr txBox="1"/>
          <p:nvPr/>
        </p:nvSpPr>
        <p:spPr>
          <a:xfrm>
            <a:off x="1095450" y="988950"/>
            <a:ext cx="6953100" cy="3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5000" b="1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¿Preguntas?</a:t>
            </a:r>
            <a:endParaRPr sz="5000" b="1" dirty="0">
              <a:solidFill>
                <a:srgbClr val="59B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389c89e059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436632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389c89e059_0_22"/>
          <p:cNvSpPr/>
          <p:nvPr/>
        </p:nvSpPr>
        <p:spPr>
          <a:xfrm>
            <a:off x="0" y="3119675"/>
            <a:ext cx="9144000" cy="2023800"/>
          </a:xfrm>
          <a:prstGeom prst="rect">
            <a:avLst/>
          </a:prstGeom>
          <a:solidFill>
            <a:srgbClr val="21212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2389c89e059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50" y="3473375"/>
            <a:ext cx="428900" cy="7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389c89e059_0_22"/>
          <p:cNvSpPr txBox="1"/>
          <p:nvPr/>
        </p:nvSpPr>
        <p:spPr>
          <a:xfrm>
            <a:off x="5905500" y="3496025"/>
            <a:ext cx="30000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s" sz="13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Cambridge, MA 02138, USA</a:t>
            </a:r>
            <a:endParaRPr sz="135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 sinfranova.com</a:t>
            </a: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ccontreras@sinfranova.com</a:t>
            </a:r>
            <a:endParaRPr sz="1300" b="0" i="0" u="none" strike="noStrike" cap="none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©2020 by Sinfranova LLC</a:t>
            </a:r>
            <a:endParaRPr sz="1200" b="0" i="0" u="none" strike="noStrike" cap="none" dirty="0">
              <a:solidFill>
                <a:srgbClr val="8C8C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389c89e059_0_22"/>
          <p:cNvSpPr txBox="1"/>
          <p:nvPr/>
        </p:nvSpPr>
        <p:spPr>
          <a:xfrm>
            <a:off x="691950" y="3453050"/>
            <a:ext cx="31059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" sz="4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Sinfranova</a:t>
            </a:r>
            <a:endParaRPr sz="45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g2389c89e059_0_22"/>
          <p:cNvSpPr txBox="1"/>
          <p:nvPr/>
        </p:nvSpPr>
        <p:spPr>
          <a:xfrm>
            <a:off x="652925" y="4170600"/>
            <a:ext cx="56898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21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future of Sustainable Infrastructure </a:t>
            </a:r>
            <a:endParaRPr sz="21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c46c6bceb_1_16"/>
          <p:cNvSpPr txBox="1"/>
          <p:nvPr/>
        </p:nvSpPr>
        <p:spPr>
          <a:xfrm>
            <a:off x="835350" y="1182625"/>
            <a:ext cx="7473300" cy="3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s" sz="2200" b="1" dirty="0">
                <a:latin typeface="Calibri"/>
                <a:ea typeface="Calibri"/>
                <a:cs typeface="Calibri"/>
                <a:sym typeface="Calibri"/>
              </a:rPr>
              <a:t>Contexto</a:t>
            </a:r>
            <a:endParaRPr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s" sz="2200" b="1" dirty="0">
                <a:latin typeface="Calibri"/>
                <a:ea typeface="Calibri"/>
                <a:cs typeface="Calibri"/>
                <a:sym typeface="Calibri"/>
              </a:rPr>
              <a:t>Sobre el evento de aprendizaje entre pares</a:t>
            </a:r>
            <a:endParaRPr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s" sz="2200" b="1" dirty="0">
                <a:latin typeface="Calibri"/>
                <a:ea typeface="Calibri"/>
                <a:cs typeface="Calibri"/>
                <a:sym typeface="Calibri"/>
              </a:rPr>
              <a:t>Objetivos y resultados esperados</a:t>
            </a:r>
            <a:endParaRPr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Próximos pasos</a:t>
            </a:r>
            <a:endParaRPr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cc46c6bceb_1_16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800" b="1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TABLA DE CONTENIDOS</a:t>
            </a:r>
            <a:endParaRPr sz="2800" b="1" i="0" u="none" strike="noStrike" cap="none" dirty="0">
              <a:solidFill>
                <a:srgbClr val="59B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9308ad16f_0_25"/>
          <p:cNvSpPr txBox="1"/>
          <p:nvPr/>
        </p:nvSpPr>
        <p:spPr>
          <a:xfrm>
            <a:off x="1304988" y="1791863"/>
            <a:ext cx="6630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g239308ad16f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763" y="1469760"/>
            <a:ext cx="2058163" cy="4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39308ad16f_0_25"/>
          <p:cNvSpPr txBox="1"/>
          <p:nvPr/>
        </p:nvSpPr>
        <p:spPr>
          <a:xfrm>
            <a:off x="541702" y="1402573"/>
            <a:ext cx="385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latin typeface="Karla"/>
                <a:ea typeface="Karla"/>
                <a:cs typeface="Karla"/>
                <a:sym typeface="Karla"/>
              </a:rPr>
              <a:t>Sobre GIZ</a:t>
            </a:r>
            <a:endParaRPr sz="2800" b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g239308ad16f_0_25"/>
          <p:cNvSpPr txBox="1"/>
          <p:nvPr/>
        </p:nvSpPr>
        <p:spPr>
          <a:xfrm>
            <a:off x="724650" y="1965875"/>
            <a:ext cx="76947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latin typeface="Calibri"/>
                <a:ea typeface="Calibri"/>
                <a:cs typeface="Calibri"/>
                <a:sym typeface="Calibri"/>
              </a:rPr>
              <a:t>Durante los últimos años, la Agencia Alemana de Cooperación Internacional (GIZ) ha trabajado de forma activa con diferentes países e instituciones en la </a:t>
            </a:r>
            <a:r>
              <a:rPr lang="es" sz="2100" b="1" dirty="0">
                <a:latin typeface="Calibri"/>
                <a:ea typeface="Calibri"/>
                <a:cs typeface="Calibri"/>
                <a:sym typeface="Calibri"/>
              </a:rPr>
              <a:t>incorporación de prácticas de sostenibilidad en las diferentes etapas de los proyectos de infraestructura. 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39308ad16f_0_25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6C4"/>
              </a:buClr>
              <a:buSzPts val="2800"/>
              <a:buFont typeface="Calibri"/>
              <a:buAutoNum type="arabicPeriod"/>
            </a:pPr>
            <a:r>
              <a:rPr lang="es" sz="2800" b="1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endParaRPr sz="2800" b="1" i="0" u="none" strike="noStrike" cap="none" dirty="0">
              <a:solidFill>
                <a:srgbClr val="59B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89c89e059_0_0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6C4"/>
              </a:buClr>
              <a:buSzPts val="2800"/>
              <a:buFont typeface="Calibri"/>
              <a:buAutoNum type="arabicPeriod"/>
            </a:pPr>
            <a:r>
              <a:rPr lang="es" sz="2800" b="1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endParaRPr sz="2800" b="1" i="0" u="none" strike="noStrike" cap="none" dirty="0">
              <a:solidFill>
                <a:srgbClr val="59B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2389c89e05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025" y="905174"/>
            <a:ext cx="1087975" cy="1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389c89e059_0_0"/>
          <p:cNvSpPr txBox="1"/>
          <p:nvPr/>
        </p:nvSpPr>
        <p:spPr>
          <a:xfrm>
            <a:off x="567900" y="1426463"/>
            <a:ext cx="385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latin typeface="Karla"/>
                <a:ea typeface="Karla"/>
                <a:cs typeface="Karla"/>
                <a:sym typeface="Karla"/>
              </a:rPr>
              <a:t>El reto</a:t>
            </a:r>
            <a:endParaRPr sz="2800" b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" name="Google Shape;107;g2389c89e059_0_0"/>
          <p:cNvSpPr txBox="1"/>
          <p:nvPr/>
        </p:nvSpPr>
        <p:spPr>
          <a:xfrm>
            <a:off x="806100" y="1993175"/>
            <a:ext cx="7531800" cy="236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 dirty="0">
                <a:latin typeface="Calibri"/>
                <a:ea typeface="Calibri"/>
                <a:cs typeface="Calibri"/>
                <a:sym typeface="Calibri"/>
              </a:rPr>
              <a:t>Los Bancos Públicos de Desarrollo (BPD) tienen un papel clave en la integración de sostenibilidad en proyectos de infraestructura </a:t>
            </a:r>
            <a:r>
              <a:rPr lang="es" sz="2100" dirty="0">
                <a:latin typeface="Calibri"/>
                <a:ea typeface="Calibri"/>
                <a:cs typeface="Calibri"/>
                <a:sym typeface="Calibri"/>
              </a:rPr>
              <a:t>a nivel nacional y subnacional.  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latin typeface="Calibri"/>
                <a:ea typeface="Calibri"/>
                <a:cs typeface="Calibri"/>
                <a:sym typeface="Calibri"/>
              </a:rPr>
              <a:t>Sin embargo, </a:t>
            </a:r>
            <a:r>
              <a:rPr lang="es" sz="2100" b="1" dirty="0">
                <a:latin typeface="Calibri"/>
                <a:ea typeface="Calibri"/>
                <a:cs typeface="Calibri"/>
                <a:sym typeface="Calibri"/>
              </a:rPr>
              <a:t>aún queda mucho trabajo por hacer </a:t>
            </a:r>
            <a:r>
              <a:rPr lang="es" sz="2100" dirty="0">
                <a:latin typeface="Calibri"/>
                <a:ea typeface="Calibri"/>
                <a:cs typeface="Calibri"/>
                <a:sym typeface="Calibri"/>
              </a:rPr>
              <a:t>para incorporar la sostenibilidad en los procesos de planeación y financiamiento de infraestructura de los BPD.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9308ad16f_0_14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6C4"/>
              </a:buClr>
              <a:buSzPts val="2800"/>
              <a:buFont typeface="Calibri"/>
              <a:buAutoNum type="arabicPeriod"/>
            </a:pPr>
            <a:r>
              <a:rPr lang="es" sz="2800" b="1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endParaRPr sz="2800" b="1" i="0" u="none" strike="noStrike" cap="none" dirty="0">
              <a:solidFill>
                <a:srgbClr val="59B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39308ad16f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388" y="604667"/>
            <a:ext cx="1208800" cy="12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39308ad16f_0_14"/>
          <p:cNvSpPr txBox="1"/>
          <p:nvPr/>
        </p:nvSpPr>
        <p:spPr>
          <a:xfrm>
            <a:off x="567900" y="1197867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latin typeface="Karla"/>
                <a:ea typeface="Karla"/>
                <a:cs typeface="Karla"/>
                <a:sym typeface="Karla"/>
              </a:rPr>
              <a:t>El enfoque de GIZ a este reto</a:t>
            </a:r>
            <a:endParaRPr sz="2800" b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g239308ad16f_0_14"/>
          <p:cNvSpPr txBox="1"/>
          <p:nvPr/>
        </p:nvSpPr>
        <p:spPr>
          <a:xfrm>
            <a:off x="740100" y="1813467"/>
            <a:ext cx="7664100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s-ES" sz="2100" dirty="0">
                <a:latin typeface="Calibri"/>
                <a:cs typeface="Calibri"/>
              </a:rPr>
              <a:t>El equipo de Infraestructura Sostenible de GIZ está organizando un evento de aprendizaje entre pares en el que se invita a los principales Bancos Públicos de Desarrollo de América Latina a </a:t>
            </a:r>
            <a:r>
              <a:rPr lang="es-ES" sz="2100" b="1" dirty="0">
                <a:latin typeface="Calibri"/>
                <a:cs typeface="Calibri"/>
              </a:rPr>
              <a:t>compartir y difundir buenas prácticas para promover el conocimiento entre instituciones y países.</a:t>
            </a:r>
          </a:p>
          <a:p>
            <a:pPr algn="just"/>
            <a:endParaRPr sz="1800" b="1" dirty="0">
              <a:latin typeface="Calibri"/>
              <a:cs typeface="Calibri"/>
              <a:sym typeface="Calibri"/>
            </a:endParaRPr>
          </a:p>
          <a:p>
            <a:pPr algn="just"/>
            <a:r>
              <a:rPr lang="es" sz="2100" dirty="0">
                <a:latin typeface="Calibri"/>
                <a:ea typeface="Calibri"/>
                <a:cs typeface="Calibri"/>
                <a:sym typeface="Calibri"/>
              </a:rPr>
              <a:t>A su vez, los BPD recibirán </a:t>
            </a:r>
            <a:r>
              <a:rPr lang="es" sz="2100" b="1" dirty="0">
                <a:latin typeface="Calibri"/>
                <a:ea typeface="Calibri"/>
                <a:cs typeface="Calibri"/>
                <a:sym typeface="Calibri"/>
              </a:rPr>
              <a:t>aportes y nuevas ideas 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crear carteras de infraestructura sostenible </a:t>
            </a:r>
            <a:r>
              <a:rPr lang="es" sz="2100" dirty="0">
                <a:latin typeface="Calibri"/>
                <a:ea typeface="Calibri"/>
                <a:cs typeface="Calibri"/>
                <a:sym typeface="Calibri"/>
              </a:rPr>
              <a:t>por parte de sus pares regionales y expertos externos en infraestructura. </a:t>
            </a:r>
            <a:endParaRPr sz="21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9308ad16f_1_0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6C4"/>
              </a:buClr>
              <a:buSzPts val="2800"/>
              <a:buFont typeface="Calibri"/>
              <a:buAutoNum type="arabicPeriod" startAt="2"/>
            </a:pPr>
            <a:r>
              <a:rPr lang="es" sz="2800" b="1" i="0" u="none" strike="noStrike" cap="none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SOBRE EL EVENTO DE APRENDIZAJE ENTRE PARES</a:t>
            </a:r>
            <a:endParaRPr sz="2800" b="1" i="0" u="none" strike="noStrike" cap="none" dirty="0">
              <a:solidFill>
                <a:srgbClr val="59B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39308ad16f_1_0"/>
          <p:cNvSpPr txBox="1"/>
          <p:nvPr/>
        </p:nvSpPr>
        <p:spPr>
          <a:xfrm>
            <a:off x="1278225" y="882623"/>
            <a:ext cx="7526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/>
              <a:t>Detalles generales*</a:t>
            </a:r>
            <a:endParaRPr sz="2500" b="1" dirty="0"/>
          </a:p>
        </p:txBody>
      </p:sp>
      <p:pic>
        <p:nvPicPr>
          <p:cNvPr id="122" name="Google Shape;122;g239308ad16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025" y="1707591"/>
            <a:ext cx="6572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39308ad16f_1_0"/>
          <p:cNvSpPr txBox="1"/>
          <p:nvPr/>
        </p:nvSpPr>
        <p:spPr>
          <a:xfrm>
            <a:off x="3126263" y="1707082"/>
            <a:ext cx="4188117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En línea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s" sz="1600" i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(Se estima al menos una reunión presencial)</a:t>
            </a:r>
            <a:endParaRPr sz="1600" i="1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39308ad16f_1_0"/>
          <p:cNvSpPr txBox="1"/>
          <p:nvPr/>
        </p:nvSpPr>
        <p:spPr>
          <a:xfrm>
            <a:off x="3126263" y="2408491"/>
            <a:ext cx="4288928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Dividido en diferentes días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s" sz="1600" i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(De 2 a 6 semanas – Por confirmar)</a:t>
            </a:r>
            <a:endParaRPr sz="1600" i="1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39308ad16f_1_0"/>
          <p:cNvSpPr txBox="1"/>
          <p:nvPr/>
        </p:nvSpPr>
        <p:spPr>
          <a:xfrm>
            <a:off x="3126263" y="3276379"/>
            <a:ext cx="3399898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Compromiso de tiempo estimado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(8 - 10 horas)</a:t>
            </a:r>
            <a:endParaRPr sz="1600" i="1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39308ad16f_1_0"/>
          <p:cNvSpPr/>
          <p:nvPr/>
        </p:nvSpPr>
        <p:spPr>
          <a:xfrm>
            <a:off x="358072" y="2063126"/>
            <a:ext cx="1641425" cy="1870227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239308ad16f_1_0"/>
          <p:cNvSpPr txBox="1"/>
          <p:nvPr/>
        </p:nvSpPr>
        <p:spPr>
          <a:xfrm>
            <a:off x="522062" y="2339226"/>
            <a:ext cx="1313443" cy="155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" sz="1500" i="1" dirty="0">
                <a:latin typeface="Calibri"/>
                <a:ea typeface="Calibri"/>
                <a:cs typeface="Calibri"/>
                <a:sym typeface="Calibri"/>
              </a:rPr>
              <a:t>*Según las necesidades y el interés de los asistentes</a:t>
            </a:r>
            <a:endParaRPr sz="15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5;g239308ad16f_1_0">
            <a:extLst>
              <a:ext uri="{FF2B5EF4-FFF2-40B4-BE49-F238E27FC236}">
                <a16:creationId xmlns:a16="http://schemas.microsoft.com/office/drawing/2014/main" id="{CEBE048D-0555-1DDE-959C-BCF25BA2E675}"/>
              </a:ext>
            </a:extLst>
          </p:cNvPr>
          <p:cNvSpPr txBox="1"/>
          <p:nvPr/>
        </p:nvSpPr>
        <p:spPr>
          <a:xfrm>
            <a:off x="3096574" y="4070541"/>
            <a:ext cx="4594718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latin typeface="Calibri"/>
                <a:ea typeface="Calibri"/>
                <a:cs typeface="Calibri"/>
                <a:sym typeface="Calibri"/>
              </a:rPr>
              <a:t>Idioma</a:t>
            </a:r>
            <a:endParaRPr lang="es" sz="1800" dirty="0">
              <a:latin typeface="Calibri"/>
              <a:ea typeface="Calibri"/>
              <a:cs typeface="Calibri"/>
            </a:endParaRPr>
          </a:p>
          <a:p>
            <a:r>
              <a:rPr lang="es" sz="1600" i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(Español) / * Inglés según el interés de los asistentes</a:t>
            </a:r>
            <a:endParaRPr sz="1600" i="1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phic 2" descr="Globe outline">
            <a:extLst>
              <a:ext uri="{FF2B5EF4-FFF2-40B4-BE49-F238E27FC236}">
                <a16:creationId xmlns:a16="http://schemas.microsoft.com/office/drawing/2014/main" id="{9CCF1C36-A1F1-DD9B-BCAB-D9A1D8728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9026" y="4095857"/>
            <a:ext cx="657224" cy="657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89c89e059_0_5"/>
          <p:cNvSpPr txBox="1"/>
          <p:nvPr/>
        </p:nvSpPr>
        <p:spPr>
          <a:xfrm>
            <a:off x="678400" y="1455175"/>
            <a:ext cx="8214600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indent="-355600" algn="just">
              <a:buSzPts val="2000"/>
              <a:buFont typeface="Calibri"/>
              <a:buChar char="➔"/>
            </a:pPr>
            <a:r>
              <a:rPr lang="es" sz="2000" b="1" dirty="0">
                <a:latin typeface="Calibri"/>
                <a:ea typeface="Calibri"/>
                <a:cs typeface="Calibri"/>
                <a:sym typeface="Calibri"/>
              </a:rPr>
              <a:t>¿Cuáles son las tendencias globales de sostenibilidad, </a:t>
            </a:r>
            <a:r>
              <a:rPr lang="es" sz="2000" dirty="0">
                <a:latin typeface="Calibri"/>
                <a:ea typeface="Calibri"/>
                <a:cs typeface="Calibri"/>
                <a:sym typeface="Calibri"/>
              </a:rPr>
              <a:t>incluyendo la implementación de los ODS, el Acuerdo de París, el desarrollo positivo de la naturaleza y la incorporación de género en proyectos de infraestructura? </a:t>
            </a:r>
          </a:p>
          <a:p>
            <a:pPr marL="228600" indent="-355600" algn="just">
              <a:buSzPts val="2000"/>
              <a:buFont typeface="Calibri"/>
              <a:buChar char="➔"/>
            </a:pPr>
            <a:endParaRPr lang="es" sz="10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355600" algn="just">
              <a:buSzPts val="2000"/>
              <a:buFont typeface="Calibri"/>
              <a:buChar char="➔"/>
            </a:pPr>
            <a:r>
              <a:rPr lang="es" sz="2000" b="1" dirty="0">
                <a:latin typeface="Calibri"/>
                <a:ea typeface="Calibri"/>
                <a:cs typeface="Calibri"/>
                <a:sym typeface="Calibri"/>
              </a:rPr>
              <a:t>¿Cuáles son los conceptos clave de infraestructura sostenible? </a:t>
            </a:r>
          </a:p>
          <a:p>
            <a:pPr algn="just">
              <a:buSzPts val="2000"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355600" algn="just">
              <a:buSzPts val="2000"/>
              <a:buFont typeface="Calibri"/>
              <a:buChar char="➔"/>
            </a:pPr>
            <a:r>
              <a:rPr lang="es" sz="2000" b="1" dirty="0">
                <a:latin typeface="Calibri"/>
                <a:ea typeface="Calibri"/>
                <a:cs typeface="Calibri"/>
                <a:sym typeface="Calibri"/>
              </a:rPr>
              <a:t>¿Cómo pueden los BPD incorporar sostenibilidad en las diferentes fases </a:t>
            </a:r>
            <a:r>
              <a:rPr lang="es" sz="2000" dirty="0">
                <a:latin typeface="Calibri"/>
                <a:ea typeface="Calibri"/>
                <a:cs typeface="Calibri"/>
                <a:sym typeface="Calibri"/>
              </a:rPr>
              <a:t>del desarrollo de los proyectos de infraestructura?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349250" algn="just">
              <a:buSzPts val="1900"/>
              <a:buFont typeface="Calibri"/>
              <a:buChar char="➔"/>
            </a:pPr>
            <a:r>
              <a:rPr lang="es" sz="1900" dirty="0">
                <a:latin typeface="Calibri"/>
                <a:ea typeface="Calibri"/>
                <a:cs typeface="Calibri"/>
                <a:sym typeface="Calibri"/>
              </a:rPr>
              <a:t>¿Cómo se pueden utilizar </a:t>
            </a:r>
            <a:r>
              <a:rPr lang="es" sz="1900" b="1" dirty="0">
                <a:latin typeface="Calibri"/>
                <a:ea typeface="Calibri"/>
                <a:cs typeface="Calibri"/>
                <a:sym typeface="Calibri"/>
              </a:rPr>
              <a:t>herramientas, estándares y marcos</a:t>
            </a:r>
            <a:r>
              <a:rPr lang="es" sz="1900" dirty="0">
                <a:latin typeface="Calibri"/>
                <a:ea typeface="Calibri"/>
                <a:cs typeface="Calibri"/>
                <a:sym typeface="Calibri"/>
              </a:rPr>
              <a:t> para la incorporación de sostenibilidad? </a:t>
            </a:r>
          </a:p>
        </p:txBody>
      </p:sp>
      <p:sp>
        <p:nvSpPr>
          <p:cNvPr id="133" name="Google Shape;133;g2389c89e059_0_5"/>
          <p:cNvSpPr txBox="1"/>
          <p:nvPr/>
        </p:nvSpPr>
        <p:spPr>
          <a:xfrm>
            <a:off x="973425" y="849100"/>
            <a:ext cx="7526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/>
              <a:t>Cuestiones que serán abordadas* </a:t>
            </a:r>
            <a:r>
              <a:rPr lang="es" sz="2200" b="1" dirty="0"/>
              <a:t>(1/2)</a:t>
            </a:r>
            <a:r>
              <a:rPr lang="es" sz="2500" b="1" dirty="0"/>
              <a:t> </a:t>
            </a:r>
            <a:endParaRPr sz="2500" b="1" dirty="0"/>
          </a:p>
        </p:txBody>
      </p:sp>
      <p:sp>
        <p:nvSpPr>
          <p:cNvPr id="134" name="Google Shape;134;g2389c89e059_0_5"/>
          <p:cNvSpPr/>
          <p:nvPr/>
        </p:nvSpPr>
        <p:spPr>
          <a:xfrm>
            <a:off x="2187400" y="4585199"/>
            <a:ext cx="5196600" cy="4155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2389c89e059_0_5"/>
          <p:cNvSpPr txBox="1"/>
          <p:nvPr/>
        </p:nvSpPr>
        <p:spPr>
          <a:xfrm>
            <a:off x="2169550" y="4563688"/>
            <a:ext cx="5232300" cy="7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ES" sz="1500" i="1" dirty="0">
                <a:latin typeface="Calibri"/>
                <a:ea typeface="Calibri"/>
                <a:cs typeface="Calibri"/>
                <a:sym typeface="Calibri"/>
              </a:rPr>
              <a:t>*Según las necesidades y el interés de los asistentes</a:t>
            </a:r>
          </a:p>
        </p:txBody>
      </p:sp>
      <p:sp>
        <p:nvSpPr>
          <p:cNvPr id="136" name="Google Shape;136;g2389c89e059_0_5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6C4"/>
              </a:buClr>
              <a:buSzPts val="2800"/>
              <a:buFont typeface="Calibri"/>
              <a:buAutoNum type="arabicPeriod" startAt="2"/>
            </a:pPr>
            <a:r>
              <a:rPr lang="es-ES" sz="2800" b="1" i="0" u="none" strike="noStrike" cap="none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SOBRE EL EVENTO DE APRENDIZAJE ENTRE PARES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9308ad16f_1_14"/>
          <p:cNvSpPr txBox="1"/>
          <p:nvPr/>
        </p:nvSpPr>
        <p:spPr>
          <a:xfrm>
            <a:off x="683675" y="1683775"/>
            <a:ext cx="8076900" cy="255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49250" algn="just" rtl="0">
              <a:lnSpc>
                <a:spcPct val="100833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➔"/>
            </a:pPr>
            <a:r>
              <a:rPr lang="es" sz="1900" dirty="0">
                <a:latin typeface="Calibri"/>
                <a:ea typeface="Calibri"/>
                <a:cs typeface="Calibri"/>
                <a:sym typeface="Calibri"/>
              </a:rPr>
              <a:t>¿Quiénes son los </a:t>
            </a:r>
            <a:r>
              <a:rPr lang="es" sz="1900" b="1" dirty="0">
                <a:latin typeface="Calibri"/>
                <a:ea typeface="Calibri"/>
                <a:cs typeface="Calibri"/>
                <a:sym typeface="Calibri"/>
              </a:rPr>
              <a:t>actores relevantes </a:t>
            </a:r>
            <a:r>
              <a:rPr lang="es" sz="1900" dirty="0">
                <a:latin typeface="Calibri"/>
                <a:ea typeface="Calibri"/>
                <a:cs typeface="Calibri"/>
                <a:sym typeface="Calibri"/>
              </a:rPr>
              <a:t>para la implementación de sostenibilidad? </a:t>
            </a:r>
          </a:p>
          <a:p>
            <a:pPr marL="457200" lvl="0" indent="0" algn="just" rtl="0">
              <a:lnSpc>
                <a:spcPct val="100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349250" algn="just" rtl="0">
              <a:lnSpc>
                <a:spcPct val="100833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➔"/>
            </a:pPr>
            <a:r>
              <a:rPr lang="es" sz="1900" dirty="0"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" sz="1900" b="1" dirty="0">
                <a:latin typeface="Calibri"/>
                <a:ea typeface="Calibri"/>
                <a:cs typeface="Calibri"/>
                <a:sym typeface="Calibri"/>
              </a:rPr>
              <a:t>movilizar el financiamiento público y privado </a:t>
            </a:r>
            <a:r>
              <a:rPr lang="es" sz="1900" dirty="0">
                <a:latin typeface="Calibri"/>
                <a:ea typeface="Calibri"/>
                <a:cs typeface="Calibri"/>
                <a:sym typeface="Calibri"/>
              </a:rPr>
              <a:t>canalizado a través de los BPD para la inversión en proyectos de infraestructura sostenible? </a:t>
            </a:r>
          </a:p>
          <a:p>
            <a:pPr marL="457200" lvl="0" indent="0" algn="just" rtl="0">
              <a:lnSpc>
                <a:spcPct val="100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➔"/>
            </a:pPr>
            <a:r>
              <a:rPr lang="es" sz="1900" b="1" dirty="0">
                <a:latin typeface="Calibri"/>
                <a:ea typeface="Calibri"/>
                <a:cs typeface="Calibri"/>
                <a:sym typeface="Calibri"/>
              </a:rPr>
              <a:t>Intercambio de soluciones para la creación de una cartera de proyectos de infraestructura sostenible. </a:t>
            </a:r>
            <a:r>
              <a:rPr lang="es" sz="1900" dirty="0">
                <a:latin typeface="Calibri"/>
                <a:ea typeface="Calibri"/>
                <a:cs typeface="Calibri"/>
                <a:sym typeface="Calibri"/>
              </a:rPr>
              <a:t>Aprendizaje a través de ejemplos validados provistos por los BPD participantes.</a:t>
            </a:r>
            <a:endParaRPr sz="19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39308ad16f_1_14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6C4"/>
              </a:buClr>
              <a:buSzPts val="2800"/>
              <a:buFont typeface="Calibri"/>
              <a:buAutoNum type="arabicPeriod" startAt="2"/>
            </a:pPr>
            <a:r>
              <a:rPr lang="es-ES" sz="2800" b="1" i="0" u="none" strike="noStrike" cap="none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SOBRE EL EVENTO DE APRENDIZAJE ENTRE PARES</a:t>
            </a:r>
          </a:p>
        </p:txBody>
      </p:sp>
      <p:sp>
        <p:nvSpPr>
          <p:cNvPr id="143" name="Google Shape;143;g239308ad16f_1_14"/>
          <p:cNvSpPr txBox="1"/>
          <p:nvPr/>
        </p:nvSpPr>
        <p:spPr>
          <a:xfrm>
            <a:off x="973425" y="1068175"/>
            <a:ext cx="7526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/>
              <a:t>Cuestiones que serán abordadas* </a:t>
            </a:r>
            <a:r>
              <a:rPr lang="es" sz="2200" b="1" dirty="0"/>
              <a:t>(2/2)</a:t>
            </a:r>
            <a:endParaRPr sz="2500" b="1" dirty="0"/>
          </a:p>
        </p:txBody>
      </p:sp>
      <p:sp>
        <p:nvSpPr>
          <p:cNvPr id="144" name="Google Shape;144;g239308ad16f_1_14"/>
          <p:cNvSpPr/>
          <p:nvPr/>
        </p:nvSpPr>
        <p:spPr>
          <a:xfrm>
            <a:off x="1842488" y="4415925"/>
            <a:ext cx="5196600" cy="4155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g239308ad16f_1_14"/>
          <p:cNvSpPr txBox="1"/>
          <p:nvPr/>
        </p:nvSpPr>
        <p:spPr>
          <a:xfrm>
            <a:off x="1806900" y="4392075"/>
            <a:ext cx="5232300" cy="7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ES" sz="1500" i="1" dirty="0">
                <a:latin typeface="Calibri"/>
                <a:ea typeface="Calibri"/>
                <a:cs typeface="Calibri"/>
                <a:sym typeface="Calibri"/>
              </a:rPr>
              <a:t>*Según las necesidades y el interés de los asistentes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c5997168e_0_0"/>
          <p:cNvSpPr txBox="1"/>
          <p:nvPr/>
        </p:nvSpPr>
        <p:spPr>
          <a:xfrm>
            <a:off x="150" y="256275"/>
            <a:ext cx="91440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6C4"/>
              </a:buClr>
              <a:buSzPts val="2800"/>
              <a:buFont typeface="Calibri"/>
              <a:buAutoNum type="arabicPeriod" startAt="3"/>
            </a:pPr>
            <a:r>
              <a:rPr lang="es" sz="2800" b="1" dirty="0">
                <a:solidFill>
                  <a:srgbClr val="59B6C4"/>
                </a:solidFill>
                <a:latin typeface="Calibri"/>
                <a:ea typeface="Calibri"/>
                <a:cs typeface="Calibri"/>
                <a:sym typeface="Calibri"/>
              </a:rPr>
              <a:t>OBJETIVOS Y RESULTADOS ESPERADOS</a:t>
            </a:r>
            <a:endParaRPr sz="2800" b="1" i="0" u="none" strike="noStrike" cap="none" dirty="0">
              <a:solidFill>
                <a:srgbClr val="59B6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ac5997168e_0_0"/>
          <p:cNvSpPr txBox="1"/>
          <p:nvPr/>
        </p:nvSpPr>
        <p:spPr>
          <a:xfrm>
            <a:off x="652100" y="1263025"/>
            <a:ext cx="7604700" cy="3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55600" algn="just">
              <a:spcBef>
                <a:spcPts val="1000"/>
              </a:spcBef>
              <a:buSzPts val="2000"/>
              <a:buFont typeface="Calibri"/>
              <a:buChar char="●"/>
            </a:pPr>
            <a:r>
              <a:rPr lang="es" sz="2000" dirty="0">
                <a:latin typeface="Calibri"/>
                <a:ea typeface="Calibri"/>
                <a:cs typeface="Calibri"/>
                <a:sym typeface="Calibri"/>
              </a:rPr>
              <a:t>Aprender sobre </a:t>
            </a:r>
            <a:r>
              <a:rPr lang="es" sz="2000" b="1" dirty="0">
                <a:latin typeface="Calibri"/>
                <a:ea typeface="Calibri"/>
                <a:cs typeface="Calibri"/>
                <a:sym typeface="Calibri"/>
              </a:rPr>
              <a:t>enfoques y herramientas validados </a:t>
            </a:r>
            <a:r>
              <a:rPr lang="es" sz="2000" dirty="0">
                <a:latin typeface="Calibri"/>
                <a:ea typeface="Calibri"/>
                <a:cs typeface="Calibri"/>
                <a:sym typeface="Calibri"/>
              </a:rPr>
              <a:t>para la creación de carteras de infraestructura más sostenibles a través de la </a:t>
            </a:r>
            <a:r>
              <a:rPr lang="es" sz="2000" b="1" dirty="0">
                <a:latin typeface="Calibri"/>
                <a:ea typeface="Calibri"/>
                <a:cs typeface="Calibri"/>
                <a:sym typeface="Calibri"/>
              </a:rPr>
              <a:t>difusión de buenas prácticas entre los BPD. 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spcBef>
                <a:spcPts val="1000"/>
              </a:spcBef>
              <a:buSzPts val="2000"/>
              <a:buFont typeface="Calibri"/>
              <a:buChar char="●"/>
            </a:pPr>
            <a:r>
              <a:rPr lang="es" sz="2000" dirty="0">
                <a:latin typeface="Calibri"/>
                <a:ea typeface="Calibri"/>
                <a:cs typeface="Calibri"/>
                <a:sym typeface="Calibri"/>
              </a:rPr>
              <a:t>Recibir los </a:t>
            </a:r>
            <a:r>
              <a:rPr lang="es" sz="2000" b="1" dirty="0">
                <a:latin typeface="Calibri"/>
                <a:ea typeface="Calibri"/>
                <a:cs typeface="Calibri"/>
                <a:sym typeface="Calibri"/>
              </a:rPr>
              <a:t>recursos necesarios para generar capacidad institucional a largo plazo</a:t>
            </a:r>
            <a:r>
              <a:rPr lang="es" sz="2000" dirty="0">
                <a:latin typeface="Calibri"/>
                <a:ea typeface="Calibri"/>
                <a:cs typeface="Calibri"/>
                <a:sym typeface="Calibri"/>
              </a:rPr>
              <a:t>. 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spcBef>
                <a:spcPts val="1000"/>
              </a:spcBef>
              <a:buSzPts val="2000"/>
              <a:buFont typeface="Calibri"/>
              <a:buChar char="●"/>
            </a:pPr>
            <a:r>
              <a:rPr lang="es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Apoyar la </a:t>
            </a:r>
            <a:r>
              <a:rPr lang="e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creación de una comunidad de práctica </a:t>
            </a:r>
            <a:r>
              <a:rPr lang="es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continuar el aprendizaje entre pares. 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96604227779441B9B605026E96407C" ma:contentTypeVersion="4" ma:contentTypeDescription="Ein neues Dokument erstellen." ma:contentTypeScope="" ma:versionID="d297ed26390635792015293701652980">
  <xsd:schema xmlns:xsd="http://www.w3.org/2001/XMLSchema" xmlns:xs="http://www.w3.org/2001/XMLSchema" xmlns:p="http://schemas.microsoft.com/office/2006/metadata/properties" xmlns:ns2="6663d8b1-044e-4587-9e81-467a526d4687" xmlns:ns3="936f5ebd-dd8b-4311-80d8-165d41c09ad2" targetNamespace="http://schemas.microsoft.com/office/2006/metadata/properties" ma:root="true" ma:fieldsID="f6bda2a9c2a60f8b42a5422f32494ff8" ns2:_="" ns3:_="">
    <xsd:import namespace="6663d8b1-044e-4587-9e81-467a526d4687"/>
    <xsd:import namespace="936f5ebd-dd8b-4311-80d8-165d41c09a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3d8b1-044e-4587-9e81-467a526d4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f5ebd-dd8b-4311-80d8-165d41c09a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521131-63D7-421C-8321-96A0FCF9C858}"/>
</file>

<file path=customXml/itemProps2.xml><?xml version="1.0" encoding="utf-8"?>
<ds:datastoreItem xmlns:ds="http://schemas.openxmlformats.org/officeDocument/2006/customXml" ds:itemID="{818FB145-6A22-4978-A7D6-852D87E50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EE9234-33F4-459E-BBE9-FD4A0034E5B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675</Words>
  <Application>Microsoft Office PowerPoint</Application>
  <PresentationFormat>Presentación en pantalla (16:9)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Iden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Navarrete Martínez</dc:creator>
  <cp:lastModifiedBy>Ana Navarrete Martínez</cp:lastModifiedBy>
  <cp:revision>13</cp:revision>
  <dcterms:modified xsi:type="dcterms:W3CDTF">2023-05-18T15:47:51Z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0x0101007D96604227779441B9B605026E96407C</vt:lpwstr>
  </property>
</Properties>
</file>